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5" r:id="rId7"/>
    <p:sldId id="286" r:id="rId8"/>
    <p:sldId id="261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7" r:id="rId52"/>
    <p:sldId id="316" r:id="rId53"/>
    <p:sldId id="318" r:id="rId54"/>
    <p:sldId id="319" r:id="rId55"/>
    <p:sldId id="284" r:id="rId56"/>
    <p:sldId id="287" r:id="rId57"/>
    <p:sldId id="288" r:id="rId58"/>
    <p:sldId id="289" r:id="rId59"/>
    <p:sldId id="290" r:id="rId60"/>
    <p:sldId id="291" r:id="rId61"/>
    <p:sldId id="292" r:id="rId62"/>
    <p:sldId id="293" r:id="rId63"/>
    <p:sldId id="294" r:id="rId64"/>
    <p:sldId id="295" r:id="rId65"/>
    <p:sldId id="320" r:id="rId66"/>
    <p:sldId id="321" r:id="rId67"/>
    <p:sldId id="322" r:id="rId68"/>
    <p:sldId id="323" r:id="rId69"/>
    <p:sldId id="324" r:id="rId70"/>
    <p:sldId id="325" r:id="rId7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29EAC2-5A58-8FBA-D7CF-5B8414C64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614B22-C981-E791-7200-3D5F531CB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1D8319-6B4C-69CD-E87B-4CA46412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29398-BAB7-C84F-78ED-C42FDEC4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382205-7491-CFFA-1C12-76376CC22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71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891EE7-5B84-CCE6-0C31-8D34C660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3A56A-0443-2B09-DDB1-1EE99FCCA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CE2715-9CF4-6112-CCCD-42F65E29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DC20F3-8F7A-4FFE-0679-10EC876D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40C424-D066-9A7C-86FE-880E071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653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FA8B-E135-2C55-E829-E9E44EA7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4F8F7A-1729-BC0B-A8B9-31D8B6E13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7883A5-F038-1414-8735-9A380A25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897BA5-CB62-00FE-05DC-77040F43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A8FD1E-E427-6C28-5C5C-FED86114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78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78C3-8979-44CC-D6ED-6FB480E3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882537-4A94-9E76-517A-AD3D7331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6CB01-7AEC-0F9A-0B71-4820EE672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AA79FC-5CA1-9ECD-191C-DD4443678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C54FDC-553B-CFE5-C968-2BE674C4D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40E08E-B58D-B837-E1B7-A7D8177A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436790-A559-6C0B-B4BB-6D426C3A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17C3C2-F0B2-EA02-EE3C-4927D1BBE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349E1F-5E0E-334C-A4F7-A66718FD6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CE765FF-19CB-E6E3-07F2-52FF5D3D6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7670837-1B2F-F5BE-965D-11F9265CE5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B18F07-65FD-40D0-35D1-EE30EC099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0F7EB55-830A-0985-EB8D-31B1CD2D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285AB1A-C028-D3EB-8A31-4EC5D87B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157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C75EB-4737-7899-C67F-4AC0E1B3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E102225-EFA4-1E7E-3D78-0921EDB8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2A705-28F9-99B6-FE54-891FC81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DEA5B7-3F74-D058-3A2C-7DDEABA4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0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F97AC22-C20F-5AE6-3707-EFBA6D8A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234F67-A22B-99FF-334C-11DBB7E1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8E71AD-B6B4-7D09-ACFB-2E94671C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51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38A683-CFAC-7B6B-D050-9698DF0B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0D8826-8257-D56F-1C4F-10623558A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D944F-5E21-61BA-3158-F9B36803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337141-6446-FD7B-640D-82FB3C6D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CCE80C-430F-C863-0286-8A00DA5B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B1C9342-59AE-00C5-146F-18C8385A0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17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A7DBD-86F7-81B8-8755-663D9C3E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FC02158-79FB-3D2C-FED5-48698309C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8DBB424-9CD4-9864-1ABB-A8BEA448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2943FA-27D8-F363-39B7-061214AB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2724DD-930A-6C86-69E7-F35FC5F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33DBEC0-58CF-6306-3AC1-3429B71F5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7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E922A5-11DE-56B7-0ADF-A14F545E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08C6863-5F5D-1191-6B3E-AFD8D970B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5DB045-92E0-D6CF-1AB8-F18B8ACF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B4B865-D84E-4F9D-86A5-79D961F44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78A7C3-5953-4C33-AA30-DBFAF79B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31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FEAA63C-A9C7-8990-F7FC-CBF1B3F81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F38E134-A721-074B-4C32-2E4A27906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E9FB28-0B50-2E0E-6E79-74CF56D3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82FDA-81C0-4EA5-2160-D6C3D89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810918-6A65-81AC-E2CF-285D470E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75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177CA3-D3DC-232A-DDCF-92179823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66CC87-9E72-5BCE-C0AA-03F85724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472B21-EC7B-13D3-6707-5826358DB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DC146C-D3B0-4E2B-9EB2-F60083A70B4D}" type="datetimeFigureOut">
              <a:rPr lang="ko-KR" altLang="en-US" smtClean="0"/>
              <a:t>2025-06-20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39C984-06CB-F9F2-E3F9-23344FF80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46D41B-DF8B-04A3-0AF7-1995D876C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511CC-9422-4F9D-923A-26178C5020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9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직사각형, 예술, 패턴, 모티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906FDAF-4A82-C597-8436-B4F0DA483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354" y="-431800"/>
            <a:ext cx="13096707" cy="77216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C1CF0B6-3888-CA4D-0F5A-D8EFAF7FC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335661"/>
            <a:ext cx="9144000" cy="4188333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2025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년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6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월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20</a:t>
            </a: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일</a:t>
            </a:r>
            <a:b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ko-KR" altLang="en-US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금요일 </a:t>
            </a:r>
            <a: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/ </a:t>
            </a:r>
            <a:r>
              <a:rPr lang="en-US" altLang="ko-KR" sz="40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venerdi</a:t>
            </a:r>
            <a:r>
              <a:rPr lang="en-US" altLang="ko-KR" sz="400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’</a:t>
            </a:r>
            <a:br>
              <a:rPr lang="en-US" altLang="ko-KR" sz="40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r>
              <a:rPr lang="en-US" altLang="ko-KR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br>
              <a:rPr lang="en-US" altLang="ko-KR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7960-585A-BAD0-D2E6-1AD78517EE92}"/>
              </a:ext>
            </a:extLst>
          </p:cNvPr>
          <p:cNvSpPr txBox="1"/>
          <p:nvPr/>
        </p:nvSpPr>
        <p:spPr>
          <a:xfrm>
            <a:off x="1792224" y="2333685"/>
            <a:ext cx="904646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Lezione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오늘의 수업 </a:t>
            </a:r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1. I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giorni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della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Settimana /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요일</a:t>
            </a:r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2. Ora in Coreano /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시간</a:t>
            </a:r>
            <a:endParaRPr lang="en-US" altLang="ko-KR" sz="3200" dirty="0">
              <a:latin typeface="레시피코리아 Medium" panose="02020603020101020101" pitchFamily="18" charset="-127"/>
              <a:ea typeface="레시피코리아 Medium" panose="02020603020101020101" pitchFamily="18" charset="-127"/>
              <a:cs typeface="ADLaM Display" panose="02010000000000000000" pitchFamily="2" charset="0"/>
            </a:endParaRPr>
          </a:p>
          <a:p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3. </a:t>
            </a:r>
            <a:r>
              <a:rPr lang="en-US" altLang="ko-KR" sz="3200" dirty="0" err="1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Compiti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/ </a:t>
            </a:r>
            <a:r>
              <a:rPr lang="ko-KR" altLang="en-US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숙제</a:t>
            </a:r>
            <a: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  <a:t> </a:t>
            </a:r>
            <a:br>
              <a:rPr lang="en-US" altLang="ko-KR" sz="3200" dirty="0">
                <a:latin typeface="레시피코리아 Medium" panose="02020603020101020101" pitchFamily="18" charset="-127"/>
                <a:ea typeface="레시피코리아 Medium" panose="02020603020101020101" pitchFamily="18" charset="-127"/>
                <a:cs typeface="ADLaM Display" panose="02010000000000000000" pitchFamily="2" charset="0"/>
              </a:rPr>
            </a:b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2037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EF6B-1D50-1AB6-981A-47E1080F5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0690EC-84E2-686C-E204-FF8B4663A079}"/>
              </a:ext>
            </a:extLst>
          </p:cNvPr>
          <p:cNvSpPr txBox="1"/>
          <p:nvPr/>
        </p:nvSpPr>
        <p:spPr>
          <a:xfrm>
            <a:off x="161365" y="216159"/>
            <a:ext cx="11887199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altLang="ko-KR" sz="3200" b="1" dirty="0"/>
              <a:t>GIORNI DELLA SETTIMANA / </a:t>
            </a:r>
            <a:r>
              <a:rPr lang="ko-KR" altLang="en-US" sz="3200" b="1" dirty="0"/>
              <a:t>요일</a:t>
            </a:r>
            <a:endParaRPr lang="ko-KR" altLang="ko-KR" sz="3200" b="1" dirty="0"/>
          </a:p>
          <a:p>
            <a:r>
              <a:rPr lang="it-IT" altLang="ko-KR" sz="2400" dirty="0"/>
              <a:t> </a:t>
            </a:r>
            <a:endParaRPr lang="ko-KR" altLang="ko-KR" sz="2400" dirty="0"/>
          </a:p>
          <a:p>
            <a:r>
              <a:rPr lang="it-IT" altLang="ko-KR" sz="2800" dirty="0"/>
              <a:t>Vediamo ora qualcosa di abbastanza fondamentale nello studio del tuo coreano che devi assolutamente conoscere.</a:t>
            </a:r>
            <a:endParaRPr lang="ko-KR" altLang="ko-KR" sz="2800" dirty="0"/>
          </a:p>
          <a:p>
            <a:r>
              <a:rPr lang="it-IT" altLang="ko-KR" sz="2800" dirty="0"/>
              <a:t>In coreano per dire “</a:t>
            </a:r>
            <a:r>
              <a:rPr lang="it-IT" altLang="ko-KR" sz="2800" u="sng" dirty="0"/>
              <a:t>giorno della settimana</a:t>
            </a:r>
            <a:r>
              <a:rPr lang="it-IT" altLang="ko-KR" sz="2800" dirty="0"/>
              <a:t>” dovrai conoscere la parola:</a:t>
            </a:r>
            <a:endParaRPr lang="ko-KR" altLang="ko-KR" sz="2800" dirty="0"/>
          </a:p>
          <a:p>
            <a:r>
              <a:rPr lang="it-IT" altLang="ko-KR" sz="2800" dirty="0"/>
              <a:t> </a:t>
            </a:r>
            <a:endParaRPr lang="ko-KR" altLang="ko-KR" sz="2800" dirty="0"/>
          </a:p>
          <a:p>
            <a:pPr algn="ctr"/>
            <a:r>
              <a:rPr lang="en-US" altLang="ko-KR" sz="3200" b="1" dirty="0" err="1"/>
              <a:t>요일</a:t>
            </a:r>
            <a:r>
              <a:rPr lang="en-US" altLang="ko-KR" sz="3200" b="1" dirty="0"/>
              <a:t> </a:t>
            </a:r>
            <a:r>
              <a:rPr lang="it-IT" altLang="ko-KR" sz="3200" dirty="0"/>
              <a:t>[yo-il]</a:t>
            </a:r>
            <a:endParaRPr lang="ko-KR" altLang="ko-KR" sz="3200" dirty="0"/>
          </a:p>
          <a:p>
            <a:pPr algn="ctr"/>
            <a:r>
              <a:rPr lang="it-IT" altLang="ko-KR" sz="2800" dirty="0"/>
              <a:t>Per chiedere in fatti “</a:t>
            </a:r>
            <a:r>
              <a:rPr lang="it-IT" altLang="ko-KR" sz="2800" u="sng" dirty="0"/>
              <a:t>Che giorno della settimana</a:t>
            </a:r>
            <a:r>
              <a:rPr lang="it-IT" altLang="ko-KR" sz="2800" dirty="0"/>
              <a:t> </a:t>
            </a:r>
            <a:r>
              <a:rPr lang="it-IT" altLang="ko-KR" sz="2800" u="sng" dirty="0"/>
              <a:t>è?</a:t>
            </a:r>
            <a:r>
              <a:rPr lang="it-IT" altLang="ko-KR" sz="2800" dirty="0"/>
              <a:t>” ti basterà imparare la frase:</a:t>
            </a:r>
            <a:r>
              <a:rPr lang="en-US" altLang="ko-KR" sz="2800" dirty="0"/>
              <a:t> </a:t>
            </a:r>
            <a:r>
              <a:rPr lang="en-US" altLang="ko-KR" sz="2800" b="1" dirty="0"/>
              <a:t>몇 </a:t>
            </a:r>
            <a:r>
              <a:rPr lang="en-US" altLang="ko-KR" sz="2800" b="1" dirty="0" err="1"/>
              <a:t>요일이에요</a:t>
            </a:r>
            <a:r>
              <a:rPr lang="it-IT" altLang="ko-KR" sz="2800" dirty="0"/>
              <a:t>? [mweot yo-il-i-e-yo]</a:t>
            </a:r>
            <a:endParaRPr lang="ko-KR" altLang="ko-KR" sz="2800" dirty="0"/>
          </a:p>
          <a:p>
            <a:r>
              <a:rPr lang="it-IT" altLang="ko-KR" sz="2800" dirty="0"/>
              <a:t> </a:t>
            </a:r>
            <a:endParaRPr lang="ko-KR" altLang="ko-KR" sz="2800" dirty="0"/>
          </a:p>
          <a:p>
            <a:r>
              <a:rPr lang="it-IT" altLang="ko-KR" sz="2800" dirty="0"/>
              <a:t>Adesso che lo sai dovrai imparare le 7 parole da mettere davanti a </a:t>
            </a:r>
            <a:r>
              <a:rPr lang="en-US" altLang="ko-KR" sz="2800" dirty="0" err="1"/>
              <a:t>요일</a:t>
            </a:r>
            <a:r>
              <a:rPr lang="en-US" altLang="ko-KR" sz="2800" dirty="0"/>
              <a:t> </a:t>
            </a:r>
            <a:r>
              <a:rPr lang="it-IT" altLang="ko-KR" sz="2800" dirty="0"/>
              <a:t>in modo fa formare ogni giorno della settimana. In questo modo: (X)</a:t>
            </a:r>
            <a:r>
              <a:rPr lang="en-US" altLang="ko-KR" sz="2800" dirty="0" err="1"/>
              <a:t>요일</a:t>
            </a:r>
            <a:r>
              <a:rPr lang="it-IT" altLang="ko-KR" sz="2800" dirty="0"/>
              <a:t>, dove la (X) rappresenta ognuna delle 7 parole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66881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680A3-4BE0-4F13-9CD6-D4A70EB7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A9FC07B-F5EA-545C-0C9C-92C41EE65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2137FC6C-7A57-72BF-B5F0-0D49BDC792AA}"/>
              </a:ext>
            </a:extLst>
          </p:cNvPr>
          <p:cNvSpPr/>
          <p:nvPr/>
        </p:nvSpPr>
        <p:spPr>
          <a:xfrm>
            <a:off x="0" y="0"/>
            <a:ext cx="12192000" cy="3836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FDDF8A-7D0C-9C08-EAD0-6B3C9075A63A}"/>
              </a:ext>
            </a:extLst>
          </p:cNvPr>
          <p:cNvSpPr txBox="1"/>
          <p:nvPr/>
        </p:nvSpPr>
        <p:spPr>
          <a:xfrm>
            <a:off x="85165" y="234089"/>
            <a:ext cx="120216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altLang="ko-KR" sz="2000" b="1" dirty="0"/>
              <a:t>Ed eccole qui:</a:t>
            </a:r>
            <a:endParaRPr lang="ko-KR" altLang="ko-KR" sz="2000" b="1" dirty="0"/>
          </a:p>
          <a:p>
            <a:r>
              <a:rPr lang="en-US" altLang="ko-KR" sz="2800" dirty="0"/>
              <a:t>월 </a:t>
            </a:r>
            <a:r>
              <a:rPr lang="it-IT" altLang="ko-KR" sz="2800" dirty="0"/>
              <a:t>[wol] = Luna / Lunedi’  </a:t>
            </a:r>
          </a:p>
          <a:p>
            <a:r>
              <a:rPr lang="en-US" altLang="ko-KR" sz="2800" dirty="0"/>
              <a:t>화 </a:t>
            </a:r>
            <a:r>
              <a:rPr lang="it-IT" altLang="ko-KR" sz="2800" dirty="0"/>
              <a:t>[hwa] = Fuoco / Martedi’</a:t>
            </a:r>
          </a:p>
          <a:p>
            <a:r>
              <a:rPr lang="en-US" altLang="ko-KR" sz="2800" dirty="0"/>
              <a:t>수 </a:t>
            </a:r>
            <a:r>
              <a:rPr lang="it-IT" altLang="ko-KR" sz="2800" dirty="0"/>
              <a:t>[su] = Acqua / Mercoledi’</a:t>
            </a:r>
          </a:p>
          <a:p>
            <a:r>
              <a:rPr lang="en-US" altLang="ko-KR" sz="2800" dirty="0"/>
              <a:t>목 </a:t>
            </a:r>
            <a:r>
              <a:rPr lang="it-IT" altLang="ko-KR" sz="2800" dirty="0"/>
              <a:t>[mog] = Albero / Giovedi’</a:t>
            </a:r>
          </a:p>
          <a:p>
            <a:r>
              <a:rPr lang="en-US" altLang="ko-KR" sz="2800" dirty="0"/>
              <a:t>금 </a:t>
            </a:r>
            <a:r>
              <a:rPr lang="it-IT" altLang="ko-KR" sz="2800" dirty="0"/>
              <a:t>[geum] = Oro / Venerdi’</a:t>
            </a:r>
          </a:p>
          <a:p>
            <a:r>
              <a:rPr lang="en-US" altLang="ko-KR" sz="2800" dirty="0"/>
              <a:t>토 </a:t>
            </a:r>
            <a:r>
              <a:rPr lang="it-IT" altLang="ko-KR" sz="2800" dirty="0"/>
              <a:t>[to] = Terra / Sabato</a:t>
            </a:r>
            <a:endParaRPr lang="en-US" altLang="ko-KR" sz="2800" dirty="0"/>
          </a:p>
          <a:p>
            <a:r>
              <a:rPr lang="en-US" altLang="ko-KR" sz="2800" dirty="0"/>
              <a:t>일 </a:t>
            </a:r>
            <a:r>
              <a:rPr lang="it-IT" altLang="ko-KR" sz="2800" dirty="0"/>
              <a:t>[il] =Sole / Domenica</a:t>
            </a:r>
            <a:endParaRPr lang="ko-KR" altLang="ko-KR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13C0A0-776A-265F-A6E4-7A1342CECA42}"/>
              </a:ext>
            </a:extLst>
          </p:cNvPr>
          <p:cNvSpPr txBox="1"/>
          <p:nvPr/>
        </p:nvSpPr>
        <p:spPr>
          <a:xfrm>
            <a:off x="7951694" y="1157419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600" b="1" dirty="0"/>
              <a:t>요일</a:t>
            </a:r>
          </a:p>
        </p:txBody>
      </p:sp>
    </p:spTree>
    <p:extLst>
      <p:ext uri="{BB962C8B-B14F-4D97-AF65-F5344CB8AC3E}">
        <p14:creationId xmlns:p14="http://schemas.microsoft.com/office/powerpoint/2010/main" val="1273588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3D470-5D9C-7AEE-4F54-2ECDB07E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4E0D83A-D6F8-4C2D-B4A8-5BB6B6591E97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C3761-0CE8-1EB3-AE12-20FE9F9097BE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Espressioni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temporali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2A10EF-4664-E288-D7E0-5DB480A0D704}"/>
              </a:ext>
            </a:extLst>
          </p:cNvPr>
          <p:cNvSpPr txBox="1"/>
          <p:nvPr/>
        </p:nvSpPr>
        <p:spPr>
          <a:xfrm>
            <a:off x="378371" y="1443841"/>
            <a:ext cx="113984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1. </a:t>
            </a:r>
            <a:r>
              <a:rPr lang="ko-KR" altLang="en-US" sz="2400" dirty="0"/>
              <a:t>이번 주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questa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	</a:t>
            </a:r>
          </a:p>
          <a:p>
            <a:r>
              <a:rPr lang="ko-KR" altLang="en-US" sz="2400" dirty="0"/>
              <a:t>이번 주에 시험이 있어요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Questa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 ho un </a:t>
            </a:r>
            <a:r>
              <a:rPr lang="en-US" altLang="ko-KR" sz="2400" dirty="0" err="1"/>
              <a:t>esame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2. </a:t>
            </a:r>
            <a:r>
              <a:rPr lang="ko-KR" altLang="en-US" sz="2400" dirty="0"/>
              <a:t>지난주</a:t>
            </a:r>
            <a:r>
              <a:rPr lang="en-US" altLang="ko-KR" sz="2400" dirty="0"/>
              <a:t>/</a:t>
            </a:r>
            <a:r>
              <a:rPr lang="ko-KR" altLang="en-US" sz="2400" dirty="0" err="1"/>
              <a:t>저번주</a:t>
            </a:r>
            <a:r>
              <a:rPr lang="ko-KR" altLang="en-US" sz="2400" dirty="0"/>
              <a:t> </a:t>
            </a:r>
            <a:r>
              <a:rPr lang="en-US" altLang="ko-KR" sz="2400" dirty="0"/>
              <a:t>= la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scorsa</a:t>
            </a:r>
            <a:endParaRPr lang="en-US" altLang="ko-KR" sz="2400" dirty="0"/>
          </a:p>
          <a:p>
            <a:r>
              <a:rPr lang="ko-KR" altLang="en-US" sz="2400" dirty="0"/>
              <a:t>지난주에 여행을 갔어요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La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scorsa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sono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andato</a:t>
            </a:r>
            <a:r>
              <a:rPr lang="en-US" altLang="ko-KR" sz="2400" dirty="0"/>
              <a:t> in </a:t>
            </a:r>
            <a:r>
              <a:rPr lang="en-US" altLang="ko-KR" sz="2400" dirty="0" err="1"/>
              <a:t>viaggio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3. </a:t>
            </a:r>
            <a:r>
              <a:rPr lang="ko-KR" altLang="en-US" sz="2400" dirty="0"/>
              <a:t>다음 주 </a:t>
            </a:r>
            <a:r>
              <a:rPr lang="en-US" altLang="ko-KR" sz="2400" dirty="0"/>
              <a:t>= la </a:t>
            </a:r>
            <a:r>
              <a:rPr lang="en-US" altLang="ko-KR" sz="2400" dirty="0" err="1"/>
              <a:t>prossima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	</a:t>
            </a:r>
          </a:p>
          <a:p>
            <a:r>
              <a:rPr lang="ko-KR" altLang="en-US" sz="2400" dirty="0"/>
              <a:t>다음 주에 만나요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</a:t>
            </a:r>
            <a:r>
              <a:rPr lang="en-US" altLang="ko-KR" sz="2400" dirty="0" err="1"/>
              <a:t>Vediamoci</a:t>
            </a:r>
            <a:r>
              <a:rPr lang="en-US" altLang="ko-KR" sz="2400" dirty="0"/>
              <a:t> la </a:t>
            </a:r>
            <a:r>
              <a:rPr lang="en-US" altLang="ko-KR" sz="2400" dirty="0" err="1"/>
              <a:t>prossima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.</a:t>
            </a:r>
          </a:p>
        </p:txBody>
      </p:sp>
      <p:pic>
        <p:nvPicPr>
          <p:cNvPr id="22" name="그림 21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6A28768-64C2-3B01-991D-CA0DB3F7C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36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BAAC-CCB8-8E92-74CC-F0952ACA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7E3CB31-50D3-A61D-7E2D-FF1E77F821F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A0CBE4-7AC2-B0EC-4EE7-EC411D28B4E7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Espressioni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temporali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D82908-366D-D9C6-D7CA-ECF18003EB63}"/>
              </a:ext>
            </a:extLst>
          </p:cNvPr>
          <p:cNvSpPr txBox="1"/>
          <p:nvPr/>
        </p:nvSpPr>
        <p:spPr>
          <a:xfrm>
            <a:off x="220716" y="991600"/>
            <a:ext cx="113984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4. </a:t>
            </a:r>
            <a:r>
              <a:rPr lang="ko-KR" altLang="en-US" sz="2400" dirty="0"/>
              <a:t>매주 </a:t>
            </a:r>
            <a:r>
              <a:rPr lang="en-US" altLang="ko-KR" sz="2400" dirty="0"/>
              <a:t>/ </a:t>
            </a:r>
            <a:r>
              <a:rPr lang="ko-KR" altLang="en-US" sz="2400" dirty="0"/>
              <a:t>주마다</a:t>
            </a:r>
            <a:r>
              <a:rPr lang="en-US" altLang="ko-KR" sz="2400" dirty="0"/>
              <a:t> = ogni Settimana</a:t>
            </a:r>
          </a:p>
          <a:p>
            <a:r>
              <a:rPr lang="ko-KR" altLang="en-US" sz="2400" dirty="0"/>
              <a:t>매주 토요일에 수영해요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Faccio </a:t>
            </a:r>
            <a:r>
              <a:rPr lang="en-US" altLang="ko-KR" sz="2400" dirty="0" err="1"/>
              <a:t>nuoto</a:t>
            </a:r>
            <a:r>
              <a:rPr lang="en-US" altLang="ko-KR" sz="2400" dirty="0"/>
              <a:t> ogni </a:t>
            </a:r>
            <a:r>
              <a:rPr lang="en-US" altLang="ko-KR" sz="2400" dirty="0" err="1"/>
              <a:t>sabato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5. </a:t>
            </a:r>
            <a:r>
              <a:rPr lang="ko-KR" altLang="en-US" sz="2400" dirty="0"/>
              <a:t>주중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nei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giorni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feriali</a:t>
            </a:r>
            <a:r>
              <a:rPr lang="en-US" altLang="ko-KR" sz="2400" dirty="0"/>
              <a:t> / </a:t>
            </a:r>
            <a:r>
              <a:rPr lang="en-US" altLang="ko-KR" sz="2400" dirty="0" err="1"/>
              <a:t>durante</a:t>
            </a:r>
            <a:r>
              <a:rPr lang="en-US" altLang="ko-KR" sz="2400" dirty="0"/>
              <a:t> la Settimana</a:t>
            </a:r>
          </a:p>
          <a:p>
            <a:r>
              <a:rPr lang="en-US" altLang="ko-KR" sz="2400" dirty="0"/>
              <a:t>= </a:t>
            </a:r>
            <a:r>
              <a:rPr lang="ko-KR" altLang="en-US" sz="2400" dirty="0"/>
              <a:t>주중에는 회사에 가요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Durante la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vado</a:t>
            </a:r>
            <a:r>
              <a:rPr lang="en-US" altLang="ko-KR" sz="2400" dirty="0"/>
              <a:t> al </a:t>
            </a:r>
            <a:r>
              <a:rPr lang="en-US" altLang="ko-KR" sz="2400" dirty="0" err="1"/>
              <a:t>lavoro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6. </a:t>
            </a:r>
            <a:r>
              <a:rPr lang="ko-KR" altLang="en-US" sz="2400" dirty="0"/>
              <a:t>주말 </a:t>
            </a:r>
            <a:r>
              <a:rPr lang="en-US" altLang="ko-KR" sz="2400" dirty="0"/>
              <a:t>= il fine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	</a:t>
            </a:r>
          </a:p>
          <a:p>
            <a:r>
              <a:rPr lang="ko-KR" altLang="en-US" sz="2400" dirty="0"/>
              <a:t>주말에는 </a:t>
            </a:r>
            <a:r>
              <a:rPr lang="ko-KR" altLang="en-US" sz="2400" dirty="0" err="1"/>
              <a:t>쉬어요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Nel fine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 mi </a:t>
            </a:r>
            <a:r>
              <a:rPr lang="en-US" altLang="ko-KR" sz="2400" dirty="0" err="1"/>
              <a:t>riposo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7. </a:t>
            </a:r>
            <a:r>
              <a:rPr lang="ko-KR" altLang="en-US" sz="2400" dirty="0"/>
              <a:t>평일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giorni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feriali</a:t>
            </a:r>
            <a:endParaRPr lang="en-US" altLang="ko-KR" sz="2400" dirty="0"/>
          </a:p>
          <a:p>
            <a:r>
              <a:rPr lang="ko-KR" altLang="en-US" sz="2400" dirty="0"/>
              <a:t>평일에는 학교에 </a:t>
            </a:r>
            <a:r>
              <a:rPr lang="ko-KR" altLang="en-US" sz="2400" dirty="0" err="1"/>
              <a:t>다녀요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Durante </a:t>
            </a:r>
            <a:r>
              <a:rPr lang="en-US" altLang="ko-KR" sz="2400" dirty="0" err="1"/>
              <a:t>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giorni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feriali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vado</a:t>
            </a:r>
            <a:r>
              <a:rPr lang="en-US" altLang="ko-KR" sz="2400" dirty="0"/>
              <a:t> a </a:t>
            </a:r>
            <a:r>
              <a:rPr lang="en-US" altLang="ko-KR" sz="2400" dirty="0" err="1"/>
              <a:t>scuola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pic>
        <p:nvPicPr>
          <p:cNvPr id="2" name="그림 1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3381D6B-E67A-7E35-CAD0-3D9EDF97B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4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728E8-C7B6-835D-C534-633DE4726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AC77A55D-C6D7-0D1B-C5B9-55F4C1E596C1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D746E-4135-834B-D04F-2B45C4B410C5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Espressioni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temporali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940A23-B402-4BB9-C6FA-C63744D72E75}"/>
              </a:ext>
            </a:extLst>
          </p:cNvPr>
          <p:cNvSpPr txBox="1"/>
          <p:nvPr/>
        </p:nvSpPr>
        <p:spPr>
          <a:xfrm>
            <a:off x="220716" y="991600"/>
            <a:ext cx="1139846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8. </a:t>
            </a:r>
            <a:r>
              <a:rPr lang="ko-KR" altLang="en-US" sz="2400" dirty="0"/>
              <a:t>그저께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l’altro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ieri</a:t>
            </a:r>
            <a:endParaRPr lang="en-US" altLang="ko-KR" sz="2400" dirty="0"/>
          </a:p>
          <a:p>
            <a:r>
              <a:rPr lang="ko-KR" altLang="en-US" sz="2400" dirty="0"/>
              <a:t>그저께 한국 음식을 처음 먹어 봤어요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</a:t>
            </a:r>
            <a:r>
              <a:rPr lang="en-US" altLang="ko-KR" sz="2400" dirty="0" err="1"/>
              <a:t>L’altro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ieri</a:t>
            </a:r>
            <a:r>
              <a:rPr lang="en-US" altLang="ko-KR" sz="2400" dirty="0"/>
              <a:t> ho </a:t>
            </a:r>
            <a:r>
              <a:rPr lang="en-US" altLang="ko-KR" sz="2400" dirty="0" err="1"/>
              <a:t>provato</a:t>
            </a:r>
            <a:r>
              <a:rPr lang="en-US" altLang="ko-KR" sz="2400" dirty="0"/>
              <a:t> per la prima volta il </a:t>
            </a:r>
            <a:r>
              <a:rPr lang="en-US" altLang="ko-KR" sz="2400" dirty="0" err="1"/>
              <a:t>cibo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coreano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9. </a:t>
            </a:r>
            <a:r>
              <a:rPr lang="ko-KR" altLang="en-US" sz="2400" dirty="0"/>
              <a:t>어제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ieri</a:t>
            </a:r>
            <a:endParaRPr lang="en-US" altLang="ko-KR" sz="2400" dirty="0"/>
          </a:p>
          <a:p>
            <a:r>
              <a:rPr lang="ko-KR" altLang="en-US" sz="2400" dirty="0"/>
              <a:t>어제 집에서 하루 종일 쉬었어요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</a:t>
            </a:r>
            <a:r>
              <a:rPr lang="en-US" altLang="ko-KR" sz="2400" dirty="0" err="1"/>
              <a:t>Ieri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sono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rimasto</a:t>
            </a:r>
            <a:r>
              <a:rPr lang="en-US" altLang="ko-KR" sz="2400" dirty="0"/>
              <a:t> a casa </a:t>
            </a:r>
            <a:r>
              <a:rPr lang="en-US" altLang="ko-KR" sz="2400" dirty="0" err="1"/>
              <a:t>tutto</a:t>
            </a:r>
            <a:r>
              <a:rPr lang="en-US" altLang="ko-KR" sz="2400" dirty="0"/>
              <a:t> il </a:t>
            </a:r>
            <a:r>
              <a:rPr lang="en-US" altLang="ko-KR" sz="2400" dirty="0" err="1"/>
              <a:t>giorno</a:t>
            </a:r>
            <a:r>
              <a:rPr lang="en-US" altLang="ko-KR" sz="2400" dirty="0"/>
              <a:t> a </a:t>
            </a:r>
            <a:r>
              <a:rPr lang="en-US" altLang="ko-KR" sz="2400" dirty="0" err="1"/>
              <a:t>riposare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10. </a:t>
            </a:r>
            <a:r>
              <a:rPr lang="ko-KR" altLang="en-US" sz="2400" dirty="0"/>
              <a:t>오늘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oggi</a:t>
            </a:r>
            <a:endParaRPr lang="en-US" altLang="ko-KR" sz="2400" dirty="0"/>
          </a:p>
          <a:p>
            <a:r>
              <a:rPr lang="ko-KR" altLang="en-US" sz="2400" dirty="0"/>
              <a:t>오늘 중요한 약속이 있어요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Oggi ho un </a:t>
            </a:r>
            <a:r>
              <a:rPr lang="en-US" altLang="ko-KR" sz="2400" dirty="0" err="1"/>
              <a:t>appuntamento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importante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endParaRPr lang="ko-KR" altLang="en-US" sz="2400" dirty="0"/>
          </a:p>
        </p:txBody>
      </p:sp>
      <p:pic>
        <p:nvPicPr>
          <p:cNvPr id="2" name="그림 1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4C723C1-E0D8-46C8-F30B-FA973DDD6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50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104F-1030-7BF3-BECF-5A1FF692A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F874CE1-B7EB-49CD-D087-36CEF5FC0D03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383D5A-5C04-4956-320B-8F654D63F4A8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Espressioni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temporali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54B121-6687-559A-107B-B408918F32DE}"/>
              </a:ext>
            </a:extLst>
          </p:cNvPr>
          <p:cNvSpPr txBox="1"/>
          <p:nvPr/>
        </p:nvSpPr>
        <p:spPr>
          <a:xfrm>
            <a:off x="220716" y="991600"/>
            <a:ext cx="113984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11. </a:t>
            </a:r>
            <a:r>
              <a:rPr lang="ko-KR" altLang="en-US" sz="2400" dirty="0"/>
              <a:t>내일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domani</a:t>
            </a:r>
            <a:endParaRPr lang="en-US" altLang="ko-KR" sz="2400" dirty="0"/>
          </a:p>
          <a:p>
            <a:r>
              <a:rPr lang="ko-KR" altLang="en-US" sz="2400" dirty="0"/>
              <a:t>내일 </a:t>
            </a:r>
            <a:r>
              <a:rPr lang="ko-KR" altLang="en-US" sz="2400" dirty="0" err="1"/>
              <a:t>친구랑</a:t>
            </a:r>
            <a:r>
              <a:rPr lang="ko-KR" altLang="en-US" sz="2400" dirty="0"/>
              <a:t> 영화를 볼 거예요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Domani </a:t>
            </a:r>
            <a:r>
              <a:rPr lang="en-US" altLang="ko-KR" sz="2400" dirty="0" err="1"/>
              <a:t>andrò</a:t>
            </a:r>
            <a:r>
              <a:rPr lang="en-US" altLang="ko-KR" sz="2400" dirty="0"/>
              <a:t> al cinema con un </a:t>
            </a:r>
            <a:r>
              <a:rPr lang="en-US" altLang="ko-KR" sz="2400" dirty="0" err="1"/>
              <a:t>amico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12. </a:t>
            </a:r>
            <a:r>
              <a:rPr lang="ko-KR" altLang="en-US" sz="2400" dirty="0"/>
              <a:t>모레 </a:t>
            </a:r>
            <a:r>
              <a:rPr lang="en-US" altLang="ko-KR" sz="2400" dirty="0"/>
              <a:t>= </a:t>
            </a:r>
            <a:r>
              <a:rPr lang="en-US" altLang="ko-KR" sz="2400" dirty="0" err="1"/>
              <a:t>dopodomani</a:t>
            </a:r>
            <a:endParaRPr lang="en-US" altLang="ko-KR" sz="2400" dirty="0"/>
          </a:p>
          <a:p>
            <a:r>
              <a:rPr lang="ko-KR" altLang="en-US" sz="2400" b="1" dirty="0"/>
              <a:t>모레</a:t>
            </a:r>
            <a:r>
              <a:rPr lang="ko-KR" altLang="en-US" sz="2400" dirty="0"/>
              <a:t> 시험이 있어서 공부해야 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→ </a:t>
            </a:r>
            <a:r>
              <a:rPr lang="en-US" altLang="ko-KR" sz="2400" i="1" dirty="0" err="1"/>
              <a:t>Dopodomani</a:t>
            </a:r>
            <a:r>
              <a:rPr lang="en-US" altLang="ko-KR" sz="2400" i="1" dirty="0"/>
              <a:t> ho un </a:t>
            </a:r>
            <a:r>
              <a:rPr lang="en-US" altLang="ko-KR" sz="2400" i="1" dirty="0" err="1"/>
              <a:t>esame</a:t>
            </a:r>
            <a:r>
              <a:rPr lang="en-US" altLang="ko-KR" sz="2400" i="1" dirty="0"/>
              <a:t>, </a:t>
            </a:r>
            <a:r>
              <a:rPr lang="en-US" altLang="ko-KR" sz="2400" i="1" dirty="0" err="1"/>
              <a:t>quindi</a:t>
            </a:r>
            <a:r>
              <a:rPr lang="en-US" altLang="ko-KR" sz="2400" i="1" dirty="0"/>
              <a:t> devo </a:t>
            </a:r>
            <a:r>
              <a:rPr lang="en-US" altLang="ko-KR" sz="2400" i="1" dirty="0" err="1"/>
              <a:t>studiare</a:t>
            </a:r>
            <a:r>
              <a:rPr lang="en-US" altLang="ko-KR" sz="2400" i="1" dirty="0"/>
              <a:t>.</a:t>
            </a:r>
          </a:p>
          <a:p>
            <a:endParaRPr lang="en-US" altLang="ko-KR" sz="2400" dirty="0"/>
          </a:p>
        </p:txBody>
      </p:sp>
      <p:pic>
        <p:nvPicPr>
          <p:cNvPr id="2" name="그림 1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4D93E96-46D4-BAA3-E36D-6BC2EDD7C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6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031A0-EFCA-D869-B856-E40DB0CF3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FDB2F82-BBB5-D75F-DA08-46F6B70A709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EDEC8-F509-5D93-E0BD-5C3A1F8B2968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Espressioni</a:t>
            </a:r>
            <a:r>
              <a:rPr lang="en-US" altLang="ko-KR" sz="2000" b="1" dirty="0"/>
              <a:t> con numeri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5F360F-9B9B-2616-9716-7BCD641E199F}"/>
              </a:ext>
            </a:extLst>
          </p:cNvPr>
          <p:cNvSpPr txBox="1"/>
          <p:nvPr/>
        </p:nvSpPr>
        <p:spPr>
          <a:xfrm>
            <a:off x="220716" y="991600"/>
            <a:ext cx="113984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1. 1</a:t>
            </a:r>
            <a:r>
              <a:rPr lang="ko-KR" altLang="en-US" sz="2400" dirty="0"/>
              <a:t>주일 </a:t>
            </a:r>
            <a:r>
              <a:rPr lang="en-US" altLang="ko-KR" sz="2400" dirty="0" err="1"/>
              <a:t>una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	1</a:t>
            </a:r>
            <a:r>
              <a:rPr lang="ko-KR" altLang="en-US" sz="2400" dirty="0"/>
              <a:t>주일 동안 여행했어요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Ho </a:t>
            </a:r>
            <a:r>
              <a:rPr lang="en-US" altLang="ko-KR" sz="2400" dirty="0" err="1"/>
              <a:t>viaggiato</a:t>
            </a:r>
            <a:r>
              <a:rPr lang="en-US" altLang="ko-KR" sz="2400" dirty="0"/>
              <a:t> per </a:t>
            </a:r>
            <a:r>
              <a:rPr lang="en-US" altLang="ko-KR" sz="2400" dirty="0" err="1"/>
              <a:t>una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2. 2</a:t>
            </a:r>
            <a:r>
              <a:rPr lang="ko-KR" altLang="en-US" sz="2400" dirty="0"/>
              <a:t>주일 </a:t>
            </a:r>
            <a:r>
              <a:rPr lang="en-US" altLang="ko-KR" sz="2400" dirty="0"/>
              <a:t>due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	2</a:t>
            </a:r>
            <a:r>
              <a:rPr lang="ko-KR" altLang="en-US" sz="2400" dirty="0"/>
              <a:t>주일 후에 결과가 나와요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Il </a:t>
            </a:r>
            <a:r>
              <a:rPr lang="en-US" altLang="ko-KR" sz="2400" dirty="0" err="1"/>
              <a:t>risultato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esce</a:t>
            </a:r>
            <a:r>
              <a:rPr lang="en-US" altLang="ko-KR" sz="2400" dirty="0"/>
              <a:t> </a:t>
            </a:r>
            <a:r>
              <a:rPr lang="en-US" altLang="ko-KR" sz="2400" dirty="0" err="1"/>
              <a:t>tra</a:t>
            </a:r>
            <a:r>
              <a:rPr lang="en-US" altLang="ko-KR" sz="2400" dirty="0"/>
              <a:t> due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3. 3</a:t>
            </a:r>
            <a:r>
              <a:rPr lang="ko-KR" altLang="en-US" sz="2400" dirty="0"/>
              <a:t>주 전 </a:t>
            </a:r>
            <a:r>
              <a:rPr lang="en-US" altLang="ko-KR" sz="2400" dirty="0" err="1"/>
              <a:t>tre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 fa	3</a:t>
            </a:r>
            <a:r>
              <a:rPr lang="ko-KR" altLang="en-US" sz="2400" dirty="0"/>
              <a:t>주 전에 시험을 봤어요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Ho </a:t>
            </a:r>
            <a:r>
              <a:rPr lang="en-US" altLang="ko-KR" sz="2400" dirty="0" err="1"/>
              <a:t>fatto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l’esame</a:t>
            </a:r>
            <a:r>
              <a:rPr lang="en-US" altLang="ko-KR" sz="2400" dirty="0"/>
              <a:t> </a:t>
            </a:r>
            <a:r>
              <a:rPr lang="en-US" altLang="ko-KR" sz="2400" dirty="0" err="1"/>
              <a:t>tre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 fa.</a:t>
            </a:r>
          </a:p>
          <a:p>
            <a:endParaRPr lang="en-US" altLang="ko-KR" sz="2400" dirty="0"/>
          </a:p>
          <a:p>
            <a:r>
              <a:rPr lang="en-US" altLang="ko-KR" sz="2400" dirty="0"/>
              <a:t>4. 4</a:t>
            </a:r>
            <a:r>
              <a:rPr lang="ko-KR" altLang="en-US" sz="2400" dirty="0"/>
              <a:t>주 후 </a:t>
            </a:r>
            <a:r>
              <a:rPr lang="en-US" altLang="ko-KR" sz="2400" dirty="0" err="1"/>
              <a:t>tra</a:t>
            </a:r>
            <a:r>
              <a:rPr lang="en-US" altLang="ko-KR" sz="2400" dirty="0"/>
              <a:t> quattro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	4</a:t>
            </a:r>
            <a:r>
              <a:rPr lang="ko-KR" altLang="en-US" sz="2400" dirty="0"/>
              <a:t>주 후에 다시 만나요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→ Ci </a:t>
            </a:r>
            <a:r>
              <a:rPr lang="en-US" altLang="ko-KR" sz="2400" dirty="0" err="1"/>
              <a:t>vediamo</a:t>
            </a:r>
            <a:r>
              <a:rPr lang="en-US" altLang="ko-KR" sz="2400" dirty="0"/>
              <a:t> </a:t>
            </a:r>
            <a:r>
              <a:rPr lang="en-US" altLang="ko-KR" sz="2400" dirty="0" err="1"/>
              <a:t>tra</a:t>
            </a:r>
            <a:r>
              <a:rPr lang="en-US" altLang="ko-KR" sz="2400" dirty="0"/>
              <a:t> quattro </a:t>
            </a:r>
            <a:r>
              <a:rPr lang="en-US" altLang="ko-KR" sz="2400" dirty="0" err="1"/>
              <a:t>settimane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82EE02-4901-992E-B9EC-C7F99B2181AD}"/>
              </a:ext>
            </a:extLst>
          </p:cNvPr>
          <p:cNvSpPr txBox="1"/>
          <p:nvPr/>
        </p:nvSpPr>
        <p:spPr>
          <a:xfrm>
            <a:off x="170330" y="5866400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*La </a:t>
            </a:r>
            <a:r>
              <a:rPr lang="en-US" altLang="ko-KR" sz="2800" b="1" dirty="0" err="1"/>
              <a:t>pronuncia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dei</a:t>
            </a:r>
            <a:r>
              <a:rPr lang="en-US" altLang="ko-KR" sz="2800" b="1" dirty="0"/>
              <a:t> numeri a </a:t>
            </a:r>
            <a:r>
              <a:rPr lang="en-US" altLang="ko-KR" sz="2800" b="1" dirty="0" err="1"/>
              <a:t>sino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coreano</a:t>
            </a:r>
            <a:r>
              <a:rPr lang="en-US" altLang="ko-KR" sz="2800" b="1" dirty="0"/>
              <a:t>.</a:t>
            </a:r>
            <a:endParaRPr lang="ko-KR" altLang="ko-KR" sz="2800" b="1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9405077-6D98-12A3-EECF-706FE55EB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7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40AFB-936F-5DEB-00D4-E7E1EE3D9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4D7799F-AF52-A8F5-2C3B-932FC60C2A4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B5A690-B930-7161-46D1-92ACFD640DDA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Combinazioni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utili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5EDAE1-24B0-46C9-7903-B70E1B745BB6}"/>
              </a:ext>
            </a:extLst>
          </p:cNvPr>
          <p:cNvSpPr txBox="1"/>
          <p:nvPr/>
        </p:nvSpPr>
        <p:spPr>
          <a:xfrm>
            <a:off x="220716" y="991600"/>
            <a:ext cx="11398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1. </a:t>
            </a:r>
            <a:r>
              <a:rPr lang="ko-KR" altLang="en-US" sz="2400" dirty="0"/>
              <a:t>월요일부터 금요일까지 </a:t>
            </a:r>
            <a:r>
              <a:rPr lang="en-US" altLang="ko-KR" sz="2400" dirty="0"/>
              <a:t>= da </a:t>
            </a:r>
            <a:r>
              <a:rPr lang="en-US" altLang="ko-KR" sz="2400" dirty="0" err="1"/>
              <a:t>lunedì</a:t>
            </a:r>
            <a:r>
              <a:rPr lang="en-US" altLang="ko-KR" sz="2400" dirty="0"/>
              <a:t> a </a:t>
            </a:r>
            <a:r>
              <a:rPr lang="en-US" altLang="ko-KR" sz="2400" dirty="0" err="1"/>
              <a:t>venerdì</a:t>
            </a:r>
            <a:endParaRPr lang="en-US" altLang="ko-KR" sz="2400" dirty="0"/>
          </a:p>
          <a:p>
            <a:r>
              <a:rPr lang="en-US" altLang="ko-KR" sz="2400" dirty="0"/>
              <a:t>2. </a:t>
            </a:r>
            <a:r>
              <a:rPr lang="ko-KR" altLang="en-US" sz="2400" dirty="0"/>
              <a:t>일요일마다 </a:t>
            </a:r>
            <a:r>
              <a:rPr lang="en-US" altLang="ko-KR" sz="2400" dirty="0"/>
              <a:t>= ogni </a:t>
            </a:r>
            <a:r>
              <a:rPr lang="en-US" altLang="ko-KR" sz="2400" dirty="0" err="1"/>
              <a:t>domenica</a:t>
            </a:r>
            <a:endParaRPr lang="en-US" altLang="ko-KR" sz="2400" dirty="0"/>
          </a:p>
          <a:p>
            <a:r>
              <a:rPr lang="en-US" altLang="ko-KR" sz="2400" dirty="0"/>
              <a:t>3. 2</a:t>
            </a:r>
            <a:r>
              <a:rPr lang="ko-KR" altLang="en-US" sz="2400" dirty="0"/>
              <a:t>주 동안 </a:t>
            </a:r>
            <a:r>
              <a:rPr lang="en-US" altLang="ko-KR" sz="2400" dirty="0"/>
              <a:t>= per due </a:t>
            </a:r>
            <a:r>
              <a:rPr lang="en-US" altLang="ko-KR" sz="2400" dirty="0" err="1"/>
              <a:t>settimane</a:t>
            </a:r>
            <a:endParaRPr lang="en-US" altLang="ko-KR" sz="2400" dirty="0"/>
          </a:p>
          <a:p>
            <a:endParaRPr lang="en-US" altLang="ko-KR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EE5E73-0F1F-FB4E-EEF5-AE87F5825ABE}"/>
              </a:ext>
            </a:extLst>
          </p:cNvPr>
          <p:cNvSpPr txBox="1"/>
          <p:nvPr/>
        </p:nvSpPr>
        <p:spPr>
          <a:xfrm>
            <a:off x="170330" y="5866400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b="1" dirty="0"/>
              <a:t>*La </a:t>
            </a:r>
            <a:r>
              <a:rPr lang="en-US" altLang="ko-KR" sz="2800" b="1" dirty="0" err="1"/>
              <a:t>pronuncia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dei</a:t>
            </a:r>
            <a:r>
              <a:rPr lang="en-US" altLang="ko-KR" sz="2800" b="1" dirty="0"/>
              <a:t> numeri a </a:t>
            </a:r>
            <a:r>
              <a:rPr lang="en-US" altLang="ko-KR" sz="2800" b="1" dirty="0" err="1"/>
              <a:t>sino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coreano</a:t>
            </a:r>
            <a:r>
              <a:rPr lang="en-US" altLang="ko-KR" sz="2800" b="1" dirty="0"/>
              <a:t>.</a:t>
            </a:r>
            <a:endParaRPr lang="ko-KR" altLang="ko-KR" sz="2800" b="1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075FD9A-400C-1B39-6033-6A37A8C1B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3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30668-803E-897C-B441-5DE5BEC5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A08A7076-2545-F968-D10F-134D1CD6B35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1974EC-09CC-5D6B-A7FB-CE9BDE2BA530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757A7-41FE-1398-67FA-A17100F56E22}"/>
              </a:ext>
            </a:extLst>
          </p:cNvPr>
          <p:cNvSpPr txBox="1"/>
          <p:nvPr/>
        </p:nvSpPr>
        <p:spPr>
          <a:xfrm>
            <a:off x="220716" y="991600"/>
            <a:ext cx="113984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문장에서 ‘다음 </a:t>
            </a:r>
            <a:r>
              <a:rPr lang="ko-KR" altLang="en-US" sz="2400" b="1" dirty="0" err="1"/>
              <a:t>주’의</a:t>
            </a:r>
            <a:r>
              <a:rPr lang="ko-KR" altLang="en-US" sz="2400" b="1" dirty="0"/>
              <a:t> 의미로 알맞은 것을 고르세요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“</a:t>
            </a:r>
            <a:r>
              <a:rPr lang="ko-KR" altLang="en-US" sz="2400" dirty="0"/>
              <a:t>이번 주에는 시간이 없어요</a:t>
            </a:r>
            <a:r>
              <a:rPr lang="en-US" altLang="ko-KR" sz="2400" dirty="0"/>
              <a:t>. </a:t>
            </a:r>
            <a:r>
              <a:rPr lang="ko-KR" altLang="en-US" sz="2400" b="1" dirty="0"/>
              <a:t>다음 주</a:t>
            </a:r>
            <a:r>
              <a:rPr lang="ko-KR" altLang="en-US" sz="2400" dirty="0"/>
              <a:t>에 만날까요</a:t>
            </a:r>
            <a:r>
              <a:rPr lang="en-US" altLang="ko-KR" sz="2400" dirty="0"/>
              <a:t>?”</a:t>
            </a:r>
          </a:p>
          <a:p>
            <a:endParaRPr lang="en-US" altLang="ko-KR" sz="2400" dirty="0"/>
          </a:p>
          <a:p>
            <a:r>
              <a:rPr lang="en-US" altLang="ko-KR" sz="2400" dirty="0"/>
              <a:t>A. Questa </a:t>
            </a:r>
            <a:r>
              <a:rPr lang="en-US" altLang="ko-KR" sz="2400" dirty="0" err="1"/>
              <a:t>settimana</a:t>
            </a:r>
            <a:endParaRPr lang="ko-KR" altLang="en-US" sz="2400" dirty="0"/>
          </a:p>
          <a:p>
            <a:r>
              <a:rPr lang="en-US" altLang="ko-KR" sz="2400" dirty="0"/>
              <a:t>B. Fine </a:t>
            </a:r>
            <a:r>
              <a:rPr lang="en-US" altLang="ko-KR" sz="2400" dirty="0" err="1"/>
              <a:t>della</a:t>
            </a:r>
            <a:r>
              <a:rPr lang="en-US" altLang="ko-KR" sz="2400" dirty="0"/>
              <a:t> </a:t>
            </a:r>
            <a:r>
              <a:rPr lang="en-US" altLang="ko-KR" sz="2400" dirty="0" err="1"/>
              <a:t>settimana</a:t>
            </a:r>
            <a:endParaRPr lang="ko-KR" altLang="en-US" sz="2400" dirty="0"/>
          </a:p>
          <a:p>
            <a:r>
              <a:rPr lang="en-US" altLang="ko-KR" sz="2400" dirty="0"/>
              <a:t>C. </a:t>
            </a:r>
            <a:r>
              <a:rPr lang="en-US" altLang="ko-KR" sz="2400" dirty="0" err="1"/>
              <a:t>Prossima</a:t>
            </a:r>
            <a:r>
              <a:rPr lang="ko-KR" altLang="en-US" sz="2400" dirty="0"/>
              <a:t> </a:t>
            </a:r>
            <a:r>
              <a:rPr lang="en-US" altLang="ko-KR" sz="2400" dirty="0"/>
              <a:t>Settimana</a:t>
            </a:r>
            <a:endParaRPr lang="ko-KR" altLang="en-US" sz="2400" dirty="0"/>
          </a:p>
          <a:p>
            <a:r>
              <a:rPr lang="en-US" altLang="ko-KR" sz="2400" dirty="0"/>
              <a:t>D. Ogni</a:t>
            </a:r>
            <a:r>
              <a:rPr lang="ko-KR" altLang="en-US" sz="2400" dirty="0"/>
              <a:t> </a:t>
            </a:r>
            <a:r>
              <a:rPr lang="en-US" altLang="ko-KR" sz="2400" dirty="0" err="1"/>
              <a:t>settimana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F8E6F01-122D-EFDF-EB52-7113669E7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6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31E4B-23FD-F757-D7A5-CB774F57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3B361CF-11F5-7A4F-A245-2572AC6DC49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23D24B-A40A-BC8B-3138-7626CA095D8A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BE6422-2979-49B1-EFF2-536F7BF31DB3}"/>
              </a:ext>
            </a:extLst>
          </p:cNvPr>
          <p:cNvSpPr txBox="1"/>
          <p:nvPr/>
        </p:nvSpPr>
        <p:spPr>
          <a:xfrm>
            <a:off x="220716" y="991600"/>
            <a:ext cx="113984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Q2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빈칸에 들어갈 가장 자연스러운 말을 고르세요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ko-KR" altLang="en-US" sz="2400" dirty="0"/>
              <a:t>저는 </a:t>
            </a:r>
            <a:r>
              <a:rPr lang="en-US" altLang="ko-KR" sz="2400" dirty="0"/>
              <a:t>_______ </a:t>
            </a:r>
            <a:r>
              <a:rPr lang="ko-KR" altLang="en-US" sz="2400" dirty="0"/>
              <a:t>수업이 있어서 매주 도서관에 가요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지난주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금요일마다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어제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다음 주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05E24A-98BD-E444-4797-77F3AC14E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20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72180-3D0C-25FA-F839-43DE1858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F0F67F2-31FD-EC2B-E5FD-80B65BFE606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A0325-397F-15F0-1A82-3FF01C2044F1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75B4B6-A3F2-96F1-7716-DF10B31BC2DE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Q3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중 문법적으로 가장 자연스러운 문장을 고르세요</a:t>
            </a:r>
            <a:r>
              <a:rPr lang="en-US" altLang="ko-KR" sz="2400" b="1" dirty="0"/>
              <a:t>.</a:t>
            </a:r>
          </a:p>
          <a:p>
            <a:endParaRPr lang="ko-KR" altLang="en-US" sz="2400" dirty="0"/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저는 토요일에서 일요일까지 학교에 가요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저는 주말에 보통 운동을 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저는 평일에만 여행을 가요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저는 지난 주말마다 영화를 봐요</a:t>
            </a:r>
            <a:r>
              <a:rPr lang="en-US" altLang="ko-KR" sz="2400" dirty="0"/>
              <a:t>.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36A09E-E9FA-BA89-992B-BE5985BC6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07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CA956-4FA2-D23A-289D-0B9EF00A0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E914AE4-D863-BC30-31B6-5B2A4C3ECBB2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D19800-F603-0CB2-1CA6-62D094BDDE43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051D4F-D197-870D-2CF1-1C4EC4332E16}"/>
              </a:ext>
            </a:extLst>
          </p:cNvPr>
          <p:cNvSpPr txBox="1"/>
          <p:nvPr/>
        </p:nvSpPr>
        <p:spPr>
          <a:xfrm>
            <a:off x="220716" y="991600"/>
            <a:ext cx="11398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Q4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단어들을 올바른 문장 순서로 나열하세요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[1] </a:t>
            </a:r>
            <a:r>
              <a:rPr lang="ko-KR" altLang="en-US" sz="2400" b="1" dirty="0"/>
              <a:t>갔어요 </a:t>
            </a:r>
            <a:r>
              <a:rPr lang="en-US" altLang="ko-KR" sz="2400" b="1" dirty="0"/>
              <a:t>/ [2] </a:t>
            </a:r>
            <a:r>
              <a:rPr lang="ko-KR" altLang="en-US" sz="2400" b="1" dirty="0"/>
              <a:t>우리는 </a:t>
            </a:r>
            <a:r>
              <a:rPr lang="en-US" altLang="ko-KR" sz="2400" b="1" dirty="0"/>
              <a:t>/ [3] </a:t>
            </a:r>
            <a:r>
              <a:rPr lang="ko-KR" altLang="en-US" sz="2400" b="1" dirty="0"/>
              <a:t>지난주에 </a:t>
            </a:r>
            <a:r>
              <a:rPr lang="en-US" altLang="ko-KR" sz="2400" b="1" dirty="0"/>
              <a:t>/ [4] </a:t>
            </a:r>
            <a:r>
              <a:rPr lang="ko-KR" altLang="en-US" sz="2400" b="1" dirty="0"/>
              <a:t>부산에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6A7FA79-073A-CC45-80D5-EE42AB8A1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93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D387B-C95A-441E-7B8B-12409F743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2AD4292-5296-14BF-3168-FBBB8F14ACA6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6F0F4-D505-22DD-2271-EDAC35B2D6CE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8B99E3-3AFF-5ABC-D2F5-F41EA82F1D14}"/>
              </a:ext>
            </a:extLst>
          </p:cNvPr>
          <p:cNvSpPr txBox="1"/>
          <p:nvPr/>
        </p:nvSpPr>
        <p:spPr>
          <a:xfrm>
            <a:off x="220716" y="991600"/>
            <a:ext cx="113984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Q5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글을 읽고 질문에 답하세요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ko-KR" altLang="en-US" sz="2400" dirty="0"/>
              <a:t>민지는 평일에는 학교에 가고</a:t>
            </a:r>
            <a:r>
              <a:rPr lang="en-US" altLang="ko-KR" sz="2400" dirty="0"/>
              <a:t>, </a:t>
            </a:r>
            <a:r>
              <a:rPr lang="ko-KR" altLang="en-US" sz="2400" dirty="0"/>
              <a:t>주말에는 알바를 해요</a:t>
            </a:r>
            <a:r>
              <a:rPr lang="en-US" altLang="ko-KR" sz="2400" dirty="0"/>
              <a:t>. </a:t>
            </a:r>
            <a:r>
              <a:rPr lang="ko-KR" altLang="en-US" sz="2400" dirty="0"/>
              <a:t>월요일부터 금요일까지는 오전 </a:t>
            </a:r>
            <a:r>
              <a:rPr lang="en-US" altLang="ko-KR" sz="2400" dirty="0"/>
              <a:t>8</a:t>
            </a:r>
            <a:r>
              <a:rPr lang="ko-KR" altLang="en-US" sz="2400" dirty="0"/>
              <a:t>시에 일어나요</a:t>
            </a:r>
            <a:r>
              <a:rPr lang="en-US" altLang="ko-KR" sz="2400" dirty="0"/>
              <a:t>. </a:t>
            </a:r>
            <a:r>
              <a:rPr lang="ko-KR" altLang="en-US" sz="2400" dirty="0"/>
              <a:t>지난주에는 목요일에 친구와 영화를 봤어요</a:t>
            </a:r>
            <a:r>
              <a:rPr lang="en-US" altLang="ko-KR" sz="2400" dirty="0"/>
              <a:t>. </a:t>
            </a:r>
            <a:r>
              <a:rPr lang="ko-KR" altLang="en-US" sz="2400" dirty="0"/>
              <a:t>이번 주 주말에는 가족과 여행을 갈 예정이에요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ko-KR" altLang="en-US" sz="2400" dirty="0"/>
              <a:t>👉 질문</a:t>
            </a:r>
            <a:r>
              <a:rPr lang="en-US" altLang="ko-KR" sz="2400" dirty="0"/>
              <a:t>: </a:t>
            </a:r>
            <a:r>
              <a:rPr lang="ko-KR" altLang="en-US" sz="2400" dirty="0"/>
              <a:t>민지는 보통 언제 일어나요</a:t>
            </a:r>
            <a:r>
              <a:rPr lang="en-US" altLang="ko-KR" sz="2400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매일 아침 </a:t>
            </a:r>
            <a:r>
              <a:rPr lang="en-US" altLang="ko-KR" sz="2400" dirty="0"/>
              <a:t>6</a:t>
            </a:r>
            <a:r>
              <a:rPr lang="ko-KR" altLang="en-US" sz="2400" dirty="0"/>
              <a:t>시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주말마다 </a:t>
            </a:r>
            <a:r>
              <a:rPr lang="en-US" altLang="ko-KR" sz="2400" dirty="0"/>
              <a:t>8</a:t>
            </a:r>
            <a:r>
              <a:rPr lang="ko-KR" altLang="en-US" sz="2400" dirty="0"/>
              <a:t>시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평일에 </a:t>
            </a:r>
            <a:r>
              <a:rPr lang="en-US" altLang="ko-KR" sz="2400" dirty="0"/>
              <a:t>8</a:t>
            </a:r>
            <a:r>
              <a:rPr lang="ko-KR" altLang="en-US" sz="2400" dirty="0"/>
              <a:t>시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목요일에만 </a:t>
            </a:r>
            <a:r>
              <a:rPr lang="en-US" altLang="ko-KR" sz="2400" dirty="0"/>
              <a:t>8</a:t>
            </a:r>
            <a:r>
              <a:rPr lang="ko-KR" altLang="en-US" sz="2400" dirty="0"/>
              <a:t>시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442FD2C-2C5A-967C-E804-1F6D2059E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87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D57C8-2370-6EFB-BF5A-30DEA95C2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783C8E3-2937-58D3-5B2F-318FF1801273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63D2F6-33C2-A336-FCB6-5399F29761A1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2C277-33D4-98E3-9CB5-6E925DE0C636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Q6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중 시간 표현이 어색하거나 잘못된 문장을 고르세요</a:t>
            </a:r>
            <a:r>
              <a:rPr lang="en-US" altLang="ko-KR" sz="2400" b="1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저는 </a:t>
            </a:r>
            <a:r>
              <a:rPr lang="en-US" altLang="ko-KR" sz="2400" dirty="0"/>
              <a:t>3</a:t>
            </a:r>
            <a:r>
              <a:rPr lang="ko-KR" altLang="en-US" sz="2400" dirty="0"/>
              <a:t>주 전에 한국에 왔어요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저는 다음 주부터 새로운 일을 시작해요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저는 매주 하루에 두 번 운동해요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저는 이번 주말에 친구 집에 갈 거예요</a:t>
            </a:r>
            <a:r>
              <a:rPr lang="en-US" altLang="ko-KR" sz="2400" dirty="0"/>
              <a:t>.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B0078F4-DA70-AE02-3FFB-318D679D3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49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EE19D-EF4A-1B2A-2111-76FBCF0B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DD1EB58-9166-F2E6-7E2E-1DA9F0CAD277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45F9B9-9A8F-6F4B-DE45-102586C8D5B5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B6276D-304C-175C-43DD-6C46B8D74931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Q7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질문에 한국어로 간단히 대답해 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en-US" altLang="ko-KR" sz="2400" dirty="0"/>
              <a:t>“</a:t>
            </a:r>
            <a:r>
              <a:rPr lang="ko-KR" altLang="en-US" sz="2400" dirty="0"/>
              <a:t>지난주에 뭐 했어요</a:t>
            </a:r>
            <a:r>
              <a:rPr lang="en-US" altLang="ko-KR" sz="2400" dirty="0"/>
              <a:t>?”</a:t>
            </a:r>
          </a:p>
          <a:p>
            <a:endParaRPr lang="en-US" altLang="ko-KR" sz="2400" dirty="0"/>
          </a:p>
          <a:p>
            <a:r>
              <a:rPr lang="en-US" altLang="ko-KR" sz="2400" dirty="0"/>
              <a:t>(</a:t>
            </a:r>
            <a:r>
              <a:rPr lang="ko-KR" altLang="en-US" sz="2400" dirty="0"/>
              <a:t>한국어로 말하기</a:t>
            </a:r>
            <a:r>
              <a:rPr lang="en-US" altLang="ko-KR" sz="2400" dirty="0"/>
              <a:t>)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E665597-F55F-2CC2-264C-0F1CD39AD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87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AC63B-A688-DBBD-2A21-C7317A402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8F2F188-B8BA-12B1-99B1-35E39C611F9D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04FC33-4F2C-7C03-9FD5-C2E14D4150FB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2F6DE4-9F24-C986-9877-8DACCC695429}"/>
              </a:ext>
            </a:extLst>
          </p:cNvPr>
          <p:cNvSpPr txBox="1"/>
          <p:nvPr/>
        </p:nvSpPr>
        <p:spPr>
          <a:xfrm>
            <a:off x="220716" y="991600"/>
            <a:ext cx="113984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Q8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문장에서 ‘</a:t>
            </a:r>
            <a:r>
              <a:rPr lang="ko-KR" altLang="en-US" sz="2400" b="1" dirty="0" err="1"/>
              <a:t>매주’의</a:t>
            </a:r>
            <a:r>
              <a:rPr lang="ko-KR" altLang="en-US" sz="2400" b="1" dirty="0"/>
              <a:t> 뜻으로 알맞은 것을 고르세요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“</a:t>
            </a:r>
            <a:r>
              <a:rPr lang="ko-KR" altLang="en-US" sz="2400" b="1" dirty="0"/>
              <a:t>저는 매주 일요일마다 가족과 저녁을 먹어요</a:t>
            </a:r>
            <a:r>
              <a:rPr lang="en-US" altLang="ko-KR" sz="2400" b="1" dirty="0"/>
              <a:t>.”</a:t>
            </a:r>
          </a:p>
          <a:p>
            <a:endParaRPr lang="en-US" altLang="ko-KR" sz="2400" b="1" dirty="0"/>
          </a:p>
          <a:p>
            <a:r>
              <a:rPr lang="en-US" altLang="ko-KR" sz="2400" b="1" dirty="0"/>
              <a:t>A. </a:t>
            </a:r>
            <a:r>
              <a:rPr lang="en-US" altLang="ko-KR" sz="2400" b="1" dirty="0" err="1"/>
              <a:t>Prossima</a:t>
            </a:r>
            <a:r>
              <a:rPr lang="en-US" altLang="ko-KR" sz="2400" b="1" dirty="0"/>
              <a:t> Settimana</a:t>
            </a:r>
            <a:endParaRPr lang="ko-KR" altLang="en-US" sz="2400" b="1" dirty="0"/>
          </a:p>
          <a:p>
            <a:r>
              <a:rPr lang="en-US" altLang="ko-KR" sz="2400" b="1" dirty="0"/>
              <a:t>B. Ogni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Settimana</a:t>
            </a:r>
            <a:endParaRPr lang="ko-KR" altLang="en-US" sz="2400" b="1" dirty="0"/>
          </a:p>
          <a:p>
            <a:r>
              <a:rPr lang="en-US" altLang="ko-KR" sz="2400" b="1" dirty="0"/>
              <a:t>C. Settimana</a:t>
            </a:r>
            <a:r>
              <a:rPr lang="ko-KR" altLang="en-US" sz="2400" b="1" dirty="0"/>
              <a:t> </a:t>
            </a:r>
            <a:r>
              <a:rPr lang="en-US" altLang="ko-KR" sz="2400" b="1" dirty="0" err="1"/>
              <a:t>scorsa</a:t>
            </a:r>
            <a:endParaRPr lang="ko-KR" altLang="en-US" sz="2400" b="1" dirty="0"/>
          </a:p>
          <a:p>
            <a:r>
              <a:rPr lang="en-US" altLang="ko-KR" sz="2400" b="1" dirty="0"/>
              <a:t>D. fine </a:t>
            </a:r>
            <a:r>
              <a:rPr lang="en-US" altLang="ko-KR" sz="2400" b="1" dirty="0" err="1"/>
              <a:t>della</a:t>
            </a:r>
            <a:r>
              <a:rPr lang="en-US" altLang="ko-KR" sz="2400" b="1" dirty="0"/>
              <a:t> Settimana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096EDAC-06A6-8555-F33E-49550EDBC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7B2CD-C869-5528-3900-726627D1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9E7E79B-EE4D-90CA-8455-46EDCEF3444D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247BAE-8FF5-38B7-D86B-A6F77808066E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528087-B2D2-1F7B-F0C8-B03ED36C71EC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Q9</a:t>
            </a:r>
            <a:r>
              <a:rPr lang="en-US" altLang="ko-KR" sz="2400" b="1" dirty="0"/>
              <a:t>. "</a:t>
            </a:r>
            <a:r>
              <a:rPr lang="ko-KR" altLang="en-US" sz="2400" b="1" dirty="0"/>
              <a:t>내일은 토요일이고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오늘은 </a:t>
            </a:r>
            <a:r>
              <a:rPr lang="en-US" altLang="ko-KR" sz="2400" b="1" dirty="0"/>
              <a:t>______</a:t>
            </a:r>
            <a:r>
              <a:rPr lang="ko-KR" altLang="en-US" sz="2400" b="1" dirty="0"/>
              <a:t>예요</a:t>
            </a:r>
            <a:r>
              <a:rPr lang="en-US" altLang="ko-KR" sz="2400" b="1" dirty="0"/>
              <a:t>.“</a:t>
            </a:r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목요일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토요일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수요일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금요일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97C041F-B712-6003-2155-5FA2D6E71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7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9CA08-EB02-5CCB-7F40-132876A69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4D0E079-BE13-5066-EE81-952767891D72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FFCE5D-D7FC-F69C-46FA-89E12E03027A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C26E93-E4CA-0AB0-28F6-1F6C932F94C5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Q10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그저께는 무슨 요일이었어요</a:t>
            </a:r>
            <a:r>
              <a:rPr lang="en-US" altLang="ko-KR" sz="2400" b="1" dirty="0"/>
              <a:t>? </a:t>
            </a:r>
            <a:r>
              <a:rPr lang="ko-KR" altLang="en-US" sz="2400" b="1" dirty="0"/>
              <a:t>그저께 </a:t>
            </a:r>
            <a:r>
              <a:rPr lang="en-US" altLang="ko-KR" sz="2400" b="1" dirty="0"/>
              <a:t>= </a:t>
            </a:r>
            <a:r>
              <a:rPr lang="en-US" altLang="ko-KR" sz="2400" b="1" dirty="0" err="1"/>
              <a:t>l’altro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ieri</a:t>
            </a:r>
            <a:endParaRPr lang="en-US" altLang="ko-KR" sz="2400" b="1" dirty="0"/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목요일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토요일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수요일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일요일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8AB9B3A-B8A1-BA2F-2EEA-68D6E68E9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92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91CD2-3BBA-A8B6-BDD8-145EF4F90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E2FCBE8-25C3-7DCB-92D4-C13EA7833A6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FC021-46CE-4C18-8798-8F9703F3BCE7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EB48C6-EE51-92C5-E9D0-FF18F420F5A4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Q11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내일 모래는 무슨 요일일까요</a:t>
            </a:r>
            <a:r>
              <a:rPr lang="en-US" altLang="ko-KR" sz="2400" b="1" dirty="0"/>
              <a:t>? </a:t>
            </a:r>
            <a:r>
              <a:rPr lang="ko-KR" altLang="en-US" sz="2400" b="1" dirty="0"/>
              <a:t>모래 </a:t>
            </a:r>
            <a:r>
              <a:rPr lang="en-US" altLang="ko-KR" sz="2400" b="1" dirty="0"/>
              <a:t>= dopo </a:t>
            </a:r>
            <a:r>
              <a:rPr lang="en-US" altLang="ko-KR" sz="2400" b="1" dirty="0" err="1"/>
              <a:t>domani</a:t>
            </a:r>
            <a:endParaRPr lang="en-US" altLang="ko-KR" sz="2400" b="1" dirty="0"/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목요일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토요일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수요일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일요일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A552757-95BF-F5BA-4ED8-CC740B927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0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C3EF3-D9AD-63E5-8F04-32AF8C54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84EE2ED-6F4D-99B7-D970-8BEB63BF533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84E860-5CAB-F833-572E-905B30CB9A84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D15CC5-AE06-B3B8-CF6C-8AD0C9CF9C3F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Q12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내일 모래는 무슨 요일일까요</a:t>
            </a:r>
            <a:r>
              <a:rPr lang="en-US" altLang="ko-KR" sz="2400" b="1" dirty="0"/>
              <a:t>? </a:t>
            </a:r>
            <a:r>
              <a:rPr lang="ko-KR" altLang="en-US" sz="2400" b="1" dirty="0"/>
              <a:t>모래 </a:t>
            </a:r>
            <a:r>
              <a:rPr lang="en-US" altLang="ko-KR" sz="2400" b="1" dirty="0"/>
              <a:t>= </a:t>
            </a:r>
            <a:r>
              <a:rPr lang="en-US" altLang="ko-KR" sz="2400" b="1" dirty="0" err="1"/>
              <a:t>dopodomani</a:t>
            </a:r>
            <a:endParaRPr lang="en-US" altLang="ko-KR" sz="2400" b="1" dirty="0"/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목요일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토요일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수요일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일요일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087EE2-830F-D888-0D13-9333EA0C7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4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5F0DA-71B2-883D-4D18-BB468936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3996458-2C3F-63BA-5561-64FD05B3C92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949DB-7B6D-A8FE-6D00-C87BD590BD85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3ABCC-FC15-6857-66B6-B08138D7E33A}"/>
              </a:ext>
            </a:extLst>
          </p:cNvPr>
          <p:cNvSpPr txBox="1"/>
          <p:nvPr/>
        </p:nvSpPr>
        <p:spPr>
          <a:xfrm>
            <a:off x="220716" y="991600"/>
            <a:ext cx="113984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Q13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빈칸에 들어갈 알맞은 말을 고르세요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ko-KR" altLang="en-US" sz="2400" dirty="0"/>
              <a:t>저는 월요일부터 금요일</a:t>
            </a:r>
            <a:r>
              <a:rPr lang="en-US" altLang="ko-KR" sz="2400" dirty="0"/>
              <a:t>_____ </a:t>
            </a:r>
            <a:r>
              <a:rPr lang="ko-KR" altLang="en-US" sz="2400" dirty="0"/>
              <a:t>학교에 </a:t>
            </a:r>
            <a:r>
              <a:rPr lang="ko-KR" altLang="en-US" sz="2400" dirty="0" err="1"/>
              <a:t>다녀요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까지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마다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전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후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61A32ED-3B72-FAD4-AD10-7B5CC9CF2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30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18F47-DA52-5104-47BA-845D2FCC6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0B1A969-C23B-1EAA-584C-99DECEE430E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98A84-B7E6-8D30-F45C-5A1E507AA6E8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42051F-0DCE-1BAA-377D-A0CC8A2347BF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Q14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중 자연스러운 문장을 고르세요</a:t>
            </a:r>
            <a:r>
              <a:rPr lang="en-US" altLang="ko-KR" sz="2400" b="1" dirty="0"/>
              <a:t>.</a:t>
            </a:r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저는 주말마다 회사에 일해요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저는 매주 금요일에 친구를 만나요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저는 다음 주에서 시험을 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저는 </a:t>
            </a:r>
            <a:r>
              <a:rPr lang="ko-KR" altLang="en-US" sz="2400" dirty="0" err="1"/>
              <a:t>월요일까지부터</a:t>
            </a:r>
            <a:r>
              <a:rPr lang="ko-KR" altLang="en-US" sz="2400" dirty="0"/>
              <a:t> 공부했어요</a:t>
            </a:r>
            <a:r>
              <a:rPr lang="en-US" altLang="ko-KR" sz="2400" dirty="0"/>
              <a:t>.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782A1AE-2CF5-FF4E-D19D-A88AF021E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71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37CDA-B6BA-EA1C-ECB7-745609A01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E06D6758-2D4C-C48D-AEC2-3B656B200CBB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55EC1-275F-DC29-2949-7E600FF2F930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42D010-40A2-70BA-A71D-F1F2CC5052CA}"/>
              </a:ext>
            </a:extLst>
          </p:cNvPr>
          <p:cNvSpPr txBox="1"/>
          <p:nvPr/>
        </p:nvSpPr>
        <p:spPr>
          <a:xfrm>
            <a:off x="220716" y="991600"/>
            <a:ext cx="113984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Q15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글을 읽고 질문에 답하세요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ko-KR" altLang="en-US" sz="2400" dirty="0"/>
              <a:t>수진이는 평일에는 학원에서 일하고</a:t>
            </a:r>
            <a:r>
              <a:rPr lang="en-US" altLang="ko-KR" sz="2400" dirty="0"/>
              <a:t>, </a:t>
            </a:r>
            <a:r>
              <a:rPr lang="ko-KR" altLang="en-US" sz="2400" dirty="0"/>
              <a:t>주말에는 집에서 책을 읽어요</a:t>
            </a:r>
            <a:r>
              <a:rPr lang="en-US" altLang="ko-KR" sz="2400" dirty="0"/>
              <a:t>. </a:t>
            </a:r>
            <a:r>
              <a:rPr lang="ko-KR" altLang="en-US" sz="2400" dirty="0"/>
              <a:t>지난주 금요일에는 친구 생일 파티에 갔고</a:t>
            </a:r>
            <a:r>
              <a:rPr lang="en-US" altLang="ko-KR" sz="2400" dirty="0"/>
              <a:t>, </a:t>
            </a:r>
            <a:r>
              <a:rPr lang="ko-KR" altLang="en-US" sz="2400" dirty="0"/>
              <a:t>이번 주 토요일에는 부모님을 뵐 예정이에요</a:t>
            </a:r>
            <a:r>
              <a:rPr lang="en-US" altLang="ko-KR" sz="2400" dirty="0"/>
              <a:t>.</a:t>
            </a:r>
          </a:p>
          <a:p>
            <a:endParaRPr lang="en-US" altLang="ko-KR" sz="2400" dirty="0"/>
          </a:p>
          <a:p>
            <a:r>
              <a:rPr lang="ko-KR" altLang="en-US" sz="2400" dirty="0"/>
              <a:t>질문</a:t>
            </a:r>
            <a:r>
              <a:rPr lang="en-US" altLang="ko-KR" sz="2400" dirty="0"/>
              <a:t>: </a:t>
            </a:r>
            <a:r>
              <a:rPr lang="ko-KR" altLang="en-US" sz="2400" dirty="0"/>
              <a:t>수진이는 이번 주말에 누구를 만날 예정인가요</a:t>
            </a:r>
            <a:r>
              <a:rPr lang="en-US" altLang="ko-KR" sz="2400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친구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부모님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동생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선생님</a:t>
            </a:r>
            <a:endParaRPr lang="en-US" altLang="ko-KR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E0CCD95-83C2-B2EE-64B1-553ED6543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50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8DAE-5026-1AB8-EB1E-B33837FD3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B3392EE-119A-35DE-6B9E-25C1E190494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F01F4E-99E0-A76A-337B-42454665E515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82A943-F94E-8DDE-CDEF-0427A16547BD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Q16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중 어색한 표현을 고르세요</a:t>
            </a:r>
            <a:r>
              <a:rPr lang="en-US" altLang="ko-KR" sz="2400" b="1" dirty="0"/>
              <a:t>.</a:t>
            </a:r>
          </a:p>
          <a:p>
            <a:br>
              <a:rPr lang="ko-KR" altLang="en-US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지난주에 감기에 걸렸어요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이번 주 토요일에는 영화 볼 거예요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저는 어제부터 매주 운동을 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다음 주마다 시험이 있어요</a:t>
            </a:r>
            <a:r>
              <a:rPr lang="en-US" altLang="ko-KR" sz="2400" dirty="0"/>
              <a:t>.</a:t>
            </a:r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09E928-DEFC-E6B9-17CC-7513B3593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4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EEA2C-C8DD-56CA-49F6-7FD0FF5D3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6E4C6E6-31A1-9011-DE86-225B6F164F9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82498-7EB2-BACF-3A07-522C10D40F1F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599F3A-518B-5983-159B-493E2C355B82}"/>
              </a:ext>
            </a:extLst>
          </p:cNvPr>
          <p:cNvSpPr txBox="1"/>
          <p:nvPr/>
        </p:nvSpPr>
        <p:spPr>
          <a:xfrm>
            <a:off x="220716" y="991600"/>
            <a:ext cx="11398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Q17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다음 단어를 순서대로 배열하세요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en-US" altLang="ko-KR" sz="2400" dirty="0"/>
              <a:t>[1] </a:t>
            </a:r>
            <a:r>
              <a:rPr lang="ko-KR" altLang="en-US" sz="2400" dirty="0"/>
              <a:t>갑니다 </a:t>
            </a:r>
            <a:r>
              <a:rPr lang="en-US" altLang="ko-KR" sz="2400" dirty="0"/>
              <a:t>/ [2] </a:t>
            </a:r>
            <a:r>
              <a:rPr lang="ko-KR" altLang="en-US" sz="2400" dirty="0"/>
              <a:t>저는 </a:t>
            </a:r>
            <a:r>
              <a:rPr lang="en-US" altLang="ko-KR" sz="2400" dirty="0"/>
              <a:t>/ [3] </a:t>
            </a:r>
            <a:r>
              <a:rPr lang="ko-KR" altLang="en-US" sz="2400" dirty="0"/>
              <a:t>매주 </a:t>
            </a:r>
            <a:r>
              <a:rPr lang="en-US" altLang="ko-KR" sz="2400" dirty="0"/>
              <a:t>/ [4] </a:t>
            </a:r>
            <a:r>
              <a:rPr lang="ko-KR" altLang="en-US" sz="2400" dirty="0"/>
              <a:t>수영장에</a:t>
            </a:r>
          </a:p>
          <a:p>
            <a:endParaRPr lang="ko-KR" altLang="en-US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A3816AF-1623-6825-6FD4-9A5801B85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58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94AEB-2157-D154-CC74-5CDEDD4A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52A0DEC-93EE-1858-401C-77A51BA1E5AC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D92FA-E9D4-10E3-50F9-1EE023CC97B8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6C408F-0DA3-94D9-728F-24C5CE31AEEE}"/>
              </a:ext>
            </a:extLst>
          </p:cNvPr>
          <p:cNvSpPr txBox="1"/>
          <p:nvPr/>
        </p:nvSpPr>
        <p:spPr>
          <a:xfrm>
            <a:off x="220716" y="991600"/>
            <a:ext cx="113984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Q18</a:t>
            </a:r>
            <a:r>
              <a:rPr lang="en-US" altLang="ko-KR" sz="2400" b="1" dirty="0"/>
              <a:t>. ‘</a:t>
            </a:r>
            <a:r>
              <a:rPr lang="ko-KR" altLang="en-US" sz="2400" b="1" dirty="0"/>
              <a:t>주말마다 친구를 </a:t>
            </a:r>
            <a:r>
              <a:rPr lang="ko-KR" altLang="en-US" sz="2400" b="1" dirty="0" err="1"/>
              <a:t>만나요’와</a:t>
            </a:r>
            <a:r>
              <a:rPr lang="ko-KR" altLang="en-US" sz="2400" b="1" dirty="0"/>
              <a:t> 같은 뜻을 가진 문장을 고르세요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저는 평일마다 친구를 만나요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저는 친구와 매주 주말에 만나요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저는 주말에만 집에 있어요</a:t>
            </a:r>
            <a:r>
              <a:rPr lang="en-US" altLang="ko-KR" sz="2400" dirty="0"/>
              <a:t>.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저는 매달 친구를 만나요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31B976-DA58-3F29-5059-58D112991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09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5E7CC-D351-757D-720A-254BA3B2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8DCF94A-2268-3F45-6911-E195E570F2CD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A092B9-0CB8-E2FA-1AE9-3A8A193ECCAF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C0EFDF-3EAD-C182-46D0-7C4910088906}"/>
              </a:ext>
            </a:extLst>
          </p:cNvPr>
          <p:cNvSpPr txBox="1"/>
          <p:nvPr/>
        </p:nvSpPr>
        <p:spPr>
          <a:xfrm>
            <a:off x="220716" y="991600"/>
            <a:ext cx="11398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Q20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질문에 한국어로 대답해 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ko-KR" altLang="en-US" sz="2400" dirty="0"/>
              <a:t>이번 주 주말에 뭐 할 거예요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2FD2FDC-8AF7-2FAB-84DA-4A1E20A25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83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FAA55-AFD0-3CB8-A124-F525DBD6C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C2F17EA-2A2E-6E2E-B811-544A6A984D16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0C18E-4A48-935D-59E1-52C993B19B5D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err="1"/>
              <a:t>Giorni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della</a:t>
            </a:r>
            <a:r>
              <a:rPr lang="en-US" altLang="ko-KR" sz="2000" b="1" dirty="0"/>
              <a:t> </a:t>
            </a:r>
            <a:r>
              <a:rPr lang="en-US" altLang="ko-KR" sz="2000" b="1" dirty="0" err="1"/>
              <a:t>settimana</a:t>
            </a:r>
            <a:r>
              <a:rPr lang="en-US" altLang="ko-KR" sz="2000" b="1" dirty="0"/>
              <a:t> &amp; </a:t>
            </a:r>
            <a:r>
              <a:rPr lang="en-US" altLang="ko-KR" sz="2000" b="1" dirty="0" err="1"/>
              <a:t>Esercizi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E07897-5AE1-19AE-4A19-E212D58A140B}"/>
              </a:ext>
            </a:extLst>
          </p:cNvPr>
          <p:cNvSpPr txBox="1"/>
          <p:nvPr/>
        </p:nvSpPr>
        <p:spPr>
          <a:xfrm>
            <a:off x="220716" y="991600"/>
            <a:ext cx="11398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Q20</a:t>
            </a:r>
            <a:r>
              <a:rPr lang="en-US" altLang="ko-KR" sz="2400" b="1" dirty="0"/>
              <a:t>. </a:t>
            </a:r>
            <a:r>
              <a:rPr lang="ko-KR" altLang="en-US" sz="2400" b="1" dirty="0"/>
              <a:t>질문에 한국어로 대답해 보세요</a:t>
            </a:r>
            <a:r>
              <a:rPr lang="en-US" altLang="ko-KR" sz="2400" b="1" dirty="0"/>
              <a:t>.</a:t>
            </a:r>
          </a:p>
          <a:p>
            <a:endParaRPr lang="en-US" altLang="ko-KR" sz="2400" b="1" dirty="0"/>
          </a:p>
          <a:p>
            <a:r>
              <a:rPr lang="ko-KR" altLang="en-US" sz="2400" dirty="0"/>
              <a:t>이번 주 주말에 뭐 할 거예요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  <p:pic>
        <p:nvPicPr>
          <p:cNvPr id="6" name="그림 5" descr="의류, 인간의 얼굴, 만화 영화, 미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06D2B20-11E6-3074-5ACE-F233C5A77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48499" y="3675181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65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79B72-8285-777E-79E2-5F9B4AA5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B6200CD-BA32-9E07-3D96-3C9476323243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 descr="텍스트, 스크린샷, 폰트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F17FBD8-3CA5-CD91-5E0A-8C0D04D16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18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6FDBB-A4A6-6CA5-6756-795BC8845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33AC11C-4656-0244-2876-ABB1F13FD62C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8403E7-A036-D0A2-33CF-9DB90CFB2CF1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477EC-A7CD-4AD5-8A5A-563476C9F0BE}"/>
              </a:ext>
            </a:extLst>
          </p:cNvPr>
          <p:cNvSpPr txBox="1"/>
          <p:nvPr/>
        </p:nvSpPr>
        <p:spPr>
          <a:xfrm>
            <a:off x="725214" y="1907628"/>
            <a:ext cx="1106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b="1" dirty="0"/>
              <a:t>1. Che </a:t>
            </a:r>
            <a:r>
              <a:rPr lang="en-US" altLang="ko-KR" sz="3200" b="1" dirty="0" err="1"/>
              <a:t>cosa</a:t>
            </a:r>
            <a:r>
              <a:rPr lang="en-US" altLang="ko-KR" sz="3200" b="1" dirty="0"/>
              <a:t> </a:t>
            </a:r>
            <a:r>
              <a:rPr lang="en-US" altLang="ko-KR" sz="3200" b="1" dirty="0" err="1"/>
              <a:t>significa</a:t>
            </a:r>
            <a:r>
              <a:rPr lang="en-US" altLang="ko-KR" sz="3200" b="1" dirty="0"/>
              <a:t> "</a:t>
            </a:r>
            <a:r>
              <a:rPr lang="ko-KR" altLang="en-US" sz="3200" b="1" dirty="0"/>
              <a:t>시간</a:t>
            </a:r>
            <a:r>
              <a:rPr lang="en-US" altLang="ko-KR" sz="3200" b="1" dirty="0"/>
              <a:t>"?</a:t>
            </a:r>
          </a:p>
          <a:p>
            <a:r>
              <a:rPr lang="en-US" altLang="ko-KR" sz="3200" dirty="0"/>
              <a:t>In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, "</a:t>
            </a:r>
            <a:r>
              <a:rPr lang="ko-KR" altLang="en-US" sz="3200" dirty="0"/>
              <a:t>시간 </a:t>
            </a:r>
            <a:r>
              <a:rPr lang="en-US" altLang="ko-KR" sz="3200" dirty="0"/>
              <a:t>(</a:t>
            </a:r>
            <a:r>
              <a:rPr lang="en-US" altLang="ko-KR" sz="3200" dirty="0" err="1"/>
              <a:t>si-gan</a:t>
            </a:r>
            <a:r>
              <a:rPr lang="en-US" altLang="ko-KR" sz="3200" dirty="0"/>
              <a:t>)" </a:t>
            </a:r>
            <a:r>
              <a:rPr lang="en-US" altLang="ko-KR" sz="3200" dirty="0" err="1"/>
              <a:t>significa</a:t>
            </a:r>
            <a:r>
              <a:rPr lang="en-US" altLang="ko-KR" sz="3200" dirty="0"/>
              <a:t> tempo </a:t>
            </a:r>
            <a:r>
              <a:rPr lang="en-US" altLang="ko-KR" sz="3200" dirty="0" err="1"/>
              <a:t>oppure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ora</a:t>
            </a:r>
            <a:r>
              <a:rPr lang="en-US" altLang="ko-KR" sz="3200" dirty="0"/>
              <a:t>, a </a:t>
            </a:r>
            <a:r>
              <a:rPr lang="en-US" altLang="ko-KR" sz="3200" dirty="0" err="1"/>
              <a:t>seconda</a:t>
            </a:r>
            <a:r>
              <a:rPr lang="en-US" altLang="ko-KR" sz="3200" dirty="0"/>
              <a:t> del </a:t>
            </a:r>
            <a:r>
              <a:rPr lang="en-US" altLang="ko-KR" sz="3200" dirty="0" err="1"/>
              <a:t>contesto</a:t>
            </a:r>
            <a:r>
              <a:rPr lang="en-US" altLang="ko-KR" sz="3200" dirty="0"/>
              <a:t>.</a:t>
            </a:r>
          </a:p>
          <a:p>
            <a:endParaRPr lang="en-US" altLang="ko-KR" sz="3200" dirty="0"/>
          </a:p>
          <a:p>
            <a:r>
              <a:rPr lang="en-US" altLang="ko-KR" sz="3200" dirty="0" err="1"/>
              <a:t>Può</a:t>
            </a:r>
            <a:r>
              <a:rPr lang="en-US" altLang="ko-KR" sz="3200" dirty="0"/>
              <a:t> </a:t>
            </a:r>
            <a:r>
              <a:rPr lang="en-US" altLang="ko-KR" sz="3200" dirty="0" err="1"/>
              <a:t>riferirsi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sia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all’ora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esatta</a:t>
            </a:r>
            <a:r>
              <a:rPr lang="en-US" altLang="ko-KR" sz="3200" dirty="0"/>
              <a:t> (</a:t>
            </a:r>
            <a:r>
              <a:rPr lang="en-US" altLang="ko-KR" sz="3200" dirty="0" err="1"/>
              <a:t>ora</a:t>
            </a:r>
            <a:r>
              <a:rPr lang="en-US" altLang="ko-KR" sz="3200" dirty="0"/>
              <a:t> del </a:t>
            </a:r>
            <a:r>
              <a:rPr lang="en-US" altLang="ko-KR" sz="3200" dirty="0" err="1"/>
              <a:t>giorno</a:t>
            </a:r>
            <a:r>
              <a:rPr lang="en-US" altLang="ko-KR" sz="3200" dirty="0"/>
              <a:t>) 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alla</a:t>
            </a:r>
            <a:r>
              <a:rPr lang="en-US" altLang="ko-KR" sz="3200" dirty="0"/>
              <a:t> </a:t>
            </a:r>
            <a:r>
              <a:rPr lang="en-US" altLang="ko-KR" sz="3200" dirty="0" err="1"/>
              <a:t>durata</a:t>
            </a:r>
            <a:r>
              <a:rPr lang="en-US" altLang="ko-KR" sz="3200" dirty="0"/>
              <a:t> (</a:t>
            </a:r>
            <a:r>
              <a:rPr lang="en-US" altLang="ko-KR" sz="3200" dirty="0" err="1"/>
              <a:t>quanto</a:t>
            </a:r>
            <a:r>
              <a:rPr lang="en-US" altLang="ko-KR" sz="3200" dirty="0"/>
              <a:t> tempo).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17075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9706-6217-1D31-9314-6F994CADD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217FA5B-C64E-5C5C-C16F-8CACA46C1C0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A70312-E114-1E1C-17BF-452574EC5586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7CF01-EC67-F4FE-1BCC-515203E91FA1}"/>
              </a:ext>
            </a:extLst>
          </p:cNvPr>
          <p:cNvSpPr txBox="1"/>
          <p:nvPr/>
        </p:nvSpPr>
        <p:spPr>
          <a:xfrm>
            <a:off x="725214" y="1907628"/>
            <a:ext cx="110643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dirty="0"/>
              <a:t>2. Quando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</a:t>
            </a:r>
            <a:r>
              <a:rPr lang="en-US" altLang="ko-KR" sz="3200" dirty="0"/>
              <a:t> “</a:t>
            </a:r>
            <a:r>
              <a:rPr lang="ko-KR" altLang="en-US" sz="3200" dirty="0"/>
              <a:t>시간”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1) Per dire </a:t>
            </a:r>
            <a:r>
              <a:rPr lang="en-US" altLang="ko-KR" sz="3200" dirty="0" err="1"/>
              <a:t>l’ora</a:t>
            </a:r>
            <a:r>
              <a:rPr lang="en-US" altLang="ko-KR" sz="3200" dirty="0"/>
              <a:t> (Con numeri puri)</a:t>
            </a:r>
          </a:p>
          <a:p>
            <a:r>
              <a:rPr lang="en-US" altLang="ko-KR" sz="3200" dirty="0"/>
              <a:t>Per </a:t>
            </a:r>
            <a:r>
              <a:rPr lang="en-US" altLang="ko-KR" sz="3200" dirty="0" err="1"/>
              <a:t>chiedere</a:t>
            </a:r>
            <a:r>
              <a:rPr lang="en-US" altLang="ko-KR" sz="3200" dirty="0"/>
              <a:t> o dire 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ore </a:t>
            </a:r>
            <a:r>
              <a:rPr lang="en-US" altLang="ko-KR" sz="3200" dirty="0" err="1"/>
              <a:t>sono</a:t>
            </a:r>
            <a:endParaRPr lang="en-US" altLang="ko-KR" sz="3200" dirty="0"/>
          </a:p>
          <a:p>
            <a:endParaRPr lang="en-US" altLang="ko-KR" sz="3200" dirty="0"/>
          </a:p>
          <a:p>
            <a:r>
              <a:rPr lang="ko-KR" altLang="en-US" sz="3200" dirty="0"/>
              <a:t>지금 몇 시예요</a:t>
            </a:r>
            <a:r>
              <a:rPr lang="en-US" altLang="ko-KR" sz="3200" dirty="0"/>
              <a:t>? (</a:t>
            </a:r>
            <a:r>
              <a:rPr lang="en-US" altLang="ko-KR" sz="3200" dirty="0" err="1"/>
              <a:t>che</a:t>
            </a:r>
            <a:r>
              <a:rPr lang="en-US" altLang="ko-KR" sz="3200" dirty="0"/>
              <a:t> ore </a:t>
            </a:r>
            <a:r>
              <a:rPr lang="en-US" altLang="ko-KR" sz="3200" dirty="0" err="1"/>
              <a:t>sono</a:t>
            </a:r>
            <a:r>
              <a:rPr lang="en-US" altLang="ko-KR" sz="3200" dirty="0"/>
              <a:t> Adesso?)</a:t>
            </a:r>
          </a:p>
          <a:p>
            <a:r>
              <a:rPr lang="en-US" altLang="ko-KR" sz="3200" dirty="0"/>
              <a:t>-&gt;</a:t>
            </a:r>
            <a:r>
              <a:rPr lang="ko-KR" altLang="en-US" sz="3200" dirty="0"/>
              <a:t>지금 </a:t>
            </a:r>
            <a:r>
              <a:rPr lang="ko-KR" altLang="en-US" sz="3200" dirty="0" err="1"/>
              <a:t>여섯시예요</a:t>
            </a:r>
            <a:r>
              <a:rPr lang="ko-KR" altLang="en-US" sz="3200" dirty="0"/>
              <a:t> </a:t>
            </a:r>
            <a:r>
              <a:rPr lang="en-US" altLang="ko-KR" sz="3200" dirty="0"/>
              <a:t>.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58145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A0E3D-947B-3294-3B32-27532BA3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A33F8C7-FE56-EA83-1193-F9B1207F348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52F1A-9777-DDBF-D511-A76812597A01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6D8E3-464C-A427-934F-9BECB87B6911}"/>
              </a:ext>
            </a:extLst>
          </p:cNvPr>
          <p:cNvSpPr txBox="1"/>
          <p:nvPr/>
        </p:nvSpPr>
        <p:spPr>
          <a:xfrm>
            <a:off x="725214" y="1907628"/>
            <a:ext cx="110643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dirty="0"/>
              <a:t>2. Quando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</a:t>
            </a:r>
            <a:r>
              <a:rPr lang="en-US" altLang="ko-KR" sz="3200" dirty="0"/>
              <a:t> “</a:t>
            </a:r>
            <a:r>
              <a:rPr lang="ko-KR" altLang="en-US" sz="3200" dirty="0"/>
              <a:t>시간”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2) Per la </a:t>
            </a:r>
            <a:r>
              <a:rPr lang="en-US" altLang="ko-KR" sz="3200" dirty="0" err="1"/>
              <a:t>durata</a:t>
            </a:r>
            <a:r>
              <a:rPr lang="en-US" altLang="ko-KR" sz="3200" dirty="0"/>
              <a:t> (sempre numeri puri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)</a:t>
            </a:r>
          </a:p>
          <a:p>
            <a:r>
              <a:rPr lang="en-US" altLang="ko-KR" sz="3200" dirty="0"/>
              <a:t>Per </a:t>
            </a:r>
            <a:r>
              <a:rPr lang="en-US" altLang="ko-KR" sz="3200" dirty="0" err="1"/>
              <a:t>esprimere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quanto</a:t>
            </a:r>
            <a:r>
              <a:rPr lang="en-US" altLang="ko-KR" sz="3200" dirty="0"/>
              <a:t> tempo serve o e’ </a:t>
            </a:r>
            <a:r>
              <a:rPr lang="en-US" altLang="ko-KR" sz="3200" dirty="0" err="1"/>
              <a:t>passato</a:t>
            </a:r>
            <a:endParaRPr lang="en-US" altLang="ko-KR" sz="3200" dirty="0"/>
          </a:p>
          <a:p>
            <a:endParaRPr lang="en-US" altLang="ko-KR" sz="3200" dirty="0"/>
          </a:p>
          <a:p>
            <a:r>
              <a:rPr lang="en-US" altLang="ko-KR" sz="3200" dirty="0"/>
              <a:t>Q) </a:t>
            </a:r>
            <a:r>
              <a:rPr lang="ko-KR" altLang="en-US" sz="3200" dirty="0"/>
              <a:t>라자냐 얼마나 </a:t>
            </a:r>
            <a:r>
              <a:rPr lang="ko-KR" altLang="en-US" sz="3200" dirty="0" err="1"/>
              <a:t>걸려요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A) </a:t>
            </a:r>
            <a:r>
              <a:rPr lang="ko-KR" altLang="en-US" sz="3200" dirty="0"/>
              <a:t>한 시간 </a:t>
            </a:r>
            <a:r>
              <a:rPr lang="ko-KR" altLang="en-US" sz="3200" dirty="0" err="1"/>
              <a:t>걸려요</a:t>
            </a:r>
            <a:r>
              <a:rPr lang="ko-KR" altLang="en-US" sz="3200" dirty="0"/>
              <a:t> </a:t>
            </a:r>
            <a:r>
              <a:rPr lang="en-US" altLang="ko-KR" sz="3200" dirty="0"/>
              <a:t>(ci </a:t>
            </a:r>
            <a:r>
              <a:rPr lang="en-US" altLang="ko-KR" sz="3200" dirty="0" err="1"/>
              <a:t>vuole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un’ora</a:t>
            </a:r>
            <a:r>
              <a:rPr lang="en-US" altLang="ko-KR" sz="3200" dirty="0"/>
              <a:t>)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05166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45BE4-DC75-04A0-B865-7E4974C0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849CD99-C6F3-98A2-BD68-3DDF25B0681C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2F8059-3173-2801-7FD5-5FDF9B5A7BA7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C725F4-7D5F-3ACA-1411-488FE0B453DC}"/>
              </a:ext>
            </a:extLst>
          </p:cNvPr>
          <p:cNvSpPr txBox="1"/>
          <p:nvPr/>
        </p:nvSpPr>
        <p:spPr>
          <a:xfrm>
            <a:off x="725214" y="1907628"/>
            <a:ext cx="1106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dirty="0"/>
              <a:t>2. Quando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</a:t>
            </a:r>
            <a:r>
              <a:rPr lang="en-US" altLang="ko-KR" sz="3200" dirty="0"/>
              <a:t> “</a:t>
            </a:r>
            <a:r>
              <a:rPr lang="ko-KR" altLang="en-US" sz="3200" dirty="0"/>
              <a:t>시간”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3) Per </a:t>
            </a:r>
            <a:r>
              <a:rPr lang="en-US" altLang="ko-KR" sz="3200" dirty="0" err="1"/>
              <a:t>indicare</a:t>
            </a:r>
            <a:r>
              <a:rPr lang="en-US" altLang="ko-KR" sz="3200" dirty="0"/>
              <a:t> un </a:t>
            </a:r>
            <a:r>
              <a:rPr lang="en-US" altLang="ko-KR" sz="3200" dirty="0" err="1"/>
              <a:t>appuntamento</a:t>
            </a:r>
            <a:r>
              <a:rPr lang="en-US" altLang="ko-KR" sz="3200" dirty="0"/>
              <a:t> (sempre numeri puri </a:t>
            </a:r>
            <a:r>
              <a:rPr lang="en-US" altLang="ko-KR" sz="3200" dirty="0" err="1"/>
              <a:t>coreano</a:t>
            </a:r>
            <a:r>
              <a:rPr lang="en-US" altLang="ko-KR" sz="3200" dirty="0"/>
              <a:t>)</a:t>
            </a:r>
          </a:p>
          <a:p>
            <a:r>
              <a:rPr lang="it-IT" altLang="ko-KR" sz="3200" dirty="0"/>
              <a:t>Specificare a che ora accade qualcosa</a:t>
            </a:r>
          </a:p>
          <a:p>
            <a:endParaRPr lang="en-US" altLang="ko-KR" sz="3200" dirty="0"/>
          </a:p>
          <a:p>
            <a:r>
              <a:rPr lang="ko-KR" altLang="en-US" sz="3200" dirty="0"/>
              <a:t>수업은 </a:t>
            </a:r>
            <a:r>
              <a:rPr lang="en-US" altLang="ko-KR" sz="3200" dirty="0"/>
              <a:t>4</a:t>
            </a:r>
            <a:r>
              <a:rPr lang="ko-KR" altLang="en-US" sz="3200" dirty="0"/>
              <a:t>시 반에 시작해요</a:t>
            </a:r>
            <a:r>
              <a:rPr lang="en-US" altLang="ko-KR" sz="3200" dirty="0"/>
              <a:t>.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26496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25659-B8E4-803B-2EF6-3E1E8C8F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23441C4-6BE0-D8FB-2111-48A1D96898B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28BA55-020C-B3F5-B491-B424D0840D21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BCDCB-295A-AB5C-B3AC-5CA4303D0D47}"/>
              </a:ext>
            </a:extLst>
          </p:cNvPr>
          <p:cNvSpPr txBox="1"/>
          <p:nvPr/>
        </p:nvSpPr>
        <p:spPr>
          <a:xfrm>
            <a:off x="725214" y="1907628"/>
            <a:ext cx="1106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dirty="0"/>
              <a:t>2. Quando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</a:t>
            </a:r>
            <a:r>
              <a:rPr lang="en-US" altLang="ko-KR" sz="3200" dirty="0"/>
              <a:t> “</a:t>
            </a:r>
            <a:r>
              <a:rPr lang="ko-KR" altLang="en-US" sz="3200" dirty="0"/>
              <a:t>시간”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4) </a:t>
            </a:r>
            <a:r>
              <a:rPr lang="it-IT" altLang="ko-KR" sz="3200" dirty="0"/>
              <a:t>Per esprimere mancanza di tempo</a:t>
            </a:r>
          </a:p>
          <a:p>
            <a:r>
              <a:rPr lang="it-IT" altLang="ko-KR" sz="3200" dirty="0"/>
              <a:t>Parlare della disponibilità o assenza di tempo</a:t>
            </a:r>
          </a:p>
          <a:p>
            <a:endParaRPr lang="en-US" altLang="ko-KR" sz="3200" dirty="0"/>
          </a:p>
          <a:p>
            <a:r>
              <a:rPr lang="ko-KR" altLang="en-US" sz="3200" dirty="0"/>
              <a:t>시간이 없어요 </a:t>
            </a:r>
            <a:r>
              <a:rPr lang="en-US" altLang="ko-KR" sz="3200" dirty="0"/>
              <a:t>(non ho tempo)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403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C5329-4F5A-A703-9EFE-52DB97CDC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52074E6-5EB1-7051-DF05-A6FE0EFEDAFE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ACA95A-F3FB-3F6B-5BB6-E0FBD8F9E2FA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FFD9E3-BA0F-A8D9-F6D0-C36C91C7A4CD}"/>
              </a:ext>
            </a:extLst>
          </p:cNvPr>
          <p:cNvSpPr txBox="1"/>
          <p:nvPr/>
        </p:nvSpPr>
        <p:spPr>
          <a:xfrm>
            <a:off x="725214" y="1907628"/>
            <a:ext cx="1106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📌 </a:t>
            </a:r>
            <a:r>
              <a:rPr lang="en-US" altLang="ko-KR" sz="3200" dirty="0"/>
              <a:t>2. Quando </a:t>
            </a:r>
            <a:r>
              <a:rPr lang="en-US" altLang="ko-KR" sz="3200" dirty="0" err="1"/>
              <a:t>si</a:t>
            </a:r>
            <a:r>
              <a:rPr lang="en-US" altLang="ko-KR" sz="3200" dirty="0"/>
              <a:t> </a:t>
            </a:r>
            <a:r>
              <a:rPr lang="en-US" altLang="ko-KR" sz="3200" dirty="0" err="1"/>
              <a:t>usa</a:t>
            </a:r>
            <a:r>
              <a:rPr lang="en-US" altLang="ko-KR" sz="3200" dirty="0"/>
              <a:t> “</a:t>
            </a:r>
            <a:r>
              <a:rPr lang="ko-KR" altLang="en-US" sz="3200" dirty="0"/>
              <a:t>시간”</a:t>
            </a:r>
            <a:r>
              <a:rPr lang="en-US" altLang="ko-KR" sz="3200" dirty="0"/>
              <a:t>?</a:t>
            </a:r>
          </a:p>
          <a:p>
            <a:r>
              <a:rPr lang="en-US" altLang="ko-KR" sz="3200" dirty="0"/>
              <a:t>5) Per tempo libero </a:t>
            </a:r>
          </a:p>
          <a:p>
            <a:r>
              <a:rPr lang="it-IT" altLang="ko-KR" sz="3200" dirty="0"/>
              <a:t>Parlare del tempo libero o personale</a:t>
            </a:r>
          </a:p>
          <a:p>
            <a:endParaRPr lang="it-IT" altLang="ko-KR" sz="3200" dirty="0"/>
          </a:p>
          <a:p>
            <a:r>
              <a:rPr lang="ko-KR" altLang="en-US" sz="3200" dirty="0"/>
              <a:t>자유 시간이 있어요</a:t>
            </a:r>
            <a:r>
              <a:rPr lang="en-US" altLang="ko-KR" sz="3200" dirty="0"/>
              <a:t>.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74718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61660-2237-341F-E3E9-10FAB76D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F92F24D-98AF-3CA9-0394-AB493A96195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64CC5-DEEC-ACB7-EBD2-C49264AB433C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040AD8-78BE-EAE4-F994-2CC614C9D685}"/>
              </a:ext>
            </a:extLst>
          </p:cNvPr>
          <p:cNvSpPr txBox="1"/>
          <p:nvPr/>
        </p:nvSpPr>
        <p:spPr>
          <a:xfrm>
            <a:off x="563834" y="1040524"/>
            <a:ext cx="110643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3. Come </a:t>
            </a:r>
            <a:r>
              <a:rPr lang="en-US" altLang="ko-KR" sz="2800" b="1" dirty="0" err="1"/>
              <a:t>si</a:t>
            </a:r>
            <a:r>
              <a:rPr lang="en-US" altLang="ko-KR" sz="2800" b="1" dirty="0"/>
              <a:t> dice </a:t>
            </a:r>
            <a:r>
              <a:rPr lang="en-US" altLang="ko-KR" sz="2800" b="1" dirty="0" err="1"/>
              <a:t>l’ora</a:t>
            </a:r>
            <a:r>
              <a:rPr lang="en-US" altLang="ko-KR" sz="2800" b="1" dirty="0"/>
              <a:t> in </a:t>
            </a:r>
            <a:r>
              <a:rPr lang="en-US" altLang="ko-KR" sz="2800" b="1" dirty="0" err="1"/>
              <a:t>coreano</a:t>
            </a:r>
            <a:r>
              <a:rPr lang="en-US" altLang="ko-KR" sz="2800" b="1" dirty="0"/>
              <a:t>?</a:t>
            </a:r>
          </a:p>
          <a:p>
            <a:r>
              <a:rPr lang="en-US" altLang="ko-KR" sz="2800" b="1" dirty="0"/>
              <a:t>Formato base:</a:t>
            </a:r>
            <a:r>
              <a:rPr lang="en-US" altLang="ko-KR" sz="2800" dirty="0"/>
              <a:t> [</a:t>
            </a:r>
            <a:r>
              <a:rPr lang="ko-KR" altLang="en-US" sz="2800" dirty="0"/>
              <a:t>오전</a:t>
            </a:r>
            <a:r>
              <a:rPr lang="en-US" altLang="ko-KR" sz="2800" dirty="0"/>
              <a:t>/</a:t>
            </a:r>
            <a:r>
              <a:rPr lang="ko-KR" altLang="en-US" sz="2800" dirty="0"/>
              <a:t>오후</a:t>
            </a:r>
            <a:r>
              <a:rPr lang="en-US" altLang="ko-KR" sz="2800" dirty="0"/>
              <a:t>] + [</a:t>
            </a:r>
            <a:r>
              <a:rPr lang="en-US" altLang="ko-KR" sz="2800" dirty="0" err="1"/>
              <a:t>numero</a:t>
            </a:r>
            <a:r>
              <a:rPr lang="en-US" altLang="ko-KR" sz="2800" dirty="0"/>
              <a:t>] + </a:t>
            </a:r>
            <a:r>
              <a:rPr lang="ko-KR" altLang="en-US" sz="2800" dirty="0"/>
              <a:t>시 </a:t>
            </a:r>
            <a:r>
              <a:rPr lang="en-US" altLang="ko-KR" sz="2800" dirty="0"/>
              <a:t>+ [</a:t>
            </a:r>
            <a:r>
              <a:rPr lang="en-US" altLang="ko-KR" sz="2800" dirty="0" err="1"/>
              <a:t>numero</a:t>
            </a:r>
            <a:r>
              <a:rPr lang="en-US" altLang="ko-KR" sz="2800" dirty="0"/>
              <a:t>] + 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(</a:t>
            </a:r>
            <a:r>
              <a:rPr lang="en-US" altLang="ko-KR" sz="2800" dirty="0" err="1"/>
              <a:t>Esempio</a:t>
            </a:r>
            <a:r>
              <a:rPr lang="en-US" altLang="ko-KR" sz="2800" dirty="0"/>
              <a:t>: </a:t>
            </a:r>
            <a:r>
              <a:rPr lang="ko-KR" altLang="en-US" sz="2800" dirty="0"/>
              <a:t>오후 </a:t>
            </a:r>
            <a:r>
              <a:rPr lang="en-US" altLang="ko-KR" sz="2800" dirty="0"/>
              <a:t>3</a:t>
            </a:r>
            <a:r>
              <a:rPr lang="ko-KR" altLang="en-US" sz="2800" dirty="0"/>
              <a:t>시 </a:t>
            </a:r>
            <a:r>
              <a:rPr lang="en-US" altLang="ko-KR" sz="2800" dirty="0"/>
              <a:t>30</a:t>
            </a:r>
            <a:r>
              <a:rPr lang="ko-KR" altLang="en-US" sz="2800" dirty="0"/>
              <a:t>분 </a:t>
            </a:r>
            <a:r>
              <a:rPr lang="en-US" altLang="ko-KR" sz="2800" dirty="0"/>
              <a:t>= le 3 e 30 del </a:t>
            </a:r>
            <a:r>
              <a:rPr lang="en-US" altLang="ko-KR" sz="2800" dirty="0" err="1"/>
              <a:t>pomeriggio</a:t>
            </a:r>
            <a:r>
              <a:rPr lang="en-US" altLang="ko-KR" sz="2800" dirty="0"/>
              <a:t>)</a:t>
            </a:r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9136DDA-7F27-22BA-3704-4E4B6CE9C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879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07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6560B-C238-6828-1E58-69DBC8A8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E8F14F0-81C2-1407-F630-9688A81E571F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D23C6-8442-4054-AFC6-A04883F49C59}"/>
              </a:ext>
            </a:extLst>
          </p:cNvPr>
          <p:cNvSpPr txBox="1"/>
          <p:nvPr/>
        </p:nvSpPr>
        <p:spPr>
          <a:xfrm>
            <a:off x="85165" y="234089"/>
            <a:ext cx="12021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/>
              <a:t>🕒 </a:t>
            </a:r>
            <a:r>
              <a:rPr lang="en-US" altLang="ko-KR" sz="2000" b="1" dirty="0" err="1"/>
              <a:t>Lezione</a:t>
            </a:r>
            <a:r>
              <a:rPr lang="en-US" altLang="ko-KR" sz="2000" b="1" dirty="0"/>
              <a:t>: "</a:t>
            </a:r>
            <a:r>
              <a:rPr lang="ko-KR" altLang="en-US" sz="2000" b="1" dirty="0"/>
              <a:t>시간 </a:t>
            </a:r>
            <a:r>
              <a:rPr lang="en-US" altLang="ko-KR" sz="2000" b="1" dirty="0"/>
              <a:t>(</a:t>
            </a:r>
            <a:r>
              <a:rPr lang="en-US" altLang="ko-KR" sz="2000" b="1" dirty="0" err="1"/>
              <a:t>si-gan</a:t>
            </a:r>
            <a:r>
              <a:rPr lang="en-US" altLang="ko-KR" sz="2000" b="1" dirty="0"/>
              <a:t>)" = Tempo / Ora in </a:t>
            </a:r>
            <a:r>
              <a:rPr lang="en-US" altLang="ko-KR" sz="2000" b="1" dirty="0" err="1"/>
              <a:t>coreano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0DAB4-E223-16CC-1664-F7F623C588CD}"/>
              </a:ext>
            </a:extLst>
          </p:cNvPr>
          <p:cNvSpPr txBox="1"/>
          <p:nvPr/>
        </p:nvSpPr>
        <p:spPr>
          <a:xfrm>
            <a:off x="563834" y="1040524"/>
            <a:ext cx="110643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📌 </a:t>
            </a:r>
            <a:r>
              <a:rPr lang="en-US" altLang="ko-KR" sz="2800" b="1" dirty="0"/>
              <a:t>4. </a:t>
            </a:r>
            <a:r>
              <a:rPr lang="en-US" altLang="ko-KR" sz="2800" b="1" dirty="0" err="1"/>
              <a:t>Vocabolario</a:t>
            </a:r>
            <a:r>
              <a:rPr lang="en-US" altLang="ko-KR" sz="2800" b="1" dirty="0"/>
              <a:t> utile</a:t>
            </a:r>
          </a:p>
          <a:p>
            <a:r>
              <a:rPr lang="en-US" altLang="ko-KR" sz="2800" b="1" dirty="0"/>
              <a:t>Coreano	Italiano	</a:t>
            </a:r>
            <a:r>
              <a:rPr lang="en-US" altLang="ko-KR" sz="2800" b="1" dirty="0" err="1"/>
              <a:t>Significato</a:t>
            </a:r>
            <a:endParaRPr lang="en-US" altLang="ko-KR" sz="2800" b="1" dirty="0"/>
          </a:p>
          <a:p>
            <a:r>
              <a:rPr lang="ko-KR" altLang="en-US" sz="2800" b="1" dirty="0"/>
              <a:t>시간	</a:t>
            </a:r>
            <a:r>
              <a:rPr lang="en-US" altLang="ko-KR" sz="2800" b="1" dirty="0"/>
              <a:t>tempo / </a:t>
            </a:r>
            <a:r>
              <a:rPr lang="en-US" altLang="ko-KR" sz="2800" b="1" dirty="0" err="1"/>
              <a:t>ora</a:t>
            </a:r>
            <a:r>
              <a:rPr lang="en-US" altLang="ko-KR" sz="2800" b="1" dirty="0"/>
              <a:t>	</a:t>
            </a:r>
            <a:r>
              <a:rPr lang="en-US" altLang="ko-KR" sz="2800" b="1" dirty="0" err="1"/>
              <a:t>concetto</a:t>
            </a:r>
            <a:r>
              <a:rPr lang="en-US" altLang="ko-KR" sz="2800" b="1" dirty="0"/>
              <a:t> generale</a:t>
            </a:r>
          </a:p>
          <a:p>
            <a:r>
              <a:rPr lang="ko-KR" altLang="en-US" sz="2800" b="1" dirty="0"/>
              <a:t>시	</a:t>
            </a:r>
            <a:r>
              <a:rPr lang="en-US" altLang="ko-KR" sz="2800" b="1" dirty="0" err="1"/>
              <a:t>ora</a:t>
            </a:r>
            <a:r>
              <a:rPr lang="en-US" altLang="ko-KR" sz="2800" b="1" dirty="0"/>
              <a:t>	(per </a:t>
            </a:r>
            <a:r>
              <a:rPr lang="en-US" altLang="ko-KR" sz="2800" b="1" dirty="0" err="1"/>
              <a:t>indicare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l’ora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esatta</a:t>
            </a:r>
            <a:r>
              <a:rPr lang="en-US" altLang="ko-KR" sz="2800" b="1" dirty="0"/>
              <a:t>)</a:t>
            </a:r>
          </a:p>
          <a:p>
            <a:r>
              <a:rPr lang="ko-KR" altLang="en-US" sz="2800" b="1" dirty="0"/>
              <a:t>분	</a:t>
            </a:r>
            <a:r>
              <a:rPr lang="en-US" altLang="ko-KR" sz="2800" b="1" dirty="0" err="1"/>
              <a:t>minuto</a:t>
            </a:r>
            <a:r>
              <a:rPr lang="en-US" altLang="ko-KR" sz="2800" b="1" dirty="0"/>
              <a:t>	(</a:t>
            </a:r>
            <a:r>
              <a:rPr lang="en-US" altLang="ko-KR" sz="2800" b="1" dirty="0" err="1"/>
              <a:t>unità</a:t>
            </a:r>
            <a:r>
              <a:rPr lang="en-US" altLang="ko-KR" sz="2800" b="1" dirty="0"/>
              <a:t> di </a:t>
            </a:r>
            <a:r>
              <a:rPr lang="en-US" altLang="ko-KR" sz="2800" b="1" dirty="0" err="1"/>
              <a:t>minuti</a:t>
            </a:r>
            <a:r>
              <a:rPr lang="en-US" altLang="ko-KR" sz="2800" b="1" dirty="0"/>
              <a:t>)</a:t>
            </a:r>
          </a:p>
          <a:p>
            <a:r>
              <a:rPr lang="ko-KR" altLang="en-US" sz="2800" b="1" dirty="0"/>
              <a:t>초	</a:t>
            </a:r>
            <a:r>
              <a:rPr lang="en-US" altLang="ko-KR" sz="2800" b="1" dirty="0"/>
              <a:t>secondo	(</a:t>
            </a:r>
            <a:r>
              <a:rPr lang="en-US" altLang="ko-KR" sz="2800" b="1" dirty="0" err="1"/>
              <a:t>unità</a:t>
            </a:r>
            <a:r>
              <a:rPr lang="en-US" altLang="ko-KR" sz="2800" b="1" dirty="0"/>
              <a:t> di secondi)</a:t>
            </a:r>
          </a:p>
          <a:p>
            <a:r>
              <a:rPr lang="ko-KR" altLang="en-US" sz="2800" b="1" dirty="0"/>
              <a:t>지금	</a:t>
            </a:r>
            <a:r>
              <a:rPr lang="en-US" altLang="ko-KR" sz="2800" b="1" dirty="0" err="1"/>
              <a:t>adesso</a:t>
            </a:r>
            <a:r>
              <a:rPr lang="en-US" altLang="ko-KR" sz="2800" b="1" dirty="0"/>
              <a:t>	(</a:t>
            </a:r>
            <a:r>
              <a:rPr lang="en-US" altLang="ko-KR" sz="2800" b="1" dirty="0" err="1"/>
              <a:t>momento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presente</a:t>
            </a:r>
            <a:r>
              <a:rPr lang="en-US" altLang="ko-KR" sz="2800" b="1" dirty="0"/>
              <a:t>)</a:t>
            </a:r>
          </a:p>
          <a:p>
            <a:r>
              <a:rPr lang="ko-KR" altLang="en-US" sz="2800" b="1" dirty="0"/>
              <a:t>나중에	</a:t>
            </a:r>
            <a:r>
              <a:rPr lang="en-US" altLang="ko-KR" sz="2800" b="1" dirty="0" err="1"/>
              <a:t>più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tardi</a:t>
            </a:r>
            <a:r>
              <a:rPr lang="en-US" altLang="ko-KR" sz="2800" b="1" dirty="0"/>
              <a:t>	(</a:t>
            </a:r>
            <a:r>
              <a:rPr lang="en-US" altLang="ko-KR" sz="2800" b="1" dirty="0" err="1"/>
              <a:t>futuro</a:t>
            </a:r>
            <a:r>
              <a:rPr lang="en-US" altLang="ko-KR" sz="2800" b="1" dirty="0"/>
              <a:t> </a:t>
            </a:r>
            <a:r>
              <a:rPr lang="en-US" altLang="ko-KR" sz="2800" b="1" dirty="0" err="1"/>
              <a:t>prossimo</a:t>
            </a:r>
            <a:r>
              <a:rPr lang="en-US" altLang="ko-KR" sz="2800" b="1" dirty="0"/>
              <a:t>)</a:t>
            </a:r>
          </a:p>
          <a:p>
            <a:r>
              <a:rPr lang="ko-KR" altLang="en-US" sz="2800" b="1" dirty="0"/>
              <a:t>일찍	</a:t>
            </a:r>
            <a:r>
              <a:rPr lang="en-US" altLang="ko-KR" sz="2800" b="1" dirty="0"/>
              <a:t>presto	(presto, in </a:t>
            </a:r>
            <a:r>
              <a:rPr lang="en-US" altLang="ko-KR" sz="2800" b="1" dirty="0" err="1"/>
              <a:t>anticipo</a:t>
            </a:r>
            <a:r>
              <a:rPr lang="en-US" altLang="ko-KR" sz="2800" b="1" dirty="0"/>
              <a:t>)</a:t>
            </a:r>
          </a:p>
          <a:p>
            <a:r>
              <a:rPr lang="ko-KR" altLang="en-US" sz="2800" b="1" dirty="0"/>
              <a:t>늦게	</a:t>
            </a:r>
            <a:r>
              <a:rPr lang="en-US" altLang="ko-KR" sz="2800" b="1" dirty="0" err="1"/>
              <a:t>tardi</a:t>
            </a:r>
            <a:r>
              <a:rPr lang="en-US" altLang="ko-KR" sz="2800" b="1" dirty="0"/>
              <a:t>	(</a:t>
            </a:r>
            <a:r>
              <a:rPr lang="en-US" altLang="ko-KR" sz="2800" b="1" dirty="0" err="1"/>
              <a:t>tardi</a:t>
            </a:r>
            <a:r>
              <a:rPr lang="en-US" altLang="ko-KR" sz="2800" b="1" dirty="0"/>
              <a:t>, in </a:t>
            </a:r>
            <a:r>
              <a:rPr lang="en-US" altLang="ko-KR" sz="2800" b="1" dirty="0" err="1"/>
              <a:t>ritardo</a:t>
            </a:r>
            <a:r>
              <a:rPr lang="en-US" altLang="ko-KR" sz="2800" b="1" dirty="0"/>
              <a:t>)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A5D5DAD-5AD3-7BF6-500B-D00BDAE1E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12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137C7-EC74-63A5-26E7-6C866DCC3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F94FAEF-4FCB-43F0-9169-98386AE30F12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6CCC6D-D985-50AB-37E3-A0C7F5EC7A07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B05264-AF70-49DE-943D-9C208FFFEF36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1.</a:t>
            </a:r>
            <a:r>
              <a:rPr lang="ko-KR" altLang="en-US" sz="2800" dirty="0"/>
              <a:t> </a:t>
            </a:r>
            <a:r>
              <a:rPr lang="en-US" altLang="ko-KR" sz="2800" b="1" dirty="0"/>
              <a:t>"</a:t>
            </a:r>
            <a:r>
              <a:rPr lang="ko-KR" altLang="en-US" sz="2800" b="1" dirty="0"/>
              <a:t>오전 </a:t>
            </a:r>
            <a:r>
              <a:rPr lang="en-US" altLang="ko-KR" sz="2800" b="1" dirty="0"/>
              <a:t>9</a:t>
            </a:r>
            <a:r>
              <a:rPr lang="ko-KR" altLang="en-US" sz="2800" b="1" dirty="0"/>
              <a:t>시 반</a:t>
            </a:r>
            <a:r>
              <a:rPr lang="en-US" altLang="ko-KR" sz="2800" b="1" dirty="0"/>
              <a:t>"</a:t>
            </a:r>
            <a:r>
              <a:rPr lang="ko-KR" altLang="en-US" sz="2800" b="1" dirty="0"/>
              <a:t>을 한국어로 올바르게 쓴 것은</a:t>
            </a:r>
            <a:r>
              <a:rPr lang="en-US" altLang="ko-KR" sz="2800" b="1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아침 </a:t>
            </a:r>
            <a:r>
              <a:rPr lang="en-US" altLang="ko-KR" sz="2800" dirty="0"/>
              <a:t>9</a:t>
            </a:r>
            <a:r>
              <a:rPr lang="ko-KR" altLang="en-US" sz="2800" dirty="0"/>
              <a:t>시 </a:t>
            </a:r>
            <a:r>
              <a:rPr lang="en-US" altLang="ko-KR" sz="2800" dirty="0"/>
              <a:t>30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오후 </a:t>
            </a:r>
            <a:r>
              <a:rPr lang="en-US" altLang="ko-KR" sz="2800" dirty="0"/>
              <a:t>9</a:t>
            </a:r>
            <a:r>
              <a:rPr lang="ko-KR" altLang="en-US" sz="2800" dirty="0"/>
              <a:t>시 </a:t>
            </a:r>
            <a:r>
              <a:rPr lang="en-US" altLang="ko-KR" sz="2800" dirty="0"/>
              <a:t>30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아침 </a:t>
            </a:r>
            <a:r>
              <a:rPr lang="en-US" altLang="ko-KR" sz="2800" dirty="0"/>
              <a:t>7</a:t>
            </a:r>
            <a:r>
              <a:rPr lang="ko-KR" altLang="en-US" sz="2800" dirty="0"/>
              <a:t>시 반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저녁 </a:t>
            </a:r>
            <a:r>
              <a:rPr lang="en-US" altLang="ko-KR" sz="2800" dirty="0"/>
              <a:t>9</a:t>
            </a:r>
            <a:r>
              <a:rPr lang="ko-KR" altLang="en-US" sz="2800" dirty="0"/>
              <a:t>시 </a:t>
            </a:r>
            <a:r>
              <a:rPr lang="en-US" altLang="ko-KR" sz="2800" dirty="0"/>
              <a:t>30</a:t>
            </a:r>
            <a:r>
              <a:rPr lang="ko-KR" altLang="en-US" sz="2800" dirty="0"/>
              <a:t>분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C58B418-F5C0-6EC4-887C-6581AA5C3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29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0B046-13FF-B186-A213-4C1EAFBC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45859A3-9FC3-8C64-18BB-529C1C309BDE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0B6773-546A-31F1-B7E5-7683BB963F3F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701E19-23F1-B8A1-2F35-74661C3C046E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2.</a:t>
            </a:r>
            <a:r>
              <a:rPr lang="ko-KR" altLang="en-US" sz="2800" dirty="0"/>
              <a:t> </a:t>
            </a:r>
            <a:r>
              <a:rPr lang="ko-KR" altLang="en-US" sz="2800" b="1" dirty="0"/>
              <a:t>“지금 몇 시예요</a:t>
            </a:r>
            <a:r>
              <a:rPr lang="en-US" altLang="ko-KR" sz="2800" b="1" dirty="0"/>
              <a:t>?”</a:t>
            </a:r>
            <a:r>
              <a:rPr lang="ko-KR" altLang="en-US" sz="2800" b="1" dirty="0"/>
              <a:t>에 대한 가장 적절한 대답은</a:t>
            </a:r>
            <a:r>
              <a:rPr lang="en-US" altLang="ko-KR" sz="2800" b="1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 err="1"/>
              <a:t>오늘이에요</a:t>
            </a:r>
            <a:br>
              <a:rPr lang="ko-KR" altLang="en-US" sz="2800" dirty="0"/>
            </a:br>
            <a:r>
              <a:rPr lang="en-US" altLang="ko-KR" sz="2800" dirty="0"/>
              <a:t>B. 10</a:t>
            </a:r>
            <a:r>
              <a:rPr lang="ko-KR" altLang="en-US" sz="2800" dirty="0"/>
              <a:t>분 전이에요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오후 </a:t>
            </a:r>
            <a:r>
              <a:rPr lang="en-US" altLang="ko-KR" sz="2800" dirty="0"/>
              <a:t>2</a:t>
            </a:r>
            <a:r>
              <a:rPr lang="ko-KR" altLang="en-US" sz="2800" dirty="0"/>
              <a:t>시 </a:t>
            </a:r>
            <a:r>
              <a:rPr lang="en-US" altLang="ko-KR" sz="2800" dirty="0"/>
              <a:t>10</a:t>
            </a:r>
            <a:r>
              <a:rPr lang="ko-KR" altLang="en-US" sz="2800" dirty="0"/>
              <a:t>분이에요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다음 주에 봐요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71B30AD-31A5-AB55-0420-FDD389B21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711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C067E-4BEF-BDD0-8995-D54D0F9E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D0073AE-E480-DFDC-7920-49E23C23E5D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DA0D4F-876C-B141-A2B7-CFE76A33BF7C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4BEA0-4BA1-5468-B229-89DD5615E2AB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3.</a:t>
            </a:r>
            <a:r>
              <a:rPr lang="ko-KR" altLang="en-US" sz="2800" dirty="0"/>
              <a:t> </a:t>
            </a:r>
            <a:r>
              <a:rPr lang="ko-KR" altLang="en-US" sz="2800" b="1" dirty="0"/>
              <a:t>“수업은 </a:t>
            </a:r>
            <a:r>
              <a:rPr lang="en-US" altLang="ko-KR" sz="2800" b="1" dirty="0"/>
              <a:t>1</a:t>
            </a:r>
            <a:r>
              <a:rPr lang="ko-KR" altLang="en-US" sz="2800" b="1" dirty="0"/>
              <a:t>시간 동안 해요</a:t>
            </a:r>
            <a:r>
              <a:rPr lang="en-US" altLang="ko-KR" sz="2800" b="1" dirty="0"/>
              <a:t>.”</a:t>
            </a:r>
            <a:r>
              <a:rPr lang="ko-KR" altLang="en-US" sz="2800" b="1" dirty="0"/>
              <a:t>에서 ‘</a:t>
            </a:r>
            <a:r>
              <a:rPr lang="en-US" altLang="ko-KR" sz="2800" b="1" dirty="0"/>
              <a:t>1</a:t>
            </a:r>
            <a:r>
              <a:rPr lang="ko-KR" altLang="en-US" sz="2800" b="1" dirty="0" err="1"/>
              <a:t>시간’의</a:t>
            </a:r>
            <a:r>
              <a:rPr lang="ko-KR" altLang="en-US" sz="2800" b="1" dirty="0"/>
              <a:t> 의미로 맞는 것은</a:t>
            </a:r>
            <a:r>
              <a:rPr lang="en-US" altLang="ko-KR" sz="2800" b="1" dirty="0"/>
              <a:t>?</a:t>
            </a:r>
            <a:br>
              <a:rPr lang="en-US" altLang="ko-KR" sz="2800" b="1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정확히 한 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두 시</a:t>
            </a:r>
            <a:br>
              <a:rPr lang="ko-KR" altLang="en-US" sz="2800" dirty="0"/>
            </a:br>
            <a:r>
              <a:rPr lang="en-US" altLang="ko-KR" sz="2800" dirty="0"/>
              <a:t>C. 60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하루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FCAF579-FBC4-E675-D3F1-CB627B543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835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B1843-2974-3AD9-DDA9-D53A032A7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0FF5A55-92E4-4025-ECD6-1E1AE2A310B7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9FEBBF-746C-99AB-CCAB-54263A9ADCC7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38DDF-EFBE-3967-75E3-411B602A8AD9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4.</a:t>
            </a:r>
            <a:r>
              <a:rPr lang="ko-KR" altLang="en-US" sz="2800" dirty="0"/>
              <a:t> </a:t>
            </a:r>
            <a:r>
              <a:rPr lang="ko-KR" altLang="en-US" sz="2800" b="1" dirty="0"/>
              <a:t>다음 중 가장 자연스러운 문장은</a:t>
            </a:r>
            <a:r>
              <a:rPr lang="en-US" altLang="ko-KR" sz="2800" b="1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저는 내일모레 어제 갈 거예요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내일이 모레보다 먼저예요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모레는 오늘보다 이틀 전이에요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오늘은 내일보다 먼저예요</a:t>
            </a:r>
            <a:r>
              <a:rPr lang="en-US" altLang="ko-KR" sz="2800" dirty="0"/>
              <a:t>.</a:t>
            </a:r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7C06AA4-8A28-3388-007D-5707D407A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364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46DED-A490-9498-0D0E-7206B9454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78356D3-108B-C260-8234-68CDA36D603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800FC1-00B7-012B-6DB0-31CFC9B33888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740D9-13DD-2D43-9B5F-F7253336CEC4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5</a:t>
            </a:r>
            <a:r>
              <a:rPr lang="en-US" altLang="ko-KR" sz="2800" dirty="0"/>
              <a:t>.</a:t>
            </a:r>
            <a:r>
              <a:rPr lang="ko-KR" altLang="en-US" sz="2800" dirty="0"/>
              <a:t> </a:t>
            </a:r>
            <a:r>
              <a:rPr lang="en-US" altLang="ko-KR" sz="2800" dirty="0"/>
              <a:t>"30</a:t>
            </a:r>
            <a:r>
              <a:rPr lang="ko-KR" altLang="en-US" sz="2800" dirty="0"/>
              <a:t>분</a:t>
            </a:r>
            <a:r>
              <a:rPr lang="en-US" altLang="ko-KR" sz="2800" dirty="0"/>
              <a:t>"</a:t>
            </a:r>
            <a:r>
              <a:rPr lang="ko-KR" altLang="en-US" sz="2800" dirty="0"/>
              <a:t>을 한국어로 올바르게 표현한 것은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반 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삼십 시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반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한 시 삼십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8727A2-7778-D697-86B8-B945D13A5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61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56C05-CAF4-73A4-928F-64F7F113E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6BF41EE-39BF-F875-6665-48EEB645FFD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9A5672-635F-13EF-0740-53A6D22F6CDD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ED8AE6-E529-66D2-53AB-0B75643BB0EF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6</a:t>
            </a:r>
            <a:r>
              <a:rPr lang="en-US" altLang="ko-KR" sz="2800" dirty="0"/>
              <a:t>.</a:t>
            </a:r>
            <a:r>
              <a:rPr lang="ko-KR" altLang="en-US" sz="2800" dirty="0"/>
              <a:t> “지금은 오전이에요</a:t>
            </a:r>
            <a:r>
              <a:rPr lang="en-US" altLang="ko-KR" sz="2800" dirty="0"/>
              <a:t>.” </a:t>
            </a:r>
            <a:r>
              <a:rPr lang="ko-KR" altLang="en-US" sz="2800" dirty="0"/>
              <a:t>이 문장을 반대로 바꾸면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지금은 밤이에요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지금은 오후예요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지금은 </a:t>
            </a:r>
            <a:r>
              <a:rPr lang="ko-KR" altLang="en-US" sz="2800" dirty="0" err="1"/>
              <a:t>내일이에요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지금은 아침이에요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A8FF850-96CD-CBCE-2E24-A9EF84362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41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98163-83FA-D1A5-3E74-01960C152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207AAC5-1AB6-48B6-B66B-8366B411A62F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CC46E-DA6D-008E-13B0-FD9C847AD1D6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646FB-4931-3057-7979-80541FDF7F1A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7.</a:t>
            </a:r>
            <a:r>
              <a:rPr lang="ko-KR" altLang="en-US" sz="2800" dirty="0"/>
              <a:t> “한시간 </a:t>
            </a:r>
            <a:r>
              <a:rPr lang="en-US" altLang="ko-KR" sz="2800" dirty="0"/>
              <a:t>30</a:t>
            </a:r>
            <a:r>
              <a:rPr lang="ko-KR" altLang="en-US" sz="2800" dirty="0" err="1"/>
              <a:t>분”은</a:t>
            </a:r>
            <a:r>
              <a:rPr lang="ko-KR" altLang="en-US" sz="2800" dirty="0"/>
              <a:t> 몇 분입니까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30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B. 60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C. 15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D. 90</a:t>
            </a:r>
            <a:r>
              <a:rPr lang="ko-KR" altLang="en-US" sz="2800" dirty="0"/>
              <a:t>분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1E4BCD5-EA1D-CA90-E4CD-AEB72B51F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28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903CE-C6BD-007F-507F-4BEFC8DDC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4B3CB232-691F-952C-56C3-24712C7B167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04D100-ED07-A22D-2D88-F694E8C58FAE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FE2C4-2BA4-A6C0-6AFE-06B6F6EA8A1D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8.</a:t>
            </a:r>
            <a:r>
              <a:rPr lang="ko-KR" altLang="en-US" sz="2800" dirty="0"/>
              <a:t> </a:t>
            </a:r>
            <a:r>
              <a:rPr lang="en-US" altLang="ko-KR" sz="2800" dirty="0"/>
              <a:t>"</a:t>
            </a:r>
            <a:r>
              <a:rPr lang="ko-KR" altLang="en-US" sz="2800" dirty="0"/>
              <a:t>수업은 </a:t>
            </a:r>
            <a:r>
              <a:rPr lang="en-US" altLang="ko-KR" sz="2800" dirty="0"/>
              <a:t>2</a:t>
            </a:r>
            <a:r>
              <a:rPr lang="ko-KR" altLang="en-US" sz="2800" dirty="0"/>
              <a:t>시간이에요</a:t>
            </a:r>
            <a:r>
              <a:rPr lang="en-US" altLang="ko-KR" sz="2800" dirty="0"/>
              <a:t>."</a:t>
            </a:r>
            <a:r>
              <a:rPr lang="ko-KR" altLang="en-US" sz="2800" dirty="0"/>
              <a:t>의 의미로 맞는 것은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수업이 두 시에 끝나요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수업은 매일 두 번 있어요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수업이 </a:t>
            </a:r>
            <a:r>
              <a:rPr lang="en-US" altLang="ko-KR" sz="2800" dirty="0"/>
              <a:t>120</a:t>
            </a:r>
            <a:r>
              <a:rPr lang="ko-KR" altLang="en-US" sz="2800" dirty="0"/>
              <a:t>분 동안 계속돼요</a:t>
            </a:r>
            <a:r>
              <a:rPr lang="en-US" altLang="ko-KR" sz="2800" dirty="0"/>
              <a:t>.</a:t>
            </a:r>
            <a:br>
              <a:rPr lang="en-US" altLang="ko-KR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수업은 매주 </a:t>
            </a:r>
            <a:r>
              <a:rPr lang="ko-KR" altLang="en-US" sz="2800" dirty="0" err="1"/>
              <a:t>이틀이에요</a:t>
            </a:r>
            <a:r>
              <a:rPr lang="en-US" altLang="ko-KR" sz="2800" dirty="0"/>
              <a:t>.</a:t>
            </a:r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145A0FE-A4DE-3CA9-7D3C-2C0DC8F64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22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AAAA0-0855-3FC0-0E09-2E020D208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F5599E5-D80F-E117-05BF-5F5B443886B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827A4-6F26-E0E7-E5FC-448F8C005B07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A6953A-CE0C-833F-2A42-3C950726BF65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10. “</a:t>
            </a:r>
            <a:r>
              <a:rPr lang="ko-KR" altLang="en-US" sz="2800" b="1" dirty="0"/>
              <a:t>지금은 오후예요</a:t>
            </a:r>
            <a:r>
              <a:rPr lang="en-US" altLang="ko-KR" sz="2800" b="1" dirty="0"/>
              <a:t>.”</a:t>
            </a:r>
            <a:r>
              <a:rPr lang="ko-KR" altLang="en-US" sz="2800" b="1" dirty="0"/>
              <a:t>의 반대 개념은</a:t>
            </a:r>
            <a:r>
              <a:rPr lang="en-US" altLang="ko-KR" sz="2800" b="1" dirty="0"/>
              <a:t>?</a:t>
            </a:r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밤이에요</a:t>
            </a:r>
          </a:p>
          <a:p>
            <a:r>
              <a:rPr lang="en-US" altLang="ko-KR" sz="2800" b="1" dirty="0"/>
              <a:t>B. </a:t>
            </a:r>
            <a:r>
              <a:rPr lang="ko-KR" altLang="en-US" sz="2800" b="1" dirty="0"/>
              <a:t>오전이에요</a:t>
            </a:r>
          </a:p>
          <a:p>
            <a:r>
              <a:rPr lang="en-US" altLang="ko-KR" sz="2800" b="1" dirty="0"/>
              <a:t>C. </a:t>
            </a:r>
            <a:r>
              <a:rPr lang="ko-KR" altLang="en-US" sz="2800" b="1" dirty="0"/>
              <a:t>새벽이에요</a:t>
            </a:r>
          </a:p>
          <a:p>
            <a:r>
              <a:rPr lang="en-US" altLang="ko-KR" sz="2800" b="1" dirty="0"/>
              <a:t>D. </a:t>
            </a:r>
            <a:r>
              <a:rPr lang="ko-KR" altLang="en-US" sz="2800" b="1" dirty="0"/>
              <a:t>어제예요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D00D1DE-4669-6610-8AF2-951CA2C45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80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1D07-B5FC-89A7-20EE-496BC1D96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2258F24-C2EA-5D93-8E48-B6825CF625EB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DE4856-3918-A46E-5B43-F4CAD4976464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36FEA-A425-93E7-3069-1C7BA151B3A6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11.</a:t>
            </a:r>
            <a:r>
              <a:rPr lang="ko-KR" altLang="en-US" sz="2800" dirty="0"/>
              <a:t> 다음 중 시간 단위가 아닌 것은</a:t>
            </a:r>
            <a:r>
              <a:rPr lang="en-US" altLang="ko-KR" sz="2800" dirty="0"/>
              <a:t>? (</a:t>
            </a:r>
            <a:r>
              <a:rPr lang="ko-KR" altLang="en-US" sz="2800" dirty="0"/>
              <a:t>단위 </a:t>
            </a:r>
            <a:r>
              <a:rPr lang="en-US" altLang="ko-KR" sz="2800" dirty="0"/>
              <a:t>= </a:t>
            </a:r>
            <a:r>
              <a:rPr lang="en-US" altLang="ko-KR" sz="2800" dirty="0" err="1"/>
              <a:t>unita</a:t>
            </a:r>
            <a:r>
              <a:rPr lang="en-US" altLang="ko-KR" sz="2800" dirty="0"/>
              <a:t>’)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시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분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초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날씨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008FD06-7797-07A6-A12F-C30E2E1D6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236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83134-8051-4EEE-C0CB-5411EBF7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1138662-E4AF-037E-392D-0477BEA59575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5C7D96-BD07-84DE-F224-6F22766B0827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64C78-15D3-3109-07D5-E7060DCF8E14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12.</a:t>
            </a:r>
            <a:r>
              <a:rPr lang="ko-KR" altLang="en-US" sz="2800" dirty="0"/>
              <a:t> “몇 시부터 몇 시까지 일해요</a:t>
            </a:r>
            <a:r>
              <a:rPr lang="en-US" altLang="ko-KR" sz="2800" dirty="0"/>
              <a:t>?”</a:t>
            </a:r>
            <a:r>
              <a:rPr lang="ko-KR" altLang="en-US" sz="2800" dirty="0"/>
              <a:t>에서 알 수 있는 정보는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요일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기간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시작과 끝 시각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장소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DAAF503-A43C-C54A-A205-3827ED336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25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AF0F-5C60-948B-CB9E-C05F7EAB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99BA724-613B-A8DE-CD5C-0E81FA814DD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DCBCD5-6B23-4FDE-93FF-68BADE480F1A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F449F-73A6-8DCB-1701-8AE459FC7A39}"/>
              </a:ext>
            </a:extLst>
          </p:cNvPr>
          <p:cNvSpPr txBox="1"/>
          <p:nvPr/>
        </p:nvSpPr>
        <p:spPr>
          <a:xfrm>
            <a:off x="563834" y="1040524"/>
            <a:ext cx="110643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13.</a:t>
            </a:r>
            <a:r>
              <a:rPr lang="ko-KR" altLang="en-US" sz="2800" dirty="0"/>
              <a:t> 다음 중 어순이 올바른 문장은</a:t>
            </a:r>
            <a:r>
              <a:rPr lang="en-US" altLang="ko-KR" sz="2800" dirty="0"/>
              <a:t>? (</a:t>
            </a:r>
            <a:r>
              <a:rPr lang="en-US" altLang="ko-KR" sz="2800" dirty="0" err="1"/>
              <a:t>Ordine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delle</a:t>
            </a:r>
            <a:r>
              <a:rPr lang="en-US" altLang="ko-KR" sz="2800" dirty="0"/>
              <a:t> parole)</a:t>
            </a:r>
          </a:p>
          <a:p>
            <a:r>
              <a:rPr lang="en-US" altLang="ko-KR" sz="2800" dirty="0"/>
              <a:t>Coreano ha un </a:t>
            </a:r>
            <a:r>
              <a:rPr lang="en-US" altLang="ko-KR" sz="2800" dirty="0" err="1"/>
              <a:t>ordine</a:t>
            </a:r>
            <a:r>
              <a:rPr lang="en-US" altLang="ko-KR" sz="2800" dirty="0"/>
              <a:t> </a:t>
            </a:r>
            <a:r>
              <a:rPr lang="en-US" altLang="ko-KR" sz="2800" dirty="0" err="1"/>
              <a:t>delle</a:t>
            </a:r>
            <a:r>
              <a:rPr lang="en-US" altLang="ko-KR" sz="2800" dirty="0"/>
              <a:t> parole </a:t>
            </a:r>
            <a:r>
              <a:rPr lang="en-US" altLang="ko-KR" sz="2800" dirty="0" err="1"/>
              <a:t>flessibile</a:t>
            </a:r>
            <a:r>
              <a:rPr lang="en-US" altLang="ko-KR" sz="2800" dirty="0"/>
              <a:t>.</a:t>
            </a:r>
          </a:p>
          <a:p>
            <a:br>
              <a:rPr lang="en-US" altLang="ko-KR" sz="2800" dirty="0"/>
            </a:br>
            <a:r>
              <a:rPr lang="en-US" altLang="ko-KR" sz="2800" dirty="0"/>
              <a:t>A. 9</a:t>
            </a:r>
            <a:r>
              <a:rPr lang="ko-KR" altLang="en-US" sz="2800" dirty="0"/>
              <a:t>시에 수업이 시작해요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시작해요 수업이 </a:t>
            </a:r>
            <a:r>
              <a:rPr lang="en-US" altLang="ko-KR" sz="2800" dirty="0"/>
              <a:t>9</a:t>
            </a:r>
            <a:r>
              <a:rPr lang="ko-KR" altLang="en-US" sz="2800" dirty="0"/>
              <a:t>시에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수업이 시작해요 </a:t>
            </a:r>
            <a:r>
              <a:rPr lang="en-US" altLang="ko-KR" sz="2800" dirty="0"/>
              <a:t>9</a:t>
            </a:r>
            <a:r>
              <a:rPr lang="ko-KR" altLang="en-US" sz="2800" dirty="0"/>
              <a:t>시에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수업이 </a:t>
            </a:r>
            <a:r>
              <a:rPr lang="en-US" altLang="ko-KR" sz="2800" dirty="0"/>
              <a:t>9</a:t>
            </a:r>
            <a:r>
              <a:rPr lang="ko-KR" altLang="en-US" sz="2800" dirty="0"/>
              <a:t>시에 시작해요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0233A2D-EF14-05F1-CD20-AF860394F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71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1FE1-DFEA-0047-D5F1-0372910DF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FF3B7F-6086-691D-3B14-7DAC0B6F30C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1986DB-E5F7-8EC3-29E9-7ECFF02C9D5D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42A57-72F4-6DE9-0565-D7DF22A423A8}"/>
              </a:ext>
            </a:extLst>
          </p:cNvPr>
          <p:cNvSpPr txBox="1"/>
          <p:nvPr/>
        </p:nvSpPr>
        <p:spPr>
          <a:xfrm>
            <a:off x="563834" y="1040524"/>
            <a:ext cx="110643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영어는 이런 거 안 </a:t>
            </a:r>
            <a:r>
              <a:rPr lang="ko-KR" altLang="en-US" sz="2800" b="1" dirty="0" err="1"/>
              <a:t>되잖아</a:t>
            </a:r>
            <a:endParaRPr lang="ko-KR" altLang="en-US" sz="2800" b="1" dirty="0"/>
          </a:p>
          <a:p>
            <a:r>
              <a:rPr lang="ko-KR" altLang="en-US" sz="2800" b="1" dirty="0"/>
              <a:t>영어는 안 </a:t>
            </a:r>
            <a:r>
              <a:rPr lang="ko-KR" altLang="en-US" sz="2800" b="1" dirty="0" err="1"/>
              <a:t>되잖아</a:t>
            </a:r>
            <a:r>
              <a:rPr lang="ko-KR" altLang="en-US" sz="2800" b="1" dirty="0"/>
              <a:t> 이런 거</a:t>
            </a:r>
          </a:p>
          <a:p>
            <a:r>
              <a:rPr lang="ko-KR" altLang="en-US" sz="2800" b="1" dirty="0"/>
              <a:t>이런 거 영어는 안 </a:t>
            </a:r>
            <a:r>
              <a:rPr lang="ko-KR" altLang="en-US" sz="2800" b="1" dirty="0" err="1"/>
              <a:t>되잖아</a:t>
            </a:r>
            <a:endParaRPr lang="ko-KR" altLang="en-US" sz="2800" b="1" dirty="0"/>
          </a:p>
          <a:p>
            <a:r>
              <a:rPr lang="ko-KR" altLang="en-US" sz="2800" b="1" dirty="0"/>
              <a:t>이런 거 안 </a:t>
            </a:r>
            <a:r>
              <a:rPr lang="ko-KR" altLang="en-US" sz="2800" b="1" dirty="0" err="1"/>
              <a:t>되잖아</a:t>
            </a:r>
            <a:r>
              <a:rPr lang="ko-KR" altLang="en-US" sz="2800" b="1" dirty="0"/>
              <a:t> 영어는</a:t>
            </a:r>
          </a:p>
          <a:p>
            <a:r>
              <a:rPr lang="ko-KR" altLang="en-US" sz="2800" b="1" dirty="0"/>
              <a:t>안 </a:t>
            </a:r>
            <a:r>
              <a:rPr lang="ko-KR" altLang="en-US" sz="2800" b="1" dirty="0" err="1"/>
              <a:t>되잖아</a:t>
            </a:r>
            <a:r>
              <a:rPr lang="ko-KR" altLang="en-US" sz="2800" b="1" dirty="0"/>
              <a:t> 이런 거 영어는</a:t>
            </a:r>
          </a:p>
          <a:p>
            <a:r>
              <a:rPr lang="ko-KR" altLang="en-US" sz="2800" b="1" dirty="0"/>
              <a:t>안 </a:t>
            </a:r>
            <a:r>
              <a:rPr lang="ko-KR" altLang="en-US" sz="2800" b="1" dirty="0" err="1"/>
              <a:t>되잖아</a:t>
            </a:r>
            <a:r>
              <a:rPr lang="ko-KR" altLang="en-US" sz="2800" b="1" dirty="0"/>
              <a:t> 영어는 이런 거</a:t>
            </a:r>
          </a:p>
          <a:p>
            <a:endParaRPr lang="ko-KR" altLang="en-US" sz="2800" b="1" dirty="0"/>
          </a:p>
          <a:p>
            <a:r>
              <a:rPr lang="en-US" altLang="ko-KR" sz="2800" b="1" dirty="0"/>
              <a:t>English can do such a thing</a:t>
            </a:r>
          </a:p>
          <a:p>
            <a:r>
              <a:rPr lang="en-US" altLang="ko-KR" sz="2800" b="1" dirty="0"/>
              <a:t>Such a thing English can do</a:t>
            </a:r>
          </a:p>
          <a:p>
            <a:r>
              <a:rPr lang="en-US" altLang="ko-KR" sz="2800" b="1" dirty="0"/>
              <a:t>Do such a thing English can</a:t>
            </a:r>
          </a:p>
          <a:p>
            <a:r>
              <a:rPr lang="en-US" altLang="ko-KR" sz="2800" b="1" dirty="0"/>
              <a:t>English can such a thing do</a:t>
            </a:r>
          </a:p>
          <a:p>
            <a:endParaRPr lang="en-US" altLang="ko-KR" sz="2800" b="1" dirty="0"/>
          </a:p>
          <a:p>
            <a:r>
              <a:rPr lang="en-US" altLang="ko-KR" sz="2800" b="1" dirty="0"/>
              <a:t>= </a:t>
            </a:r>
            <a:r>
              <a:rPr lang="en-US" altLang="ko-KR" sz="2800" b="1" dirty="0" err="1"/>
              <a:t>significa</a:t>
            </a:r>
            <a:r>
              <a:rPr lang="en-US" altLang="ko-KR" sz="2800" b="1" dirty="0"/>
              <a:t> e’ “la lingua inglese non </a:t>
            </a:r>
            <a:r>
              <a:rPr lang="en-US" altLang="ko-KR" sz="2800" b="1" dirty="0" err="1"/>
              <a:t>puo</a:t>
            </a:r>
            <a:r>
              <a:rPr lang="en-US" altLang="ko-KR" sz="2800" b="1" dirty="0"/>
              <a:t>’ fare </a:t>
            </a:r>
            <a:r>
              <a:rPr lang="en-US" altLang="ko-KR" sz="2800" b="1" dirty="0" err="1"/>
              <a:t>questo</a:t>
            </a:r>
            <a:r>
              <a:rPr lang="en-US" altLang="ko-KR" sz="2800" b="1" dirty="0"/>
              <a:t>”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8947066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1DBC3-2A39-0690-9BE8-9CABC2A93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219435DD-C323-B9C2-D0BD-3C62FD569C7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BFC5BB-B9A7-B3A4-FCA7-D2996858A8C5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633FC-39DF-2CB2-D9EB-D7F0BC66710D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14.</a:t>
            </a:r>
            <a:r>
              <a:rPr lang="ko-KR" altLang="en-US" sz="2800" dirty="0"/>
              <a:t> “</a:t>
            </a:r>
            <a:r>
              <a:rPr lang="en-US" altLang="ko-KR" sz="2800" dirty="0"/>
              <a:t>5</a:t>
            </a:r>
            <a:r>
              <a:rPr lang="ko-KR" altLang="en-US" sz="2800" dirty="0"/>
              <a:t>시 </a:t>
            </a:r>
            <a:r>
              <a:rPr lang="en-US" altLang="ko-KR" sz="2800" dirty="0"/>
              <a:t>10</a:t>
            </a:r>
            <a:r>
              <a:rPr lang="ko-KR" altLang="en-US" sz="2800" dirty="0"/>
              <a:t>분 전에 도착했어요</a:t>
            </a:r>
            <a:r>
              <a:rPr lang="en-US" altLang="ko-KR" sz="2800" dirty="0"/>
              <a:t>.” </a:t>
            </a:r>
            <a:r>
              <a:rPr lang="ko-KR" altLang="en-US" sz="2800" dirty="0"/>
              <a:t>의미는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5</a:t>
            </a:r>
            <a:r>
              <a:rPr lang="ko-KR" altLang="en-US" sz="2800" dirty="0"/>
              <a:t>시 </a:t>
            </a:r>
            <a:r>
              <a:rPr lang="en-US" altLang="ko-KR" sz="2800" dirty="0"/>
              <a:t>10</a:t>
            </a:r>
            <a:r>
              <a:rPr lang="ko-KR" altLang="en-US" sz="2800" dirty="0"/>
              <a:t>분에 도착</a:t>
            </a:r>
            <a:br>
              <a:rPr lang="ko-KR" altLang="en-US" sz="2800" dirty="0"/>
            </a:br>
            <a:r>
              <a:rPr lang="en-US" altLang="ko-KR" sz="2800" dirty="0"/>
              <a:t>B. 5</a:t>
            </a:r>
            <a:r>
              <a:rPr lang="ko-KR" altLang="en-US" sz="2800" dirty="0"/>
              <a:t>시보다 </a:t>
            </a:r>
            <a:r>
              <a:rPr lang="en-US" altLang="ko-KR" sz="2800" dirty="0"/>
              <a:t>10</a:t>
            </a:r>
            <a:r>
              <a:rPr lang="ko-KR" altLang="en-US" sz="2800" dirty="0"/>
              <a:t>분 빨리 도착</a:t>
            </a:r>
            <a:br>
              <a:rPr lang="ko-KR" altLang="en-US" sz="2800" dirty="0"/>
            </a:br>
            <a:r>
              <a:rPr lang="en-US" altLang="ko-KR" sz="2800" dirty="0"/>
              <a:t>C. 6</a:t>
            </a:r>
            <a:r>
              <a:rPr lang="ko-KR" altLang="en-US" sz="2800" dirty="0"/>
              <a:t>시 </a:t>
            </a:r>
            <a:r>
              <a:rPr lang="en-US" altLang="ko-KR" sz="2800" dirty="0"/>
              <a:t>10</a:t>
            </a:r>
            <a:r>
              <a:rPr lang="ko-KR" altLang="en-US" sz="2800" dirty="0"/>
              <a:t>분에 도착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정확히 </a:t>
            </a:r>
            <a:r>
              <a:rPr lang="en-US" altLang="ko-KR" sz="2800" dirty="0"/>
              <a:t>5</a:t>
            </a:r>
            <a:r>
              <a:rPr lang="ko-KR" altLang="en-US" sz="2800" dirty="0"/>
              <a:t>시 도착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F0DAAE2-7F26-9144-7125-A9BE1034F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550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1329E-2B55-342F-BE28-95456E772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AAAD61C-4CB1-AA0C-90A5-FECD3AC29F4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F0FCF9-A46F-7A6C-92AF-A3705FB24AE6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EFEBF-59B0-1924-D6A0-08D1B2093C02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15. “</a:t>
            </a:r>
            <a:r>
              <a:rPr lang="ko-KR" altLang="en-US" sz="2800" b="1" dirty="0"/>
              <a:t>언제부터 언제까지 수업이 있어요</a:t>
            </a:r>
            <a:r>
              <a:rPr lang="en-US" altLang="ko-KR" sz="2800" b="1" dirty="0"/>
              <a:t>?”</a:t>
            </a:r>
            <a:r>
              <a:rPr lang="ko-KR" altLang="en-US" sz="2800" b="1" dirty="0"/>
              <a:t>에 가장 적절한 대답은</a:t>
            </a:r>
            <a:r>
              <a:rPr lang="en-US" altLang="ko-KR" sz="2800" b="1" dirty="0"/>
              <a:t>?</a:t>
            </a:r>
          </a:p>
          <a:p>
            <a:r>
              <a:rPr lang="en-US" altLang="ko-KR" sz="2800" b="1" dirty="0"/>
              <a:t>A. </a:t>
            </a:r>
            <a:r>
              <a:rPr lang="ko-KR" altLang="en-US" sz="2800" b="1" dirty="0"/>
              <a:t>오후에 해요</a:t>
            </a:r>
          </a:p>
          <a:p>
            <a:r>
              <a:rPr lang="en-US" altLang="ko-KR" sz="2800" b="1" dirty="0"/>
              <a:t>B. 2</a:t>
            </a:r>
            <a:r>
              <a:rPr lang="ko-KR" altLang="en-US" sz="2800" b="1" dirty="0"/>
              <a:t>시부터 </a:t>
            </a:r>
            <a:r>
              <a:rPr lang="en-US" altLang="ko-KR" sz="2800" b="1" dirty="0"/>
              <a:t>4</a:t>
            </a:r>
            <a:r>
              <a:rPr lang="ko-KR" altLang="en-US" sz="2800" b="1" dirty="0"/>
              <a:t>시까지 있어요</a:t>
            </a:r>
          </a:p>
          <a:p>
            <a:r>
              <a:rPr lang="en-US" altLang="ko-KR" sz="2800" b="1" dirty="0"/>
              <a:t>C. </a:t>
            </a:r>
            <a:r>
              <a:rPr lang="ko-KR" altLang="en-US" sz="2800" b="1" dirty="0"/>
              <a:t>매주 </a:t>
            </a:r>
            <a:r>
              <a:rPr lang="ko-KR" altLang="en-US" sz="2800" b="1" dirty="0" err="1"/>
              <a:t>월요일이에요</a:t>
            </a:r>
            <a:endParaRPr lang="ko-KR" altLang="en-US" sz="2800" b="1" dirty="0"/>
          </a:p>
          <a:p>
            <a:r>
              <a:rPr lang="en-US" altLang="ko-KR" sz="2800" b="1" dirty="0"/>
              <a:t>D. 10</a:t>
            </a:r>
            <a:r>
              <a:rPr lang="ko-KR" altLang="en-US" sz="2800" b="1" dirty="0"/>
              <a:t>분 전에 왔어요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46A49F0-1B19-3767-547C-4C3CEF175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742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00D2-B895-0E7F-B336-BC873660C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A75CE08-691D-B2BD-D6F0-1FCF1A65BB17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1D89EC-2972-BD64-1102-005952EB0F3B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Esercizi</a:t>
            </a:r>
            <a:r>
              <a:rPr lang="en-US" altLang="ko-KR" sz="2800" b="1" dirty="0"/>
              <a:t> di tempo</a:t>
            </a:r>
            <a:endParaRPr lang="ko-KR" altLang="ko-K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4DD9D-0F5B-C46E-A259-17340CEF9A6F}"/>
              </a:ext>
            </a:extLst>
          </p:cNvPr>
          <p:cNvSpPr txBox="1"/>
          <p:nvPr/>
        </p:nvSpPr>
        <p:spPr>
          <a:xfrm>
            <a:off x="563834" y="1040524"/>
            <a:ext cx="110643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16.</a:t>
            </a:r>
            <a:r>
              <a:rPr lang="ko-KR" altLang="en-US" sz="2800" dirty="0"/>
              <a:t> “그 수업은 </a:t>
            </a:r>
            <a:r>
              <a:rPr lang="en-US" altLang="ko-KR" sz="2800" dirty="0"/>
              <a:t>1</a:t>
            </a:r>
            <a:r>
              <a:rPr lang="ko-KR" altLang="en-US" sz="2800" dirty="0"/>
              <a:t>시간 </a:t>
            </a:r>
            <a:r>
              <a:rPr lang="en-US" altLang="ko-KR" sz="2800" dirty="0"/>
              <a:t>30</a:t>
            </a:r>
            <a:r>
              <a:rPr lang="ko-KR" altLang="en-US" sz="2800" dirty="0"/>
              <a:t>분 </a:t>
            </a:r>
            <a:r>
              <a:rPr lang="ko-KR" altLang="en-US" sz="2800" dirty="0" err="1"/>
              <a:t>걸려요</a:t>
            </a:r>
            <a:r>
              <a:rPr lang="en-US" altLang="ko-KR" sz="2800" dirty="0"/>
              <a:t>.”</a:t>
            </a:r>
            <a:r>
              <a:rPr lang="ko-KR" altLang="en-US" sz="2800" dirty="0"/>
              <a:t>는 어느 경우에 적절한가요</a:t>
            </a:r>
            <a:r>
              <a:rPr lang="en-US" altLang="ko-KR" sz="2800" dirty="0"/>
              <a:t>?</a:t>
            </a:r>
            <a:br>
              <a:rPr lang="en-US" altLang="ko-KR" sz="2800" dirty="0"/>
            </a:br>
            <a:r>
              <a:rPr lang="en-US" altLang="ko-KR" sz="2800" dirty="0"/>
              <a:t>A. </a:t>
            </a:r>
            <a:r>
              <a:rPr lang="ko-KR" altLang="en-US" sz="2800" dirty="0"/>
              <a:t>수업 시작 시간 말하기</a:t>
            </a:r>
            <a:br>
              <a:rPr lang="ko-KR" altLang="en-US" sz="2800" dirty="0"/>
            </a:br>
            <a:r>
              <a:rPr lang="en-US" altLang="ko-KR" sz="2800" dirty="0"/>
              <a:t>B. </a:t>
            </a:r>
            <a:r>
              <a:rPr lang="ko-KR" altLang="en-US" sz="2800" dirty="0"/>
              <a:t>수업 위치 설명</a:t>
            </a:r>
            <a:br>
              <a:rPr lang="ko-KR" altLang="en-US" sz="2800" dirty="0"/>
            </a:br>
            <a:r>
              <a:rPr lang="en-US" altLang="ko-KR" sz="2800" dirty="0"/>
              <a:t>C. </a:t>
            </a:r>
            <a:r>
              <a:rPr lang="ko-KR" altLang="en-US" sz="2800" dirty="0"/>
              <a:t>수업 소요 시간 설명</a:t>
            </a:r>
            <a:br>
              <a:rPr lang="ko-KR" altLang="en-US" sz="2800" dirty="0"/>
            </a:br>
            <a:r>
              <a:rPr lang="en-US" altLang="ko-KR" sz="2800" dirty="0"/>
              <a:t>D. </a:t>
            </a:r>
            <a:r>
              <a:rPr lang="ko-KR" altLang="en-US" sz="2800" dirty="0"/>
              <a:t>수업 내용 설명</a:t>
            </a:r>
            <a:endParaRPr lang="en-US" altLang="ko-KR" sz="2800" dirty="0"/>
          </a:p>
        </p:txBody>
      </p:sp>
      <p:pic>
        <p:nvPicPr>
          <p:cNvPr id="4" name="그림 3" descr="시계, 원, 벽시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899B40-4A58-996A-1D01-7740926B7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842" y="3429000"/>
            <a:ext cx="3166241" cy="31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143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25AD4-B9AB-C83D-1613-66D83E5CF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E878293A-9C18-B892-33D7-08DA34B1D8DB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1640F4-E79F-6ADA-9A3D-4AEF089856AD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54E566-7198-EBA2-9563-1959AEE9B362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 </a:t>
            </a:r>
            <a:r>
              <a:rPr lang="en-US" altLang="ko-KR" sz="2400" b="1" dirty="0"/>
              <a:t>1. </a:t>
            </a:r>
            <a:r>
              <a:rPr lang="ko-KR" altLang="en-US" sz="2400" b="1" dirty="0"/>
              <a:t>다음 중 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주중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에 해당하지 않는 요일은 무엇입니까</a:t>
            </a:r>
            <a:r>
              <a:rPr lang="en-US" altLang="ko-KR" sz="2400" b="1" dirty="0"/>
              <a:t>?</a:t>
            </a:r>
          </a:p>
          <a:p>
            <a:r>
              <a:rPr lang="en-US" altLang="ko-KR" sz="2400" b="1" dirty="0"/>
              <a:t>A. </a:t>
            </a:r>
            <a:r>
              <a:rPr lang="ko-KR" altLang="en-US" sz="2400" b="1" dirty="0"/>
              <a:t>수요일</a:t>
            </a:r>
          </a:p>
          <a:p>
            <a:r>
              <a:rPr lang="en-US" altLang="ko-KR" sz="2400" b="1" dirty="0"/>
              <a:t>B. </a:t>
            </a:r>
            <a:r>
              <a:rPr lang="ko-KR" altLang="en-US" sz="2400" b="1" dirty="0"/>
              <a:t>금요일</a:t>
            </a:r>
          </a:p>
          <a:p>
            <a:r>
              <a:rPr lang="en-US" altLang="ko-KR" sz="2400" b="1" dirty="0"/>
              <a:t>C. </a:t>
            </a:r>
            <a:r>
              <a:rPr lang="ko-KR" altLang="en-US" sz="2400" b="1" dirty="0"/>
              <a:t>토요일</a:t>
            </a:r>
          </a:p>
          <a:p>
            <a:r>
              <a:rPr lang="en-US" altLang="ko-KR" sz="2400" b="1" dirty="0"/>
              <a:t>D. </a:t>
            </a:r>
            <a:r>
              <a:rPr lang="ko-KR" altLang="en-US" sz="2400" b="1" dirty="0"/>
              <a:t>화요일</a:t>
            </a:r>
          </a:p>
        </p:txBody>
      </p:sp>
    </p:spTree>
    <p:extLst>
      <p:ext uri="{BB962C8B-B14F-4D97-AF65-F5344CB8AC3E}">
        <p14:creationId xmlns:p14="http://schemas.microsoft.com/office/powerpoint/2010/main" val="18773859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6054B-90AC-2941-CFFF-603685E2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2426628-0771-6C16-CEE7-EE3A75ECDA85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AE098-0546-4A2F-19F0-54DC76D936E5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F3AED0-083D-0127-ACAE-791FC27EE905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 </a:t>
            </a:r>
            <a:r>
              <a:rPr lang="en-US" altLang="ko-KR" sz="2400" b="1" dirty="0"/>
              <a:t>2. “</a:t>
            </a:r>
            <a:r>
              <a:rPr lang="ko-KR" altLang="en-US" sz="2400" b="1" dirty="0"/>
              <a:t>이번 주 토요일에 약속이 있어요</a:t>
            </a:r>
            <a:r>
              <a:rPr lang="en-US" altLang="ko-KR" sz="2400" b="1" dirty="0"/>
              <a:t>.”</a:t>
            </a:r>
            <a:r>
              <a:rPr lang="ko-KR" altLang="en-US" sz="2400" b="1" dirty="0"/>
              <a:t>에서 ‘이번 </a:t>
            </a:r>
            <a:r>
              <a:rPr lang="ko-KR" altLang="en-US" sz="2400" b="1" dirty="0" err="1"/>
              <a:t>주’의</a:t>
            </a:r>
            <a:r>
              <a:rPr lang="ko-KR" altLang="en-US" sz="2400" b="1" dirty="0"/>
              <a:t> 의미로 올바른 것은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다음 주 전체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지난 주 전체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오늘이 속한 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토요일만</a:t>
            </a:r>
          </a:p>
        </p:txBody>
      </p:sp>
    </p:spTree>
    <p:extLst>
      <p:ext uri="{BB962C8B-B14F-4D97-AF65-F5344CB8AC3E}">
        <p14:creationId xmlns:p14="http://schemas.microsoft.com/office/powerpoint/2010/main" val="17727163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95C8F-3A46-3549-1F51-637BCCF7A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0DB330E-3AD3-3B90-AD24-85409FC905D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6B166-DBA6-0CED-FDB7-5F0F9ED0C54F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0BF4F3-2C8F-ABDC-CEA0-CCC9F82C9C0C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3. “</a:t>
            </a:r>
            <a:r>
              <a:rPr lang="ko-KR" altLang="en-US" sz="2400" b="1" dirty="0"/>
              <a:t>저번 주 일요일에 여행 갔어요</a:t>
            </a:r>
            <a:r>
              <a:rPr lang="en-US" altLang="ko-KR" sz="2400" b="1" dirty="0"/>
              <a:t>.” </a:t>
            </a:r>
            <a:r>
              <a:rPr lang="ko-KR" altLang="en-US" sz="2400" b="1" dirty="0"/>
              <a:t>이 문장에서 시간 부사어 ‘저번 </a:t>
            </a:r>
            <a:r>
              <a:rPr lang="ko-KR" altLang="en-US" sz="2400" b="1" dirty="0" err="1"/>
              <a:t>주’의</a:t>
            </a:r>
            <a:r>
              <a:rPr lang="ko-KR" altLang="en-US" sz="2400" b="1" dirty="0"/>
              <a:t> 반대말은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지난주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 err="1"/>
              <a:t>다다음</a:t>
            </a:r>
            <a:r>
              <a:rPr lang="ko-KR" altLang="en-US" sz="2400" dirty="0"/>
              <a:t> 주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다음 주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매주</a:t>
            </a:r>
          </a:p>
        </p:txBody>
      </p:sp>
    </p:spTree>
    <p:extLst>
      <p:ext uri="{BB962C8B-B14F-4D97-AF65-F5344CB8AC3E}">
        <p14:creationId xmlns:p14="http://schemas.microsoft.com/office/powerpoint/2010/main" val="35678667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D240B-33BB-E481-C238-15BE15120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5090712-DA31-897F-F6D3-07A2897FDD4A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77F451-1799-CFBD-6D3D-D4EF39B9DFCA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8B9D8B-1FD3-AB91-1928-88F4F2225B5A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4. “</a:t>
            </a:r>
            <a:r>
              <a:rPr lang="ko-KR" altLang="en-US" sz="2400" b="1" dirty="0"/>
              <a:t>저는 주로 </a:t>
            </a:r>
            <a:r>
              <a:rPr lang="en-US" altLang="ko-KR" sz="2400" b="1" dirty="0"/>
              <a:t>______</a:t>
            </a:r>
            <a:r>
              <a:rPr lang="ko-KR" altLang="en-US" sz="2400" b="1" dirty="0"/>
              <a:t>에 운동해요</a:t>
            </a:r>
            <a:r>
              <a:rPr lang="en-US" altLang="ko-KR" sz="2400" b="1" dirty="0"/>
              <a:t>.” </a:t>
            </a:r>
            <a:r>
              <a:rPr lang="ko-KR" altLang="en-US" sz="2400" b="1" dirty="0"/>
              <a:t>문장에 가장 자연스럽게 들어갈 말은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평일</a:t>
            </a:r>
          </a:p>
          <a:p>
            <a:r>
              <a:rPr lang="en-US" altLang="ko-KR" sz="2400" dirty="0"/>
              <a:t>B. </a:t>
            </a:r>
            <a:r>
              <a:rPr lang="ko-KR" altLang="en-US" sz="2400" dirty="0"/>
              <a:t>새벽</a:t>
            </a:r>
          </a:p>
          <a:p>
            <a:r>
              <a:rPr lang="en-US" altLang="ko-KR" sz="2400" dirty="0"/>
              <a:t>C. </a:t>
            </a:r>
            <a:r>
              <a:rPr lang="ko-KR" altLang="en-US" sz="2400" dirty="0"/>
              <a:t>매일</a:t>
            </a:r>
          </a:p>
          <a:p>
            <a:r>
              <a:rPr lang="en-US" altLang="ko-KR" sz="2400" dirty="0"/>
              <a:t>D. </a:t>
            </a:r>
            <a:r>
              <a:rPr lang="ko-KR" altLang="en-US" sz="2400" dirty="0"/>
              <a:t>어제</a:t>
            </a:r>
          </a:p>
        </p:txBody>
      </p:sp>
    </p:spTree>
    <p:extLst>
      <p:ext uri="{BB962C8B-B14F-4D97-AF65-F5344CB8AC3E}">
        <p14:creationId xmlns:p14="http://schemas.microsoft.com/office/powerpoint/2010/main" val="5126297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2C155-5E29-959A-5983-50693D9D6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A4A9620E-CE31-8D30-3F00-12D60BEE2D04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861A0-DEBC-C266-7E4B-93EC78788DE9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59A073-6C20-23FB-C935-0198BCC20770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5. </a:t>
            </a:r>
            <a:r>
              <a:rPr lang="ko-KR" altLang="en-US" sz="2400" dirty="0"/>
              <a:t>다음 중 의미가 가장 다른 표현은 무엇입니까</a:t>
            </a:r>
            <a:r>
              <a:rPr lang="en-US" altLang="ko-KR" sz="2400" dirty="0"/>
              <a:t>?</a:t>
            </a:r>
          </a:p>
          <a:p>
            <a:r>
              <a:rPr lang="en-US" altLang="ko-KR" sz="2400" b="1" dirty="0"/>
              <a:t>A. </a:t>
            </a:r>
            <a:r>
              <a:rPr lang="ko-KR" altLang="en-US" sz="2400" b="1" dirty="0"/>
              <a:t>월요일부터 금요일까지</a:t>
            </a:r>
          </a:p>
          <a:p>
            <a:r>
              <a:rPr lang="en-US" altLang="ko-KR" sz="2400" b="1" dirty="0"/>
              <a:t>B. </a:t>
            </a:r>
            <a:r>
              <a:rPr lang="ko-KR" altLang="en-US" sz="2400" b="1" dirty="0"/>
              <a:t>주중</a:t>
            </a:r>
          </a:p>
          <a:p>
            <a:r>
              <a:rPr lang="en-US" altLang="ko-KR" sz="2400" b="1" dirty="0"/>
              <a:t>C. </a:t>
            </a:r>
            <a:r>
              <a:rPr lang="ko-KR" altLang="en-US" sz="2400" b="1" dirty="0"/>
              <a:t>평일</a:t>
            </a:r>
          </a:p>
          <a:p>
            <a:r>
              <a:rPr lang="en-US" altLang="ko-KR" sz="2400" b="1" dirty="0"/>
              <a:t>D. </a:t>
            </a:r>
            <a:r>
              <a:rPr lang="ko-KR" altLang="en-US" sz="2400" b="1" dirty="0"/>
              <a:t>주말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361803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33B6B-E381-9ED0-EC18-AA76FEFD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31429ED-AB50-8B4B-177C-7B2310FD20B5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7831A-1DDF-C50F-EFFE-4F3A71FA178E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45F54C-B457-C2D0-BF47-A848D6373421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6. “</a:t>
            </a:r>
            <a:r>
              <a:rPr lang="ko-KR" altLang="en-US" sz="2400" b="1" dirty="0"/>
              <a:t>오늘은 무슨 </a:t>
            </a:r>
            <a:r>
              <a:rPr lang="ko-KR" altLang="en-US" sz="2400" b="1" dirty="0" err="1"/>
              <a:t>요일이에요</a:t>
            </a:r>
            <a:r>
              <a:rPr lang="en-US" altLang="ko-KR" sz="2400" b="1" dirty="0"/>
              <a:t>?”</a:t>
            </a:r>
            <a:r>
              <a:rPr lang="ko-KR" altLang="en-US" sz="2400" b="1" dirty="0"/>
              <a:t>에 대한 가장 적절한 대답은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 err="1"/>
              <a:t>월요일이에요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아침이에요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주중이에요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오전이에요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62047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8BA73-95A1-BD8C-9E41-A9715C2BA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A1CB4A90-A601-5F80-A9FA-39553F7E2E8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2E302-9BB6-758B-F03B-D55A1ED5F905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E58670-1B1E-1D52-019F-1766BBF00311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7. “</a:t>
            </a:r>
            <a:r>
              <a:rPr lang="ko-KR" altLang="en-US" sz="2400" b="1" dirty="0"/>
              <a:t>주말에 뭐 해요</a:t>
            </a:r>
            <a:r>
              <a:rPr lang="en-US" altLang="ko-KR" sz="2400" b="1" dirty="0"/>
              <a:t>?”</a:t>
            </a:r>
            <a:r>
              <a:rPr lang="ko-KR" altLang="en-US" sz="2400" b="1" dirty="0"/>
              <a:t>라는 질문에 대한 자연스럽지 않은 대답은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집에서 </a:t>
            </a:r>
            <a:r>
              <a:rPr lang="ko-KR" altLang="en-US" sz="2400" dirty="0" err="1"/>
              <a:t>쉬어요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 err="1"/>
              <a:t>친구랑</a:t>
            </a:r>
            <a:r>
              <a:rPr lang="ko-KR" altLang="en-US" sz="2400" dirty="0"/>
              <a:t> 영화 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회사에 출근해요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여행 가요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5300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E6BC8-5091-3EA1-510C-4CA6E63D8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103A783-75C2-67F2-43D6-DDBC8791A460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8FCBA-44EA-6794-28BB-423719F9E50B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085886-E154-F191-43E8-8EF2B6E0ACF3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8. “</a:t>
            </a:r>
            <a:r>
              <a:rPr lang="ko-KR" altLang="en-US" sz="2400" b="1" dirty="0"/>
              <a:t>내일은 </a:t>
            </a:r>
            <a:r>
              <a:rPr lang="ko-KR" altLang="en-US" sz="2400" b="1" dirty="0" err="1"/>
              <a:t>금요일이에요</a:t>
            </a:r>
            <a:r>
              <a:rPr lang="en-US" altLang="ko-KR" sz="2400" b="1" dirty="0"/>
              <a:t>.” </a:t>
            </a:r>
            <a:r>
              <a:rPr lang="ko-KR" altLang="en-US" sz="2400" b="1" dirty="0"/>
              <a:t>이 문장을 바르게 바꾼 것은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어제는 금요일이었어요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오늘은 </a:t>
            </a:r>
            <a:r>
              <a:rPr lang="ko-KR" altLang="en-US" sz="2400" dirty="0" err="1"/>
              <a:t>목요일이에요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내일은 </a:t>
            </a:r>
            <a:r>
              <a:rPr lang="ko-KR" altLang="en-US" sz="2400" dirty="0" err="1"/>
              <a:t>토요일이에요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모레는 </a:t>
            </a:r>
            <a:r>
              <a:rPr lang="ko-KR" altLang="en-US" sz="2400" dirty="0" err="1"/>
              <a:t>수요일이에요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21554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D7DFD-4360-754C-FC96-995247B6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324FF4E-A27F-A1AB-4CA0-64A92C4CC7FB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699D6-D978-E150-CB4A-51745518C71D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F7A6B1-84E2-1950-DF64-1B5ECFD4CC59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9. </a:t>
            </a:r>
            <a:r>
              <a:rPr lang="ko-KR" altLang="en-US" sz="2400" b="1" dirty="0"/>
              <a:t>다음 중 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평일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과 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주말</a:t>
            </a:r>
            <a:r>
              <a:rPr lang="en-US" altLang="ko-KR" sz="2400" b="1" dirty="0"/>
              <a:t>'</a:t>
            </a:r>
            <a:r>
              <a:rPr lang="ko-KR" altLang="en-US" sz="2400" b="1" dirty="0"/>
              <a:t>의 구분이 가장 잘 나타난 문장은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나는 매일 회사에 가요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평일에는 회사에 가고 주말에는 </a:t>
            </a:r>
            <a:r>
              <a:rPr lang="ko-KR" altLang="en-US" sz="2400" dirty="0" err="1"/>
              <a:t>쉬어요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월요일에는 피곤해요</a:t>
            </a:r>
            <a:r>
              <a:rPr lang="en-US" altLang="ko-KR" sz="2400" dirty="0"/>
              <a:t>.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토요일에는 친구를 만나요</a:t>
            </a:r>
            <a:r>
              <a:rPr lang="en-US" altLang="ko-K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12491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22ED-72AB-675C-9EB7-AF652DCC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B076BCB-7DC2-BA8B-F308-DE095B8E8EB6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1A800-A478-2632-691B-B5262A1E1175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838DD3-F203-6A93-3841-D425BB7A0B74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10. </a:t>
            </a:r>
            <a:r>
              <a:rPr lang="ko-KR" altLang="en-US" sz="2400" b="1" dirty="0"/>
              <a:t>다음 중 시간 표현의 흐름이 잘못 연결된 것은</a:t>
            </a:r>
            <a:r>
              <a:rPr lang="en-US" altLang="ko-KR" sz="2400" b="1" dirty="0"/>
              <a:t>?</a:t>
            </a:r>
          </a:p>
          <a:p>
            <a:r>
              <a:rPr lang="en-US" altLang="ko-KR" sz="2400" dirty="0"/>
              <a:t>A. </a:t>
            </a:r>
            <a:r>
              <a:rPr lang="ko-KR" altLang="en-US" sz="2400" dirty="0"/>
              <a:t>어제 </a:t>
            </a:r>
            <a:r>
              <a:rPr lang="en-US" altLang="ko-KR" sz="2400" dirty="0"/>
              <a:t>– </a:t>
            </a:r>
            <a:r>
              <a:rPr lang="ko-KR" altLang="en-US" sz="2400" dirty="0"/>
              <a:t>오늘 </a:t>
            </a:r>
            <a:r>
              <a:rPr lang="en-US" altLang="ko-KR" sz="2400" dirty="0"/>
              <a:t>– </a:t>
            </a:r>
            <a:r>
              <a:rPr lang="ko-KR" altLang="en-US" sz="2400" dirty="0"/>
              <a:t>내일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저번 주 </a:t>
            </a:r>
            <a:r>
              <a:rPr lang="en-US" altLang="ko-KR" sz="2400" dirty="0"/>
              <a:t>– </a:t>
            </a:r>
            <a:r>
              <a:rPr lang="ko-KR" altLang="en-US" sz="2400" dirty="0"/>
              <a:t>이번 주 </a:t>
            </a:r>
            <a:r>
              <a:rPr lang="en-US" altLang="ko-KR" sz="2400" dirty="0"/>
              <a:t>– </a:t>
            </a:r>
            <a:r>
              <a:rPr lang="ko-KR" altLang="en-US" sz="2400" dirty="0"/>
              <a:t>다음 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월요일 </a:t>
            </a:r>
            <a:r>
              <a:rPr lang="en-US" altLang="ko-KR" sz="2400" dirty="0"/>
              <a:t>– </a:t>
            </a:r>
            <a:r>
              <a:rPr lang="ko-KR" altLang="en-US" sz="2400" dirty="0"/>
              <a:t>토요일 </a:t>
            </a:r>
            <a:r>
              <a:rPr lang="en-US" altLang="ko-KR" sz="2400" dirty="0"/>
              <a:t>– </a:t>
            </a:r>
            <a:r>
              <a:rPr lang="ko-KR" altLang="en-US" sz="2400" dirty="0"/>
              <a:t>일요일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금요일 </a:t>
            </a:r>
            <a:r>
              <a:rPr lang="en-US" altLang="ko-KR" sz="2400" dirty="0"/>
              <a:t>– </a:t>
            </a:r>
            <a:r>
              <a:rPr lang="ko-KR" altLang="en-US" sz="2400" dirty="0"/>
              <a:t>목요일 </a:t>
            </a:r>
            <a:r>
              <a:rPr lang="en-US" altLang="ko-KR" sz="2400" dirty="0"/>
              <a:t>– </a:t>
            </a:r>
            <a:r>
              <a:rPr lang="ko-KR" altLang="en-US" sz="2400" dirty="0"/>
              <a:t>수요일</a:t>
            </a:r>
          </a:p>
        </p:txBody>
      </p:sp>
    </p:spTree>
    <p:extLst>
      <p:ext uri="{BB962C8B-B14F-4D97-AF65-F5344CB8AC3E}">
        <p14:creationId xmlns:p14="http://schemas.microsoft.com/office/powerpoint/2010/main" val="30637669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63759-F030-4087-CBDD-3A7100241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48A6BBF-A3AC-7290-4CF0-05F3B0E6DEB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29C93-9276-F16B-37BD-6BC0C7F7D272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004593-2E8B-3150-5964-5E8EBF878DC3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11.</a:t>
            </a:r>
            <a:r>
              <a:rPr lang="ko-KR" altLang="en-US" sz="2400" dirty="0"/>
              <a:t> “지금은 몇 시입니까</a:t>
            </a:r>
            <a:r>
              <a:rPr lang="en-US" altLang="ko-KR" sz="2400" dirty="0"/>
              <a:t>?”</a:t>
            </a:r>
            <a:r>
              <a:rPr lang="ko-KR" altLang="en-US" sz="2400" dirty="0"/>
              <a:t>의 문어체 표현은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지금 시 몇이야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지금 시간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지금은 몇 시예요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지금은 몇 시입니까</a:t>
            </a:r>
            <a:r>
              <a:rPr lang="en-US" altLang="ko-KR" sz="2400" dirty="0"/>
              <a:t>?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985263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AE1FF-E4BC-A103-43F8-5D06DAA36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E7172DF-6A19-F5A0-FB2D-DD7F623A87C2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B9A44-BC5C-8D30-CC80-1C25A681B00B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3437A-82F0-CD2D-7623-D528B7E441E6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12.</a:t>
            </a:r>
            <a:r>
              <a:rPr lang="ko-KR" altLang="en-US" sz="2400" dirty="0"/>
              <a:t> “일요일 다음 날은</a:t>
            </a:r>
            <a:r>
              <a:rPr lang="en-US" altLang="ko-KR" sz="2400" dirty="0"/>
              <a:t>?”</a:t>
            </a:r>
            <a:br>
              <a:rPr lang="en-US" altLang="ko-KR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토요일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월요일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화요일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주말</a:t>
            </a:r>
          </a:p>
        </p:txBody>
      </p:sp>
    </p:spTree>
    <p:extLst>
      <p:ext uri="{BB962C8B-B14F-4D97-AF65-F5344CB8AC3E}">
        <p14:creationId xmlns:p14="http://schemas.microsoft.com/office/powerpoint/2010/main" val="40706672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649F9-1CDC-6190-A1C1-939978C0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0FAAB8E-873C-8DF2-5334-2013EF2730C9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54E112-C7C4-48CF-1558-AA461B3FB2F3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4E4400-40BB-3EB9-5495-D852CE2BA4C1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13. </a:t>
            </a:r>
            <a:r>
              <a:rPr lang="ko-KR" altLang="en-US" sz="2400" dirty="0"/>
              <a:t>“지금은 </a:t>
            </a:r>
            <a:r>
              <a:rPr lang="en-US" altLang="ko-KR" sz="2400" dirty="0"/>
              <a:t>12</a:t>
            </a:r>
            <a:r>
              <a:rPr lang="ko-KR" altLang="en-US" sz="2400" dirty="0"/>
              <a:t>시예요</a:t>
            </a:r>
            <a:r>
              <a:rPr lang="en-US" altLang="ko-KR" sz="2400" dirty="0"/>
              <a:t>.” </a:t>
            </a:r>
            <a:r>
              <a:rPr lang="ko-KR" altLang="en-US" sz="2400" dirty="0"/>
              <a:t>이 표현은 어느 것과 같은 의미입니까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정오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자정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아침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새벽</a:t>
            </a:r>
          </a:p>
        </p:txBody>
      </p:sp>
    </p:spTree>
    <p:extLst>
      <p:ext uri="{BB962C8B-B14F-4D97-AF65-F5344CB8AC3E}">
        <p14:creationId xmlns:p14="http://schemas.microsoft.com/office/powerpoint/2010/main" val="35038738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BB269-C5D9-1118-8B04-0ABE1194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8CB43D9-DC2C-AB0D-49AE-5208FC695795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955648-1349-A560-4311-338791762D3A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6BF847-5354-0F58-7701-B07959A5C05A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14.</a:t>
            </a:r>
            <a:r>
              <a:rPr lang="ko-KR" altLang="en-US" sz="2400" dirty="0"/>
              <a:t> “</a:t>
            </a:r>
            <a:r>
              <a:rPr lang="en-US" altLang="ko-KR" sz="2400" dirty="0"/>
              <a:t>4</a:t>
            </a:r>
            <a:r>
              <a:rPr lang="ko-KR" altLang="en-US" sz="2400" dirty="0"/>
              <a:t>시 </a:t>
            </a:r>
            <a:r>
              <a:rPr lang="en-US" altLang="ko-KR" sz="2400" dirty="0"/>
              <a:t>45</a:t>
            </a:r>
            <a:r>
              <a:rPr lang="ko-KR" altLang="en-US" sz="2400" dirty="0" err="1"/>
              <a:t>분”을</a:t>
            </a:r>
            <a:r>
              <a:rPr lang="ko-KR" altLang="en-US" sz="2400" dirty="0"/>
              <a:t> 다른 말로 하면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A. 5</a:t>
            </a:r>
            <a:r>
              <a:rPr lang="ko-KR" altLang="en-US" sz="2400" dirty="0"/>
              <a:t>시 </a:t>
            </a:r>
            <a:r>
              <a:rPr lang="en-US" altLang="ko-KR" sz="2400" dirty="0"/>
              <a:t>15</a:t>
            </a:r>
            <a:r>
              <a:rPr lang="ko-KR" altLang="en-US" sz="2400" dirty="0"/>
              <a:t>분</a:t>
            </a:r>
            <a:br>
              <a:rPr lang="ko-KR" altLang="en-US" sz="2400" dirty="0"/>
            </a:br>
            <a:r>
              <a:rPr lang="en-US" altLang="ko-KR" sz="2400" dirty="0"/>
              <a:t>B. 5</a:t>
            </a:r>
            <a:r>
              <a:rPr lang="ko-KR" altLang="en-US" sz="2400" dirty="0"/>
              <a:t>시 </a:t>
            </a:r>
            <a:r>
              <a:rPr lang="en-US" altLang="ko-KR" sz="2400" dirty="0"/>
              <a:t>15</a:t>
            </a:r>
            <a:r>
              <a:rPr lang="ko-KR" altLang="en-US" sz="2400" dirty="0"/>
              <a:t>분 전</a:t>
            </a:r>
            <a:br>
              <a:rPr lang="ko-KR" altLang="en-US" sz="2400" dirty="0"/>
            </a:br>
            <a:r>
              <a:rPr lang="en-US" altLang="ko-KR" sz="2400" dirty="0"/>
              <a:t>C. 4</a:t>
            </a:r>
            <a:r>
              <a:rPr lang="ko-KR" altLang="en-US" sz="2400" dirty="0"/>
              <a:t>시 반</a:t>
            </a:r>
            <a:br>
              <a:rPr lang="ko-KR" altLang="en-US" sz="2400" dirty="0"/>
            </a:br>
            <a:r>
              <a:rPr lang="en-US" altLang="ko-KR" sz="2400" dirty="0"/>
              <a:t>D. 3</a:t>
            </a:r>
            <a:r>
              <a:rPr lang="ko-KR" altLang="en-US" sz="2400" dirty="0"/>
              <a:t>시 </a:t>
            </a:r>
            <a:r>
              <a:rPr lang="en-US" altLang="ko-KR" sz="2400" dirty="0"/>
              <a:t>45</a:t>
            </a:r>
            <a:r>
              <a:rPr lang="ko-KR" altLang="en-US" sz="2400" dirty="0"/>
              <a:t>분</a:t>
            </a:r>
          </a:p>
        </p:txBody>
      </p:sp>
    </p:spTree>
    <p:extLst>
      <p:ext uri="{BB962C8B-B14F-4D97-AF65-F5344CB8AC3E}">
        <p14:creationId xmlns:p14="http://schemas.microsoft.com/office/powerpoint/2010/main" val="34133837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31FD0-78CB-811D-3B3D-F83FBB8C4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9A47884-75D6-E128-BF59-C7C0322F4E38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172E5-4752-2ACD-4E7A-3787202F06A2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B36A3E-7C36-4F97-8965-CB493FCCC5A1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15.</a:t>
            </a:r>
            <a:r>
              <a:rPr lang="ko-KR" altLang="en-US" sz="2400" dirty="0"/>
              <a:t> “수업은 언제 끝나요</a:t>
            </a:r>
            <a:r>
              <a:rPr lang="en-US" altLang="ko-KR" sz="2400" dirty="0"/>
              <a:t>?”</a:t>
            </a:r>
            <a:r>
              <a:rPr lang="ko-KR" altLang="en-US" sz="2400" dirty="0"/>
              <a:t>의 대답으로 어색한 것은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A. 4</a:t>
            </a:r>
            <a:r>
              <a:rPr lang="ko-KR" altLang="en-US" sz="2400" dirty="0"/>
              <a:t>시 반이요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오후에 끝나요</a:t>
            </a:r>
            <a:br>
              <a:rPr lang="ko-KR" altLang="en-US" sz="2400" dirty="0"/>
            </a:br>
            <a:r>
              <a:rPr lang="en-US" altLang="ko-KR" sz="2400" dirty="0"/>
              <a:t>C. 2</a:t>
            </a:r>
            <a:r>
              <a:rPr lang="ko-KR" altLang="en-US" sz="2400" dirty="0"/>
              <a:t>시간 </a:t>
            </a:r>
            <a:r>
              <a:rPr lang="ko-KR" altLang="en-US" sz="2400" dirty="0" err="1"/>
              <a:t>걸려요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월요일이요</a:t>
            </a:r>
          </a:p>
        </p:txBody>
      </p:sp>
    </p:spTree>
    <p:extLst>
      <p:ext uri="{BB962C8B-B14F-4D97-AF65-F5344CB8AC3E}">
        <p14:creationId xmlns:p14="http://schemas.microsoft.com/office/powerpoint/2010/main" val="33087505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92D9E-D4BC-6A21-63C1-48628E9D0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3EAC625-58C3-81D4-7A47-49F707117041}"/>
              </a:ext>
            </a:extLst>
          </p:cNvPr>
          <p:cNvSpPr/>
          <p:nvPr/>
        </p:nvSpPr>
        <p:spPr>
          <a:xfrm>
            <a:off x="0" y="0"/>
            <a:ext cx="12192000" cy="1040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CE24CF-E2F2-82E3-28E5-AE1ACA98538A}"/>
              </a:ext>
            </a:extLst>
          </p:cNvPr>
          <p:cNvSpPr txBox="1"/>
          <p:nvPr/>
        </p:nvSpPr>
        <p:spPr>
          <a:xfrm>
            <a:off x="85165" y="234089"/>
            <a:ext cx="12021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 err="1"/>
              <a:t>Compiti</a:t>
            </a:r>
            <a:r>
              <a:rPr lang="en-US" altLang="ko-KR" sz="2800" b="1" dirty="0"/>
              <a:t> da fare</a:t>
            </a:r>
            <a:endParaRPr lang="ko-KR" altLang="ko-KR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38A36-0E1A-1A2B-302F-DCDE0D1DA2BC}"/>
              </a:ext>
            </a:extLst>
          </p:cNvPr>
          <p:cNvSpPr txBox="1"/>
          <p:nvPr/>
        </p:nvSpPr>
        <p:spPr>
          <a:xfrm>
            <a:off x="220716" y="991600"/>
            <a:ext cx="113984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30.</a:t>
            </a:r>
            <a:r>
              <a:rPr lang="ko-KR" altLang="en-US" sz="2400" dirty="0"/>
              <a:t> “모레가 시험이에요</a:t>
            </a:r>
            <a:r>
              <a:rPr lang="en-US" altLang="ko-KR" sz="2400" dirty="0"/>
              <a:t>.”</a:t>
            </a:r>
            <a:r>
              <a:rPr lang="ko-KR" altLang="en-US" sz="2400" dirty="0"/>
              <a:t>는 무슨 의미인가요</a:t>
            </a:r>
            <a:r>
              <a:rPr lang="en-US" altLang="ko-KR" sz="2400" dirty="0"/>
              <a:t>?</a:t>
            </a:r>
            <a:br>
              <a:rPr lang="en-US" altLang="ko-KR" sz="2400" dirty="0"/>
            </a:br>
            <a:r>
              <a:rPr lang="en-US" altLang="ko-KR" sz="2400" dirty="0"/>
              <a:t>A. </a:t>
            </a:r>
            <a:r>
              <a:rPr lang="ko-KR" altLang="en-US" sz="2400" dirty="0"/>
              <a:t>시험은 어제였어요</a:t>
            </a:r>
            <a:br>
              <a:rPr lang="ko-KR" altLang="en-US" sz="2400" dirty="0"/>
            </a:br>
            <a:r>
              <a:rPr lang="en-US" altLang="ko-KR" sz="2400" dirty="0"/>
              <a:t>B. </a:t>
            </a:r>
            <a:r>
              <a:rPr lang="ko-KR" altLang="en-US" sz="2400" dirty="0"/>
              <a:t>시험이 </a:t>
            </a:r>
            <a:r>
              <a:rPr lang="ko-KR" altLang="en-US" sz="2400" dirty="0" err="1"/>
              <a:t>오늘이에요</a:t>
            </a:r>
            <a:br>
              <a:rPr lang="ko-KR" altLang="en-US" sz="2400" dirty="0"/>
            </a:br>
            <a:r>
              <a:rPr lang="en-US" altLang="ko-KR" sz="2400" dirty="0"/>
              <a:t>C. </a:t>
            </a:r>
            <a:r>
              <a:rPr lang="ko-KR" altLang="en-US" sz="2400" dirty="0"/>
              <a:t>시험이 이틀 후예요</a:t>
            </a:r>
            <a:br>
              <a:rPr lang="ko-KR" altLang="en-US" sz="2400" dirty="0"/>
            </a:br>
            <a:r>
              <a:rPr lang="en-US" altLang="ko-KR" sz="2400" dirty="0"/>
              <a:t>D. </a:t>
            </a:r>
            <a:r>
              <a:rPr lang="ko-KR" altLang="en-US" sz="2400" dirty="0"/>
              <a:t>시험이 다음 주예요</a:t>
            </a:r>
          </a:p>
        </p:txBody>
      </p:sp>
    </p:spTree>
    <p:extLst>
      <p:ext uri="{BB962C8B-B14F-4D97-AF65-F5344CB8AC3E}">
        <p14:creationId xmlns:p14="http://schemas.microsoft.com/office/powerpoint/2010/main" val="3429719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3102</Words>
  <Application>Microsoft Office PowerPoint</Application>
  <PresentationFormat>와이드스크린</PresentationFormat>
  <Paragraphs>362</Paragraphs>
  <Slides>70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74" baseType="lpstr">
      <vt:lpstr>레시피코리아 Medium</vt:lpstr>
      <vt:lpstr>맑은 고딕</vt:lpstr>
      <vt:lpstr>Arial</vt:lpstr>
      <vt:lpstr>Office 테마</vt:lpstr>
      <vt:lpstr>2025년 6월 20일 금요일 / venerdi’ 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YOUNGSOL KIM</dc:creator>
  <cp:lastModifiedBy>YOUNGSOL KIM</cp:lastModifiedBy>
  <cp:revision>173</cp:revision>
  <dcterms:created xsi:type="dcterms:W3CDTF">2025-05-14T20:37:27Z</dcterms:created>
  <dcterms:modified xsi:type="dcterms:W3CDTF">2025-06-20T15:20:43Z</dcterms:modified>
</cp:coreProperties>
</file>