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29EAC2-5A58-8FBA-D7CF-5B8414C64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4614B22-C981-E791-7200-3D5F531CBD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1D8319-6B4C-69CD-E87B-4CA46412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D729398-BAB7-C84F-78ED-C42FDEC47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382205-7491-CFFA-1C12-76376CC2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715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E922A5-11DE-56B7-0ADF-A14F545EE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08C6863-5F5D-1191-6B3E-AFD8D970B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5DB045-92E0-D6CF-1AB8-F18B8ACF7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DB4B865-D84E-4F9D-86A5-79D961F44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78A7C3-5953-4C33-AA30-DBFAF79B5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431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FEAA63C-A9C7-8990-F7FC-CBF1B3F814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F38E134-A721-074B-4C32-2E4A27906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E9FB28-0B50-2E0E-6E79-74CF56D38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F382FDA-81C0-4EA5-2160-D6C3D89C4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810918-6A65-81AC-E2CF-285D470E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375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891EE7-5B84-CCE6-0C31-8D34C660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63A56A-0443-2B09-DDB1-1EE99FCCA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CCE2715-9CF4-6112-CCCD-42F65E290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DC20F3-8F7A-4FFE-0679-10EC876DC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40C424-D066-9A7C-86FE-880E07115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465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F0FA8B-E135-2C55-E829-E9E44EA78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14F8F7A-1729-BC0B-A8B9-31D8B6E13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7883A5-F038-1414-8735-9A380A250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897BA5-CB62-00FE-05DC-77040F437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A8FD1E-E427-6C28-5C5C-FED86114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78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6078C3-8979-44CC-D6ED-6FB480E3A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E882537-4A94-9E76-517A-AD3D7331E1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A16CB01-7AEC-0F9A-0B71-4820EE672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DAA79FC-5CA1-9ECD-191C-DD4443678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7C54FDC-553B-CFE5-C968-2BE674C4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540E08E-B58D-B837-E1B7-A7D8177AC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16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436790-A559-6C0B-B4BB-6D426C3A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417C3C2-F0B2-EA02-EE3C-4927D1BBE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349E1F-5E0E-334C-A4F7-A66718FD6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CE765FF-19CB-E6E3-07F2-52FF5D3D6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7670837-1B2F-F5BE-965D-11F9265CE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EB18F07-65FD-40D0-35D1-EE30EC099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0F7EB55-830A-0985-EB8D-31B1CD2D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285AB1A-C028-D3EB-8A31-4EC5D87BF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15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4C75EB-4737-7899-C67F-4AC0E1B36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E102225-EFA4-1E7E-3D78-0921EDB8A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8C2A705-28F9-99B6-FE54-891FC813B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0DEA5B7-3F74-D058-3A2C-7DDEABA4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094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F97AC22-C20F-5AE6-3707-EFBA6D8A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7234F67-A22B-99FF-334C-11DBB7E1A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F8E71AD-B6B4-7D09-ACFB-2E94671CB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551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A38A683-CFAC-7B6B-D050-9698DF0B1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30D8826-8257-D56F-1C4F-10623558A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E2D944F-5E21-61BA-3158-F9B368031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A337141-6446-FD7B-640D-82FB3C6D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0CCE80C-430F-C863-0286-8A00DA5B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B1C9342-59AE-00C5-146F-18C8385A0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41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3A7DBD-86F7-81B8-8755-663D9C3E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C02158-79FB-3D2C-FED5-48698309C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8DBB424-9CD4-9864-1ABB-A8BEA4486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2943FA-27D8-F363-39B7-061214AB4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52724DD-930A-6C86-69E7-F35FC5F44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33DBEC0-58CF-6306-3AC1-3429B71F5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71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1177CA3-D3DC-232A-DDCF-921798233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666CC87-9E72-5BCE-C0AA-03F857245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D472B21-EC7B-13D3-6707-5826358DBA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DC146C-D3B0-4E2B-9EB2-F60083A70B4D}" type="datetimeFigureOut">
              <a:rPr lang="ko-KR" altLang="en-US" smtClean="0"/>
              <a:t>2025-06-23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39C984-06CB-F9F2-E3F9-23344FF80E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46D41B-DF8B-04A3-0AF7-1995D876C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5511CC-9422-4F9D-923A-26178C5020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591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D906FDAF-4A82-C597-8436-B4F0DA483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CC1CF0B6-3888-CA4D-0F5A-D8EFAF7FC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335661"/>
            <a:ext cx="9144000" cy="4188333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2025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년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6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월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23</a:t>
            </a: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일</a:t>
            </a:r>
            <a:b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ko-KR" altLang="en-US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월요일 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wol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yo</a:t>
            </a:r>
            <a:r>
              <a:rPr lang="en-US" altLang="ko-KR" sz="40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-il) </a:t>
            </a:r>
            <a:r>
              <a:rPr lang="en-US" altLang="ko-KR" sz="40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Lunedi</a:t>
            </a:r>
            <a:b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br>
              <a:rPr lang="en-US" altLang="ko-KR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B47960-585A-BAD0-D2E6-1AD78517EE92}"/>
              </a:ext>
            </a:extLst>
          </p:cNvPr>
          <p:cNvSpPr txBox="1"/>
          <p:nvPr/>
        </p:nvSpPr>
        <p:spPr>
          <a:xfrm>
            <a:off x="1792224" y="2333685"/>
            <a:ext cx="904646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Lezione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오늘의 수업 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(O-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nul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-e-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su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-up)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1.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Alfabeto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Coreano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한글 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(Han-gul)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2.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Silaba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음절 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(Eum-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geol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3. Saluto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인사 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(in-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sa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</a:p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4.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/ 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숙제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(Suk-je)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20376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12E4E-2B16-9F05-654F-EDEDF7AE1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CAB19E6-38D9-3F33-0EB6-267FFB311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0043260-F2AA-DA99-212A-1D245C105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8AB20A-5AC2-D3CE-8C6A-E89B7758C442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4. Come </a:t>
            </a:r>
            <a:r>
              <a:rPr lang="en-US" altLang="ko-KR" sz="4800" b="1" dirty="0" err="1"/>
              <a:t>si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pronuncia</a:t>
            </a:r>
            <a:r>
              <a:rPr lang="en-US" altLang="ko-KR" sz="4800" b="1" dirty="0"/>
              <a:t> “Ga” in </a:t>
            </a:r>
            <a:r>
              <a:rPr lang="en-US" altLang="ko-KR" sz="4800" b="1" dirty="0" err="1"/>
              <a:t>coreano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가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나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다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/>
              <a:t>바</a:t>
            </a:r>
          </a:p>
        </p:txBody>
      </p:sp>
    </p:spTree>
    <p:extLst>
      <p:ext uri="{BB962C8B-B14F-4D97-AF65-F5344CB8AC3E}">
        <p14:creationId xmlns:p14="http://schemas.microsoft.com/office/powerpoint/2010/main" val="359842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77BBC-40C2-74B5-F3E6-9C5B24A06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221ED41-C732-A2EE-44C9-8AB548FA7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601E394F-24B2-8B6C-C4FD-258144A96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ABA49-8184-CD6B-0C93-4E153149F06B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5. Come </a:t>
            </a:r>
            <a:r>
              <a:rPr lang="en-US" altLang="ko-KR" sz="4800" b="1" dirty="0" err="1"/>
              <a:t>si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pronuncia</a:t>
            </a:r>
            <a:r>
              <a:rPr lang="en-US" altLang="ko-KR" sz="4800" b="1" dirty="0"/>
              <a:t> “No” in </a:t>
            </a:r>
            <a:r>
              <a:rPr lang="en-US" altLang="ko-KR" sz="4800" b="1" dirty="0" err="1"/>
              <a:t>coreano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나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노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누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/>
              <a:t>네</a:t>
            </a:r>
          </a:p>
        </p:txBody>
      </p:sp>
    </p:spTree>
    <p:extLst>
      <p:ext uri="{BB962C8B-B14F-4D97-AF65-F5344CB8AC3E}">
        <p14:creationId xmlns:p14="http://schemas.microsoft.com/office/powerpoint/2010/main" val="1093223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14436-F4F4-EC19-F8C9-FBDE0D1F9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2D64D5A-4D97-3B7F-66F2-31DDC2892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3414E64A-FFD5-8C15-83A4-ABA5EEB09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077B9-1731-DA43-2152-4B5C5A383615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6. Come </a:t>
            </a:r>
            <a:r>
              <a:rPr lang="en-US" altLang="ko-KR" sz="4800" b="1" dirty="0" err="1"/>
              <a:t>si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pronuncia</a:t>
            </a:r>
            <a:r>
              <a:rPr lang="en-US" altLang="ko-KR" sz="4800" b="1" dirty="0"/>
              <a:t> “Bi” in </a:t>
            </a:r>
            <a:r>
              <a:rPr lang="en-US" altLang="ko-KR" sz="4800" b="1" dirty="0" err="1"/>
              <a:t>coreano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바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보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비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/>
              <a:t>부</a:t>
            </a:r>
          </a:p>
        </p:txBody>
      </p:sp>
    </p:spTree>
    <p:extLst>
      <p:ext uri="{BB962C8B-B14F-4D97-AF65-F5344CB8AC3E}">
        <p14:creationId xmlns:p14="http://schemas.microsoft.com/office/powerpoint/2010/main" val="2091696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61D54-83C4-AC0C-4654-7E30D9E70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D7E17D-79F1-DA6C-2578-6DD0055F1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8EC6A9B-42B1-F332-C3F8-70749F2B7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F333FD-0EB8-3BB8-B215-ADB61965E7BE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1. Qual è la </a:t>
            </a:r>
            <a:r>
              <a:rPr lang="en-US" altLang="ko-KR" sz="4800" b="1" dirty="0" err="1"/>
              <a:t>sillaba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formata</a:t>
            </a:r>
            <a:r>
              <a:rPr lang="en-US" altLang="ko-KR" sz="4800" b="1" dirty="0"/>
              <a:t> da </a:t>
            </a:r>
            <a:r>
              <a:rPr lang="ko-KR" altLang="en-US" sz="4800" b="1" dirty="0"/>
              <a:t>ㄴ </a:t>
            </a:r>
            <a:r>
              <a:rPr lang="en-US" altLang="ko-KR" sz="4800" b="1" dirty="0"/>
              <a:t>+ </a:t>
            </a:r>
            <a:r>
              <a:rPr lang="ko-KR" altLang="en-US" sz="4800" b="1" dirty="0" err="1"/>
              <a:t>ㅏ</a:t>
            </a:r>
            <a:r>
              <a:rPr lang="ko-KR" altLang="en-US" sz="4800" b="1" dirty="0"/>
              <a:t> </a:t>
            </a:r>
            <a:r>
              <a:rPr lang="en-US" altLang="ko-KR" sz="4800" b="1" dirty="0"/>
              <a:t>+ </a:t>
            </a:r>
            <a:r>
              <a:rPr lang="ko-KR" altLang="en-US" sz="4800" b="1" dirty="0"/>
              <a:t>ㄴ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나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난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낸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/>
              <a:t>남</a:t>
            </a:r>
          </a:p>
        </p:txBody>
      </p:sp>
    </p:spTree>
    <p:extLst>
      <p:ext uri="{BB962C8B-B14F-4D97-AF65-F5344CB8AC3E}">
        <p14:creationId xmlns:p14="http://schemas.microsoft.com/office/powerpoint/2010/main" val="4057836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D1091-CDEA-E9B6-5F82-0CA610177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9F732F1-8EDE-7304-91F0-1CE48824A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0E16405F-33A5-38C4-6F1D-5DE6D3355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7B2EC2-3995-7777-CDF6-9A2451393BFF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2. Come </a:t>
            </a:r>
            <a:r>
              <a:rPr lang="en-US" altLang="ko-KR" sz="4800" b="1" dirty="0" err="1"/>
              <a:t>si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pronuncia</a:t>
            </a:r>
            <a:r>
              <a:rPr lang="en-US" altLang="ko-KR" sz="4800" b="1" dirty="0"/>
              <a:t> “ban” in </a:t>
            </a:r>
            <a:r>
              <a:rPr lang="en-US" altLang="ko-KR" sz="4800" b="1" dirty="0" err="1"/>
              <a:t>coreano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반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판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밴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/>
              <a:t>방</a:t>
            </a:r>
          </a:p>
        </p:txBody>
      </p:sp>
    </p:spTree>
    <p:extLst>
      <p:ext uri="{BB962C8B-B14F-4D97-AF65-F5344CB8AC3E}">
        <p14:creationId xmlns:p14="http://schemas.microsoft.com/office/powerpoint/2010/main" val="3814695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124AA-5595-1FB5-9DD4-EED33C3C5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2831731-F99D-7F3A-DA01-9306D870D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B1FD6EED-355B-EDB5-2A20-5D8FBBBED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BCC6AF-26E1-2952-FC75-19D88DEACC91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3. Quale </a:t>
            </a:r>
            <a:r>
              <a:rPr lang="en-US" altLang="ko-KR" sz="4800" b="1" dirty="0" err="1"/>
              <a:t>delle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seguenti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sillabe</a:t>
            </a:r>
            <a:r>
              <a:rPr lang="en-US" altLang="ko-KR" sz="4800" b="1" dirty="0"/>
              <a:t> ha il </a:t>
            </a:r>
            <a:r>
              <a:rPr lang="en-US" altLang="ko-KR" sz="4800" b="1" dirty="0" err="1"/>
              <a:t>batchim</a:t>
            </a:r>
            <a:r>
              <a:rPr lang="en-US" altLang="ko-KR" sz="4800" b="1" dirty="0"/>
              <a:t> </a:t>
            </a:r>
            <a:r>
              <a:rPr lang="ko-KR" altLang="en-US" sz="4800" b="1" dirty="0" err="1"/>
              <a:t>ㅂ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닭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집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낙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/>
              <a:t>단</a:t>
            </a:r>
          </a:p>
        </p:txBody>
      </p:sp>
    </p:spTree>
    <p:extLst>
      <p:ext uri="{BB962C8B-B14F-4D97-AF65-F5344CB8AC3E}">
        <p14:creationId xmlns:p14="http://schemas.microsoft.com/office/powerpoint/2010/main" val="3030323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4001F-EE25-E6C1-9566-FCC9FFDFD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614E1B1-6487-8131-5DBC-3D7BE3007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8BEAA413-EF2C-26A4-9BE9-3DD2B6469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10BDD1-CF58-8EF8-07B5-C91E97E13513}"/>
              </a:ext>
            </a:extLst>
          </p:cNvPr>
          <p:cNvSpPr txBox="1"/>
          <p:nvPr/>
        </p:nvSpPr>
        <p:spPr>
          <a:xfrm>
            <a:off x="5074444" y="1146513"/>
            <a:ext cx="615553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4. Qual è la </a:t>
            </a:r>
            <a:r>
              <a:rPr lang="en-US" altLang="ko-KR" sz="4800" b="1" dirty="0" err="1"/>
              <a:t>composizione</a:t>
            </a:r>
            <a:r>
              <a:rPr lang="en-US" altLang="ko-KR" sz="4800" b="1" dirty="0"/>
              <a:t> di '</a:t>
            </a:r>
            <a:r>
              <a:rPr lang="ko-KR" altLang="en-US" sz="4800" b="1" dirty="0"/>
              <a:t>먹</a:t>
            </a:r>
            <a:r>
              <a:rPr lang="en-US" altLang="ko-KR" sz="4800" b="1" dirty="0"/>
              <a:t>'?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 err="1"/>
              <a:t>ㅁ</a:t>
            </a:r>
            <a:r>
              <a:rPr lang="ko-KR" altLang="en-US" sz="4800" dirty="0"/>
              <a:t> </a:t>
            </a:r>
            <a:r>
              <a:rPr lang="en-US" altLang="ko-KR" sz="4800" dirty="0"/>
              <a:t>+ </a:t>
            </a:r>
            <a:r>
              <a:rPr lang="ko-KR" altLang="en-US" sz="4800" dirty="0" err="1"/>
              <a:t>ㅓ</a:t>
            </a:r>
            <a:r>
              <a:rPr lang="ko-KR" altLang="en-US" sz="4800" dirty="0"/>
              <a:t> </a:t>
            </a:r>
            <a:r>
              <a:rPr lang="en-US" altLang="ko-KR" sz="4800" dirty="0"/>
              <a:t>+ </a:t>
            </a:r>
            <a:r>
              <a:rPr lang="ko-KR" altLang="en-US" sz="4800" dirty="0" err="1"/>
              <a:t>ㄱ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 err="1"/>
              <a:t>ㅁ</a:t>
            </a:r>
            <a:r>
              <a:rPr lang="ko-KR" altLang="en-US" sz="4800" dirty="0"/>
              <a:t> </a:t>
            </a:r>
            <a:r>
              <a:rPr lang="en-US" altLang="ko-KR" sz="4800" dirty="0"/>
              <a:t>+ </a:t>
            </a:r>
            <a:r>
              <a:rPr lang="ko-KR" altLang="en-US" sz="4800" dirty="0" err="1"/>
              <a:t>ㅗ</a:t>
            </a:r>
            <a:r>
              <a:rPr lang="ko-KR" altLang="en-US" sz="4800" dirty="0"/>
              <a:t> </a:t>
            </a:r>
            <a:r>
              <a:rPr lang="en-US" altLang="ko-KR" sz="4800" dirty="0"/>
              <a:t>+ </a:t>
            </a:r>
            <a:r>
              <a:rPr lang="ko-KR" altLang="en-US" sz="4800" dirty="0" err="1"/>
              <a:t>ㄱ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 err="1"/>
              <a:t>ㅁ</a:t>
            </a:r>
            <a:r>
              <a:rPr lang="ko-KR" altLang="en-US" sz="4800" dirty="0"/>
              <a:t> </a:t>
            </a:r>
            <a:r>
              <a:rPr lang="en-US" altLang="ko-KR" sz="4800" dirty="0"/>
              <a:t>+ </a:t>
            </a:r>
            <a:r>
              <a:rPr lang="ko-KR" altLang="en-US" sz="4800" dirty="0" err="1"/>
              <a:t>ㅓ</a:t>
            </a:r>
            <a:r>
              <a:rPr lang="ko-KR" altLang="en-US" sz="4800" dirty="0"/>
              <a:t> </a:t>
            </a:r>
            <a:r>
              <a:rPr lang="en-US" altLang="ko-KR" sz="4800" dirty="0"/>
              <a:t>+ </a:t>
            </a:r>
            <a:r>
              <a:rPr lang="ko-KR" altLang="en-US" sz="4800" dirty="0" err="1"/>
              <a:t>ㅋ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 err="1"/>
              <a:t>ㅁ</a:t>
            </a:r>
            <a:r>
              <a:rPr lang="ko-KR" altLang="en-US" sz="4800" dirty="0"/>
              <a:t> </a:t>
            </a:r>
            <a:r>
              <a:rPr lang="en-US" altLang="ko-KR" sz="4800" dirty="0"/>
              <a:t>+ </a:t>
            </a:r>
            <a:r>
              <a:rPr lang="ko-KR" altLang="en-US" sz="4800" dirty="0" err="1"/>
              <a:t>ㅓ</a:t>
            </a:r>
            <a:r>
              <a:rPr lang="ko-KR" altLang="en-US" sz="4800" dirty="0"/>
              <a:t> </a:t>
            </a:r>
            <a:r>
              <a:rPr lang="en-US" altLang="ko-KR" sz="4800" dirty="0"/>
              <a:t>+ </a:t>
            </a:r>
            <a:r>
              <a:rPr lang="ko-KR" altLang="en-US" sz="4800" dirty="0"/>
              <a:t>ㄴ</a:t>
            </a:r>
          </a:p>
        </p:txBody>
      </p:sp>
    </p:spTree>
    <p:extLst>
      <p:ext uri="{BB962C8B-B14F-4D97-AF65-F5344CB8AC3E}">
        <p14:creationId xmlns:p14="http://schemas.microsoft.com/office/powerpoint/2010/main" val="4187084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82039-E5D5-2507-1822-55B6D1CCD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31F2C7-EF67-442E-4481-DDD2009D1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D3CAEDA-F3D3-8AAE-D518-F742C47BB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3C28F-4F53-00E2-CB4D-AC2CC821B7DF}"/>
              </a:ext>
            </a:extLst>
          </p:cNvPr>
          <p:cNvSpPr txBox="1"/>
          <p:nvPr/>
        </p:nvSpPr>
        <p:spPr>
          <a:xfrm>
            <a:off x="5074444" y="1146513"/>
            <a:ext cx="615553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5. Come </a:t>
            </a:r>
            <a:r>
              <a:rPr lang="en-US" altLang="ko-KR" sz="4800" b="1" dirty="0" err="1"/>
              <a:t>si</a:t>
            </a:r>
            <a:r>
              <a:rPr lang="en-US" altLang="ko-KR" sz="4800" b="1" dirty="0"/>
              <a:t> scrive “</a:t>
            </a:r>
            <a:r>
              <a:rPr lang="en-US" altLang="ko-KR" sz="4800" b="1" dirty="0" err="1"/>
              <a:t>sal</a:t>
            </a:r>
            <a:r>
              <a:rPr lang="en-US" altLang="ko-KR" sz="4800" b="1" dirty="0"/>
              <a:t>” in </a:t>
            </a:r>
            <a:r>
              <a:rPr lang="en-US" altLang="ko-KR" sz="4800" b="1" dirty="0" err="1"/>
              <a:t>coreano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살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설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 err="1"/>
              <a:t>샬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 err="1"/>
              <a:t>살ㄹ</a:t>
            </a:r>
            <a:endParaRPr lang="ko-KR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038758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DB9EF-1607-4267-C409-8CC9EA3B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13E4729-56BA-D549-BB91-A0352664D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F7DBBA1-536D-FDA4-5634-C8C716C585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BCE08E-FDA4-2BCD-1E8E-B1140241936F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6. Qual è la </a:t>
            </a:r>
            <a:r>
              <a:rPr lang="en-US" altLang="ko-KR" sz="4800" b="1" dirty="0" err="1"/>
              <a:t>sillaba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che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contiene</a:t>
            </a:r>
            <a:r>
              <a:rPr lang="en-US" altLang="ko-KR" sz="4800" b="1" dirty="0"/>
              <a:t> il </a:t>
            </a:r>
            <a:r>
              <a:rPr lang="en-US" altLang="ko-KR" sz="4800" b="1" dirty="0" err="1"/>
              <a:t>batchim</a:t>
            </a:r>
            <a:r>
              <a:rPr lang="en-US" altLang="ko-KR" sz="4800" b="1" dirty="0"/>
              <a:t> </a:t>
            </a:r>
            <a:r>
              <a:rPr lang="ko-KR" altLang="en-US" sz="4800" b="1" dirty="0"/>
              <a:t>ㄹ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달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다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담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/>
              <a:t>당</a:t>
            </a:r>
          </a:p>
        </p:txBody>
      </p:sp>
    </p:spTree>
    <p:extLst>
      <p:ext uri="{BB962C8B-B14F-4D97-AF65-F5344CB8AC3E}">
        <p14:creationId xmlns:p14="http://schemas.microsoft.com/office/powerpoint/2010/main" val="3346964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5EF7B-CBF4-88CE-C040-0369EE3FA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27B870-C00A-B349-1E2D-24262EC0B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260298-A154-A42A-6BE9-FA5358620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2F1915-AF23-A539-BCFE-2C6893E456C0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7. Quale </a:t>
            </a:r>
            <a:r>
              <a:rPr lang="en-US" altLang="ko-KR" sz="4800" b="1" dirty="0" err="1"/>
              <a:t>tra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queste</a:t>
            </a:r>
            <a:r>
              <a:rPr lang="en-US" altLang="ko-KR" sz="4800" b="1" dirty="0"/>
              <a:t> parole NON ha il </a:t>
            </a:r>
            <a:r>
              <a:rPr lang="en-US" altLang="ko-KR" sz="4800" b="1" dirty="0" err="1"/>
              <a:t>batchim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다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달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닭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/>
              <a:t>밥</a:t>
            </a:r>
          </a:p>
        </p:txBody>
      </p:sp>
    </p:spTree>
    <p:extLst>
      <p:ext uri="{BB962C8B-B14F-4D97-AF65-F5344CB8AC3E}">
        <p14:creationId xmlns:p14="http://schemas.microsoft.com/office/powerpoint/2010/main" val="1979291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006AA-C89B-6B5A-D334-AFD4EC08F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직사각형, 예술, 패턴, 모티프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5A17AB5D-8AA9-41EB-492C-A32E92BC5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354" y="-431800"/>
            <a:ext cx="13096707" cy="77216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012D35A2-ABFC-A567-8DE7-EDB8AE3CD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-494402"/>
            <a:ext cx="9144000" cy="2173170"/>
          </a:xfrm>
        </p:spPr>
        <p:txBody>
          <a:bodyPr>
            <a:normAutofit/>
          </a:bodyPr>
          <a:lstStyle/>
          <a:p>
            <a:r>
              <a:rPr lang="en-US" altLang="ko-KR" sz="48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Han-gul </a:t>
            </a:r>
            <a:r>
              <a:rPr lang="ko-KR" altLang="en-US" sz="48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한글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2E4F9-75D9-587C-99E5-F30A0810882D}"/>
              </a:ext>
            </a:extLst>
          </p:cNvPr>
          <p:cNvSpPr txBox="1"/>
          <p:nvPr/>
        </p:nvSpPr>
        <p:spPr>
          <a:xfrm>
            <a:off x="1621535" y="1678768"/>
            <a:ext cx="904646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ko-KR" sz="2400" b="1" dirty="0"/>
              <a:t>La storia dell’Hangeul (l’alfabeto coreano)</a:t>
            </a:r>
          </a:p>
          <a:p>
            <a:r>
              <a:rPr lang="it-IT" altLang="ko-KR" sz="2400" dirty="0"/>
              <a:t>Il </a:t>
            </a:r>
            <a:r>
              <a:rPr lang="it-IT" altLang="ko-KR" sz="2400" b="1" dirty="0"/>
              <a:t>Re Sejong il Grande</a:t>
            </a:r>
            <a:r>
              <a:rPr lang="it-IT" altLang="ko-KR" sz="2400" dirty="0"/>
              <a:t> della dinastia Joseon creò l’Hangeul nel </a:t>
            </a:r>
            <a:r>
              <a:rPr lang="it-IT" altLang="ko-KR" sz="2400" b="1" dirty="0"/>
              <a:t>1443</a:t>
            </a:r>
            <a:r>
              <a:rPr lang="it-IT" altLang="ko-KR" sz="2400" dirty="0"/>
              <a:t> e lo proclamò ufficialmente nel </a:t>
            </a:r>
            <a:r>
              <a:rPr lang="it-IT" altLang="ko-KR" sz="2400" b="1" dirty="0"/>
              <a:t>1446</a:t>
            </a:r>
            <a:r>
              <a:rPr lang="it-IT" altLang="ko-KR" sz="2400" dirty="0"/>
              <a:t>. Prima di allora, i coreani usavano i caratteri cinesi (Hanja), che erano difficili da imparare per la gente comune.</a:t>
            </a:r>
            <a:br>
              <a:rPr lang="it-IT" altLang="ko-KR" sz="2400" dirty="0"/>
            </a:br>
            <a:r>
              <a:rPr lang="it-IT" altLang="ko-KR" sz="2400" dirty="0"/>
              <a:t>L’Hangeul fu creato per permettere a tutti, anche ai più poveri, di leggere e scrivere facilmente. Originariamente si chiamava </a:t>
            </a:r>
            <a:r>
              <a:rPr lang="it-IT" altLang="ko-KR" sz="2400" b="1" dirty="0"/>
              <a:t>"Hunminjeongeum"</a:t>
            </a:r>
            <a:r>
              <a:rPr lang="it-IT" altLang="ko-KR" sz="2400" dirty="0"/>
              <a:t>, che significa “i suoni corretti per istruire il popolo”.</a:t>
            </a:r>
            <a:br>
              <a:rPr lang="it-IT" altLang="ko-KR" sz="2400" dirty="0"/>
            </a:br>
            <a:r>
              <a:rPr lang="it-IT" altLang="ko-KR" sz="2400" dirty="0"/>
              <a:t>Oggi, l’Hangeul è considerato uno degli alfabeti più scientifici e facili da apprendere al mondo. Il </a:t>
            </a:r>
            <a:r>
              <a:rPr lang="it-IT" altLang="ko-KR" sz="2400" b="1" dirty="0"/>
              <a:t>9 ottobre</a:t>
            </a:r>
            <a:r>
              <a:rPr lang="it-IT" altLang="ko-KR" sz="2400" dirty="0"/>
              <a:t> è celebrato in Corea del Sud come il </a:t>
            </a:r>
            <a:r>
              <a:rPr lang="it-IT" altLang="ko-KR" sz="2400" b="1" dirty="0"/>
              <a:t>Giorno dell’Hangeul</a:t>
            </a:r>
            <a:r>
              <a:rPr lang="it-IT" altLang="ko-KR" sz="2400" dirty="0"/>
              <a:t>.</a:t>
            </a:r>
          </a:p>
        </p:txBody>
      </p:sp>
      <p:pic>
        <p:nvPicPr>
          <p:cNvPr id="6" name="그림 5" descr="의류, 인간의 얼굴, 만화 영화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08B648-86D8-8A32-387A-5AB904A6E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454" y="4487235"/>
            <a:ext cx="2976760" cy="297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95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ECB14-BDC7-1AF8-7093-014562D2B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C671D5-D459-8F2C-9076-61DE02A84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5BDDAA4-4710-E94A-BBB9-D127B0C81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FBEEEC-137E-65D4-8E81-B8F31AD5809C}"/>
              </a:ext>
            </a:extLst>
          </p:cNvPr>
          <p:cNvSpPr txBox="1"/>
          <p:nvPr/>
        </p:nvSpPr>
        <p:spPr>
          <a:xfrm>
            <a:off x="5074444" y="1146513"/>
            <a:ext cx="61555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800" b="1" dirty="0"/>
              <a:t>❓</a:t>
            </a:r>
            <a:r>
              <a:rPr lang="en-US" altLang="ko-KR" sz="4800" b="1" dirty="0"/>
              <a:t>8. Come </a:t>
            </a:r>
            <a:r>
              <a:rPr lang="en-US" altLang="ko-KR" sz="4800" b="1" dirty="0" err="1"/>
              <a:t>si</a:t>
            </a:r>
            <a:r>
              <a:rPr lang="en-US" altLang="ko-KR" sz="4800" b="1" dirty="0"/>
              <a:t> </a:t>
            </a:r>
            <a:r>
              <a:rPr lang="en-US" altLang="ko-KR" sz="4800" b="1" dirty="0" err="1"/>
              <a:t>pronuncia</a:t>
            </a:r>
            <a:r>
              <a:rPr lang="en-US" altLang="ko-KR" sz="4800" b="1" dirty="0"/>
              <a:t> 'gal' in </a:t>
            </a:r>
            <a:r>
              <a:rPr lang="en-US" altLang="ko-KR" sz="4800" b="1" dirty="0" err="1"/>
              <a:t>coreano</a:t>
            </a:r>
            <a:r>
              <a:rPr lang="en-US" altLang="ko-KR" sz="4800" b="1" dirty="0"/>
              <a:t>?</a:t>
            </a:r>
          </a:p>
          <a:p>
            <a:r>
              <a:rPr lang="en-US" altLang="ko-KR" sz="4800" dirty="0"/>
              <a:t>A. </a:t>
            </a:r>
            <a:r>
              <a:rPr lang="ko-KR" altLang="en-US" sz="4800" dirty="0"/>
              <a:t>갈</a:t>
            </a:r>
            <a:br>
              <a:rPr lang="ko-KR" altLang="en-US" sz="4800" dirty="0"/>
            </a:br>
            <a:r>
              <a:rPr lang="en-US" altLang="ko-KR" sz="4800" dirty="0"/>
              <a:t>B. </a:t>
            </a:r>
            <a:r>
              <a:rPr lang="ko-KR" altLang="en-US" sz="4800" dirty="0"/>
              <a:t>걸</a:t>
            </a:r>
            <a:br>
              <a:rPr lang="ko-KR" altLang="en-US" sz="4800" dirty="0"/>
            </a:br>
            <a:r>
              <a:rPr lang="en-US" altLang="ko-KR" sz="4800" dirty="0"/>
              <a:t>C. </a:t>
            </a:r>
            <a:r>
              <a:rPr lang="ko-KR" altLang="en-US" sz="4800" dirty="0"/>
              <a:t>골</a:t>
            </a:r>
            <a:br>
              <a:rPr lang="ko-KR" altLang="en-US" sz="4800" dirty="0"/>
            </a:br>
            <a:r>
              <a:rPr lang="en-US" altLang="ko-KR" sz="4800" dirty="0"/>
              <a:t>D. </a:t>
            </a:r>
            <a:r>
              <a:rPr lang="ko-KR" altLang="en-US" sz="4800" dirty="0" err="1"/>
              <a:t>갇</a:t>
            </a:r>
            <a:endParaRPr lang="ko-KR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492371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E1962-34DF-6E79-1F96-90D8DD347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E18FB9F-C7D8-691B-5356-F2FD54695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CA24A0D0-9070-9947-E805-4BFD6BCB4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2E44C8-E4B8-F1E8-E635-697A81A2FCED}"/>
              </a:ext>
            </a:extLst>
          </p:cNvPr>
          <p:cNvSpPr txBox="1"/>
          <p:nvPr/>
        </p:nvSpPr>
        <p:spPr>
          <a:xfrm>
            <a:off x="5074444" y="1146513"/>
            <a:ext cx="615553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b="1" dirty="0"/>
              <a:t>❓</a:t>
            </a:r>
            <a:r>
              <a:rPr lang="en-US" altLang="ko-KR" sz="4400" b="1" dirty="0"/>
              <a:t>9. Quale </a:t>
            </a:r>
            <a:r>
              <a:rPr lang="en-US" altLang="ko-KR" sz="4400" b="1" dirty="0" err="1"/>
              <a:t>delle</a:t>
            </a:r>
            <a:r>
              <a:rPr lang="en-US" altLang="ko-KR" sz="4400" b="1" dirty="0"/>
              <a:t> </a:t>
            </a:r>
            <a:r>
              <a:rPr lang="en-US" altLang="ko-KR" sz="4400" b="1" dirty="0" err="1"/>
              <a:t>seguenti</a:t>
            </a:r>
            <a:r>
              <a:rPr lang="en-US" altLang="ko-KR" sz="4400" b="1" dirty="0"/>
              <a:t> è </a:t>
            </a:r>
            <a:r>
              <a:rPr lang="en-US" altLang="ko-KR" sz="4400" b="1" dirty="0" err="1"/>
              <a:t>composta</a:t>
            </a:r>
            <a:r>
              <a:rPr lang="en-US" altLang="ko-KR" sz="4400" b="1" dirty="0"/>
              <a:t> da </a:t>
            </a:r>
            <a:r>
              <a:rPr lang="ko-KR" altLang="en-US" sz="4400" b="1" dirty="0" err="1"/>
              <a:t>ㄱ</a:t>
            </a:r>
            <a:r>
              <a:rPr lang="ko-KR" altLang="en-US" sz="4400" b="1" dirty="0"/>
              <a:t> </a:t>
            </a:r>
            <a:r>
              <a:rPr lang="en-US" altLang="ko-KR" sz="4400" b="1" dirty="0"/>
              <a:t>+ </a:t>
            </a:r>
            <a:r>
              <a:rPr lang="ko-KR" altLang="en-US" sz="4400" b="1" dirty="0" err="1"/>
              <a:t>ㅜ</a:t>
            </a:r>
            <a:r>
              <a:rPr lang="ko-KR" altLang="en-US" sz="4400" b="1" dirty="0"/>
              <a:t> </a:t>
            </a:r>
            <a:r>
              <a:rPr lang="en-US" altLang="ko-KR" sz="4400" b="1" dirty="0"/>
              <a:t>+ </a:t>
            </a:r>
            <a:r>
              <a:rPr lang="ko-KR" altLang="en-US" sz="4400" b="1" dirty="0"/>
              <a:t>ㄴ</a:t>
            </a:r>
            <a:r>
              <a:rPr lang="en-US" altLang="ko-KR" sz="4400" b="1" dirty="0"/>
              <a:t>?</a:t>
            </a:r>
          </a:p>
          <a:p>
            <a:r>
              <a:rPr lang="en-US" altLang="ko-KR" sz="4400" dirty="0"/>
              <a:t>A. </a:t>
            </a:r>
            <a:r>
              <a:rPr lang="ko-KR" altLang="en-US" sz="4400" dirty="0"/>
              <a:t>간</a:t>
            </a:r>
            <a:br>
              <a:rPr lang="ko-KR" altLang="en-US" sz="4400" dirty="0"/>
            </a:br>
            <a:r>
              <a:rPr lang="en-US" altLang="ko-KR" sz="4400" dirty="0"/>
              <a:t>B. </a:t>
            </a:r>
            <a:r>
              <a:rPr lang="ko-KR" altLang="en-US" sz="4400" dirty="0"/>
              <a:t>군</a:t>
            </a:r>
            <a:br>
              <a:rPr lang="ko-KR" altLang="en-US" sz="4400" dirty="0"/>
            </a:br>
            <a:r>
              <a:rPr lang="en-US" altLang="ko-KR" sz="4400" dirty="0"/>
              <a:t>C. </a:t>
            </a:r>
            <a:r>
              <a:rPr lang="ko-KR" altLang="en-US" sz="4400" dirty="0"/>
              <a:t>건</a:t>
            </a:r>
            <a:br>
              <a:rPr lang="ko-KR" altLang="en-US" sz="4400" dirty="0"/>
            </a:br>
            <a:r>
              <a:rPr lang="en-US" altLang="ko-KR" sz="4400" dirty="0"/>
              <a:t>D. </a:t>
            </a:r>
            <a:r>
              <a:rPr lang="ko-KR" altLang="en-US" sz="4400" dirty="0"/>
              <a:t>굴</a:t>
            </a:r>
          </a:p>
        </p:txBody>
      </p:sp>
    </p:spTree>
    <p:extLst>
      <p:ext uri="{BB962C8B-B14F-4D97-AF65-F5344CB8AC3E}">
        <p14:creationId xmlns:p14="http://schemas.microsoft.com/office/powerpoint/2010/main" val="275290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175F3-F264-71CB-BB23-EEAE0478B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A5BD91-F422-8660-1324-7A286FBE1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71A8943-C3EA-7156-B26E-8BFC5A83A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44B6B8-A31D-44F7-3C11-CC4FECB7C53C}"/>
              </a:ext>
            </a:extLst>
          </p:cNvPr>
          <p:cNvSpPr txBox="1"/>
          <p:nvPr/>
        </p:nvSpPr>
        <p:spPr>
          <a:xfrm>
            <a:off x="5074444" y="1146513"/>
            <a:ext cx="615553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400" b="1" dirty="0"/>
              <a:t>❓</a:t>
            </a:r>
            <a:r>
              <a:rPr lang="en-US" altLang="ko-KR" sz="4400" b="1" dirty="0"/>
              <a:t>10. Come </a:t>
            </a:r>
            <a:r>
              <a:rPr lang="en-US" altLang="ko-KR" sz="4400" b="1" dirty="0" err="1"/>
              <a:t>si</a:t>
            </a:r>
            <a:r>
              <a:rPr lang="en-US" altLang="ko-KR" sz="4400" b="1" dirty="0"/>
              <a:t> scrive “bam” in </a:t>
            </a:r>
            <a:r>
              <a:rPr lang="en-US" altLang="ko-KR" sz="4400" b="1" dirty="0" err="1"/>
              <a:t>coreano</a:t>
            </a:r>
            <a:r>
              <a:rPr lang="en-US" altLang="ko-KR" sz="4400" b="1" dirty="0"/>
              <a:t>?</a:t>
            </a:r>
          </a:p>
          <a:p>
            <a:r>
              <a:rPr lang="en-US" altLang="ko-KR" sz="4400" dirty="0"/>
              <a:t>A. </a:t>
            </a:r>
            <a:r>
              <a:rPr lang="ko-KR" altLang="en-US" sz="4400" dirty="0"/>
              <a:t>밤</a:t>
            </a:r>
            <a:br>
              <a:rPr lang="ko-KR" altLang="en-US" sz="4400" dirty="0"/>
            </a:br>
            <a:r>
              <a:rPr lang="en-US" altLang="ko-KR" sz="4400" dirty="0"/>
              <a:t>B. </a:t>
            </a:r>
            <a:r>
              <a:rPr lang="ko-KR" altLang="en-US" sz="4400" dirty="0"/>
              <a:t>범</a:t>
            </a:r>
            <a:br>
              <a:rPr lang="ko-KR" altLang="en-US" sz="4400" dirty="0"/>
            </a:br>
            <a:r>
              <a:rPr lang="en-US" altLang="ko-KR" sz="4400" dirty="0"/>
              <a:t>C. </a:t>
            </a:r>
            <a:r>
              <a:rPr lang="ko-KR" altLang="en-US" sz="4400" dirty="0" err="1"/>
              <a:t>밈</a:t>
            </a:r>
            <a:br>
              <a:rPr lang="ko-KR" altLang="en-US" sz="4400" dirty="0"/>
            </a:br>
            <a:r>
              <a:rPr lang="en-US" altLang="ko-KR" sz="4400" dirty="0"/>
              <a:t>D. </a:t>
            </a:r>
            <a:r>
              <a:rPr lang="ko-KR" altLang="en-US" sz="4400" dirty="0"/>
              <a:t>방</a:t>
            </a:r>
          </a:p>
        </p:txBody>
      </p:sp>
    </p:spTree>
    <p:extLst>
      <p:ext uri="{BB962C8B-B14F-4D97-AF65-F5344CB8AC3E}">
        <p14:creationId xmlns:p14="http://schemas.microsoft.com/office/powerpoint/2010/main" val="1435590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8A8A1-8662-8EA7-6B7F-7E0E7C41B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3C7CA0-F50F-7989-73B1-4799F6647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888" y="-246751"/>
            <a:ext cx="7991474" cy="118020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Saluto in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: “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안녕하세요”</a:t>
            </a:r>
          </a:p>
        </p:txBody>
      </p:sp>
      <p:pic>
        <p:nvPicPr>
          <p:cNvPr id="5" name="그림 4" descr="인간의 얼굴, 만화 영화, 소년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8E1967-1578-D9E7-1119-AD9107AAA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83" y="2499360"/>
            <a:ext cx="4140708" cy="4358640"/>
          </a:xfrm>
          <a:prstGeom prst="rect">
            <a:avLst/>
          </a:prstGeom>
        </p:spPr>
      </p:pic>
      <p:pic>
        <p:nvPicPr>
          <p:cNvPr id="6" name="그림 5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0605A8C-4FF4-04B0-92BF-5469403F5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05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B7974-5625-C5AF-7B03-E3E7A988F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5A179B-55D4-5FB9-410F-F85B1C975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-256276"/>
            <a:ext cx="7991474" cy="118020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Saluto in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: “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안녕하세요”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8FB6B1-8C43-4BB6-8D42-E25ADFDC33B4}"/>
              </a:ext>
            </a:extLst>
          </p:cNvPr>
          <p:cNvSpPr txBox="1"/>
          <p:nvPr/>
        </p:nvSpPr>
        <p:spPr>
          <a:xfrm>
            <a:off x="171451" y="1351508"/>
            <a:ext cx="77343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/>
              <a:t>1. Cosa </a:t>
            </a:r>
            <a:r>
              <a:rPr lang="en-US" altLang="ko-KR" sz="2400" b="1" dirty="0" err="1"/>
              <a:t>significa</a:t>
            </a:r>
            <a:r>
              <a:rPr lang="en-US" altLang="ko-KR" sz="2400" b="1" dirty="0"/>
              <a:t> “</a:t>
            </a:r>
            <a:r>
              <a:rPr lang="ko-KR" altLang="en-US" sz="2400" b="1" dirty="0"/>
              <a:t>안녕하세요”</a:t>
            </a:r>
            <a:r>
              <a:rPr lang="en-US" altLang="ko-KR" sz="2400" b="1" dirty="0"/>
              <a:t>?</a:t>
            </a:r>
          </a:p>
          <a:p>
            <a:r>
              <a:rPr lang="en-US" altLang="ko-KR" sz="2400" b="1" dirty="0"/>
              <a:t>“</a:t>
            </a:r>
            <a:r>
              <a:rPr lang="ko-KR" altLang="en-US" sz="2400" b="1" dirty="0"/>
              <a:t>안녕하세요” </a:t>
            </a:r>
            <a:r>
              <a:rPr lang="en-US" altLang="ko-KR" sz="2400" b="1" dirty="0"/>
              <a:t>è un </a:t>
            </a:r>
            <a:r>
              <a:rPr lang="en-US" altLang="ko-KR" sz="2400" b="1" dirty="0" err="1"/>
              <a:t>saluto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coreano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che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significa</a:t>
            </a:r>
            <a:r>
              <a:rPr lang="en-US" altLang="ko-KR" sz="2400" b="1" dirty="0"/>
              <a:t>:</a:t>
            </a:r>
          </a:p>
          <a:p>
            <a:r>
              <a:rPr lang="ko-KR" altLang="en-US" sz="2400" b="1" dirty="0"/>
              <a:t>👉 “</a:t>
            </a:r>
            <a:r>
              <a:rPr lang="en-US" altLang="ko-KR" sz="2400" b="1" dirty="0"/>
              <a:t>Buongiorno” / “Salve” / “Ciao (</a:t>
            </a:r>
            <a:r>
              <a:rPr lang="en-US" altLang="ko-KR" sz="2400" b="1" dirty="0" err="1"/>
              <a:t>formale</a:t>
            </a:r>
            <a:r>
              <a:rPr lang="en-US" altLang="ko-KR" sz="2400" b="1" dirty="0"/>
              <a:t>)”</a:t>
            </a:r>
          </a:p>
          <a:p>
            <a:endParaRPr lang="en-US" altLang="ko-KR" sz="2400" b="1" dirty="0"/>
          </a:p>
          <a:p>
            <a:r>
              <a:rPr lang="en-US" altLang="ko-KR" sz="2400" b="1" dirty="0"/>
              <a:t>È </a:t>
            </a:r>
            <a:r>
              <a:rPr lang="en-US" altLang="ko-KR" sz="2400" b="1" dirty="0" err="1"/>
              <a:t>usato</a:t>
            </a:r>
            <a:r>
              <a:rPr lang="en-US" altLang="ko-KR" sz="2400" b="1" dirty="0"/>
              <a:t> per </a:t>
            </a:r>
            <a:r>
              <a:rPr lang="en-US" altLang="ko-KR" sz="2400" b="1" dirty="0" err="1"/>
              <a:t>salutare</a:t>
            </a:r>
            <a:r>
              <a:rPr lang="en-US" altLang="ko-KR" sz="2400" b="1" dirty="0"/>
              <a:t> in modo </a:t>
            </a:r>
            <a:r>
              <a:rPr lang="en-US" altLang="ko-KR" sz="2400" b="1" dirty="0" err="1"/>
              <a:t>educato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una</a:t>
            </a:r>
            <a:r>
              <a:rPr lang="en-US" altLang="ko-KR" sz="2400" b="1" dirty="0"/>
              <a:t> persona.</a:t>
            </a:r>
          </a:p>
          <a:p>
            <a:endParaRPr lang="en-US" altLang="ko-KR" sz="2400" b="1" dirty="0"/>
          </a:p>
          <a:p>
            <a:r>
              <a:rPr lang="en-US" altLang="ko-KR" sz="2400" b="1" dirty="0"/>
              <a:t>Si </a:t>
            </a:r>
            <a:r>
              <a:rPr lang="en-US" altLang="ko-KR" sz="2400" b="1" dirty="0" err="1"/>
              <a:t>utilizza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sia</a:t>
            </a:r>
            <a:r>
              <a:rPr lang="en-US" altLang="ko-KR" sz="2400" b="1" dirty="0"/>
              <a:t> al </a:t>
            </a:r>
            <a:r>
              <a:rPr lang="en-US" altLang="ko-KR" sz="2400" b="1" dirty="0" err="1"/>
              <a:t>mattino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che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alla</a:t>
            </a:r>
            <a:r>
              <a:rPr lang="en-US" altLang="ko-KR" sz="2400" b="1" dirty="0"/>
              <a:t> sera.</a:t>
            </a:r>
          </a:p>
          <a:p>
            <a:endParaRPr lang="en-US" altLang="ko-KR" sz="2400" b="1" dirty="0"/>
          </a:p>
          <a:p>
            <a:r>
              <a:rPr lang="en-US" altLang="ko-KR" sz="2400" b="1" dirty="0"/>
              <a:t>È </a:t>
            </a:r>
            <a:r>
              <a:rPr lang="en-US" altLang="ko-KR" sz="2400" b="1" dirty="0" err="1"/>
              <a:t>una</a:t>
            </a:r>
            <a:r>
              <a:rPr lang="en-US" altLang="ko-KR" sz="2400" b="1" dirty="0"/>
              <a:t> forma </a:t>
            </a:r>
            <a:r>
              <a:rPr lang="en-US" altLang="ko-KR" sz="2400" b="1" dirty="0" err="1"/>
              <a:t>formale</a:t>
            </a:r>
            <a:r>
              <a:rPr lang="en-US" altLang="ko-KR" sz="2400" b="1" dirty="0"/>
              <a:t>, </a:t>
            </a:r>
            <a:r>
              <a:rPr lang="en-US" altLang="ko-KR" sz="2400" b="1" dirty="0" err="1"/>
              <a:t>adatta</a:t>
            </a:r>
            <a:r>
              <a:rPr lang="en-US" altLang="ko-KR" sz="2400" b="1" dirty="0"/>
              <a:t> a </a:t>
            </a:r>
            <a:r>
              <a:rPr lang="en-US" altLang="ko-KR" sz="2400" b="1" dirty="0" err="1"/>
              <a:t>situazioni</a:t>
            </a:r>
            <a:r>
              <a:rPr lang="en-US" altLang="ko-KR" sz="2400" b="1" dirty="0"/>
              <a:t> con </a:t>
            </a:r>
            <a:r>
              <a:rPr lang="en-US" altLang="ko-KR" sz="2400" b="1" dirty="0" err="1"/>
              <a:t>persone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che</a:t>
            </a:r>
            <a:r>
              <a:rPr lang="en-US" altLang="ko-KR" sz="2400" b="1" dirty="0"/>
              <a:t> non </a:t>
            </a:r>
            <a:r>
              <a:rPr lang="en-US" altLang="ko-KR" sz="2400" b="1" dirty="0" err="1"/>
              <a:t>si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conoscono</a:t>
            </a:r>
            <a:r>
              <a:rPr lang="en-US" altLang="ko-KR" sz="2400" b="1" dirty="0"/>
              <a:t> bene, </a:t>
            </a:r>
            <a:r>
              <a:rPr lang="en-US" altLang="ko-KR" sz="2400" b="1" dirty="0" err="1"/>
              <a:t>più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anziane</a:t>
            </a:r>
            <a:r>
              <a:rPr lang="en-US" altLang="ko-KR" sz="2400" b="1" dirty="0"/>
              <a:t> o in </a:t>
            </a:r>
            <a:r>
              <a:rPr lang="en-US" altLang="ko-KR" sz="2400" b="1" dirty="0" err="1"/>
              <a:t>contesti</a:t>
            </a:r>
            <a:r>
              <a:rPr lang="en-US" altLang="ko-KR" sz="2400" b="1" dirty="0"/>
              <a:t> </a:t>
            </a:r>
            <a:r>
              <a:rPr lang="en-US" altLang="ko-KR" sz="2400" b="1" dirty="0" err="1"/>
              <a:t>pubblici</a:t>
            </a:r>
            <a:r>
              <a:rPr lang="en-US" altLang="ko-KR" sz="2400" b="1" dirty="0"/>
              <a:t>/</a:t>
            </a:r>
            <a:r>
              <a:rPr lang="en-US" altLang="ko-KR" sz="2400" b="1" dirty="0" err="1"/>
              <a:t>lavorativi</a:t>
            </a:r>
            <a:r>
              <a:rPr lang="en-US" altLang="ko-KR" sz="2400" b="1" dirty="0"/>
              <a:t>.</a:t>
            </a:r>
            <a:endParaRPr lang="ko-KR" altLang="en-US" sz="2400" dirty="0"/>
          </a:p>
        </p:txBody>
      </p:sp>
      <p:pic>
        <p:nvPicPr>
          <p:cNvPr id="5" name="그림 4" descr="인간의 얼굴, 만화 영화, 소년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80703D7-4473-9CA1-22CB-64A58D1A2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83" y="2499360"/>
            <a:ext cx="4140708" cy="43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787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B3DA0-20B9-7C39-80D7-3B5E50B69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74A0B6-8EAC-724A-CBE3-0192CBE82C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-256276"/>
            <a:ext cx="7991474" cy="118020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Saluto in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: “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안녕하세요”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FC712C-AB3E-FEBE-CE8E-BE30C13485CA}"/>
              </a:ext>
            </a:extLst>
          </p:cNvPr>
          <p:cNvSpPr txBox="1"/>
          <p:nvPr/>
        </p:nvSpPr>
        <p:spPr>
          <a:xfrm>
            <a:off x="171451" y="1351508"/>
            <a:ext cx="7734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/>
              <a:t>안녕 </a:t>
            </a:r>
            <a:r>
              <a:rPr lang="en-US" altLang="ko-KR" sz="2400" b="1" dirty="0"/>
              <a:t>= Ciao</a:t>
            </a:r>
          </a:p>
          <a:p>
            <a:r>
              <a:rPr lang="ko-KR" altLang="en-US" sz="2400" b="1" dirty="0"/>
              <a:t>안녕하세요 </a:t>
            </a:r>
            <a:r>
              <a:rPr lang="en-US" altLang="ko-KR" sz="2400" b="1" dirty="0"/>
              <a:t>= Buon </a:t>
            </a:r>
            <a:r>
              <a:rPr lang="en-US" altLang="ko-KR" sz="2400" b="1" dirty="0" err="1"/>
              <a:t>giorno</a:t>
            </a:r>
            <a:r>
              <a:rPr lang="en-US" altLang="ko-KR" sz="2400" b="1" dirty="0"/>
              <a:t>/Buona sera/Salve</a:t>
            </a:r>
          </a:p>
          <a:p>
            <a:r>
              <a:rPr lang="ko-KR" altLang="en-US" sz="2400" b="1" dirty="0"/>
              <a:t>안녕히 계세요 </a:t>
            </a:r>
            <a:r>
              <a:rPr lang="en-US" altLang="ko-KR" sz="2400" b="1" dirty="0"/>
              <a:t>= Arrivederci/Ciao -&gt; A chi </a:t>
            </a:r>
            <a:r>
              <a:rPr lang="en-US" altLang="ko-KR" sz="2400" b="1" dirty="0" err="1"/>
              <a:t>rimane</a:t>
            </a:r>
            <a:endParaRPr lang="en-US" altLang="ko-KR" sz="2400" b="1" dirty="0"/>
          </a:p>
          <a:p>
            <a:r>
              <a:rPr lang="ko-KR" altLang="en-US" sz="2400" b="1" dirty="0"/>
              <a:t>안녕히 가세요 </a:t>
            </a:r>
            <a:r>
              <a:rPr lang="en-US" altLang="ko-KR" sz="2400" b="1" dirty="0"/>
              <a:t>= Arrivederci/Ciao -&gt; A chi se ne </a:t>
            </a:r>
            <a:r>
              <a:rPr lang="en-US" altLang="ko-KR" sz="2400" b="1" dirty="0" err="1"/>
              <a:t>va</a:t>
            </a:r>
            <a:endParaRPr lang="en-US" altLang="ko-KR" sz="2400" b="1" dirty="0"/>
          </a:p>
        </p:txBody>
      </p:sp>
      <p:pic>
        <p:nvPicPr>
          <p:cNvPr id="5" name="그림 4" descr="인간의 얼굴, 만화 영화, 소년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7E4BF11-4346-B43A-ED24-9728130E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83" y="2499360"/>
            <a:ext cx="4140708" cy="43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4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C2714-364C-B41A-8D52-54A8C2064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1EB6BA-4C40-FE53-1303-EE84D06C9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-256276"/>
            <a:ext cx="7991474" cy="118020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Saluto in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: “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안녕하세요”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C4D9DE-ADEA-50BE-93A5-A7602FD844FF}"/>
              </a:ext>
            </a:extLst>
          </p:cNvPr>
          <p:cNvSpPr txBox="1"/>
          <p:nvPr/>
        </p:nvSpPr>
        <p:spPr>
          <a:xfrm>
            <a:off x="171451" y="1351508"/>
            <a:ext cx="77343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/>
              <a:t>안녕 </a:t>
            </a:r>
            <a:r>
              <a:rPr lang="en-US" altLang="ko-KR" sz="2400" b="1" dirty="0"/>
              <a:t>= Ciao</a:t>
            </a:r>
          </a:p>
          <a:p>
            <a:r>
              <a:rPr lang="ko-KR" altLang="en-US" sz="2400" b="1" dirty="0"/>
              <a:t>안녕하세요 </a:t>
            </a:r>
            <a:r>
              <a:rPr lang="en-US" altLang="ko-KR" sz="2400" b="1" dirty="0"/>
              <a:t>= Buon </a:t>
            </a:r>
            <a:r>
              <a:rPr lang="en-US" altLang="ko-KR" sz="2400" b="1" dirty="0" err="1"/>
              <a:t>giorno</a:t>
            </a:r>
            <a:r>
              <a:rPr lang="en-US" altLang="ko-KR" sz="2400" b="1" dirty="0"/>
              <a:t>/Buona sera/Salve</a:t>
            </a:r>
          </a:p>
        </p:txBody>
      </p:sp>
      <p:pic>
        <p:nvPicPr>
          <p:cNvPr id="5" name="그림 4" descr="인간의 얼굴, 만화 영화, 소년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A6B40E-3CA6-2F29-D5C2-303EBBEF3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83" y="2499360"/>
            <a:ext cx="4140708" cy="4358640"/>
          </a:xfrm>
          <a:prstGeom prst="rect">
            <a:avLst/>
          </a:prstGeom>
        </p:spPr>
      </p:pic>
      <p:pic>
        <p:nvPicPr>
          <p:cNvPr id="6" name="그림 5" descr="의류, 만화 영화, 그림, 클립아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E82D8D-386E-973C-7C59-CB111AE47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781299"/>
            <a:ext cx="69913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25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99AA5-52B9-A53D-21E9-71CB0F3B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7BB627-D2CB-791F-5C7E-614E8C4E7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-256276"/>
            <a:ext cx="7991474" cy="118020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Saluto in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: “</a:t>
            </a:r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안녕하세요”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395D2E-AF34-BA7D-63C3-BFBD6CFA058E}"/>
              </a:ext>
            </a:extLst>
          </p:cNvPr>
          <p:cNvSpPr txBox="1"/>
          <p:nvPr/>
        </p:nvSpPr>
        <p:spPr>
          <a:xfrm>
            <a:off x="171451" y="1351508"/>
            <a:ext cx="77343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/>
              <a:t>안녕 </a:t>
            </a:r>
            <a:r>
              <a:rPr lang="en-US" altLang="ko-KR" sz="2400" b="1" dirty="0"/>
              <a:t>= Ciao</a:t>
            </a:r>
          </a:p>
          <a:p>
            <a:r>
              <a:rPr lang="ko-KR" altLang="en-US" sz="2400" b="1" dirty="0"/>
              <a:t>안녕하세요 </a:t>
            </a:r>
            <a:r>
              <a:rPr lang="en-US" altLang="ko-KR" sz="2400" b="1" dirty="0"/>
              <a:t>= Buon </a:t>
            </a:r>
            <a:r>
              <a:rPr lang="en-US" altLang="ko-KR" sz="2400" b="1" dirty="0" err="1"/>
              <a:t>giorno</a:t>
            </a:r>
            <a:r>
              <a:rPr lang="en-US" altLang="ko-KR" sz="2400" b="1" dirty="0"/>
              <a:t>/Buona sera/Salve</a:t>
            </a:r>
          </a:p>
        </p:txBody>
      </p:sp>
      <p:pic>
        <p:nvPicPr>
          <p:cNvPr id="5" name="그림 4" descr="인간의 얼굴, 만화 영화, 소년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DBC0DAC-1202-CE5F-678C-494C61139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83" y="2499360"/>
            <a:ext cx="4140708" cy="4358640"/>
          </a:xfrm>
          <a:prstGeom prst="rect">
            <a:avLst/>
          </a:prstGeom>
        </p:spPr>
      </p:pic>
      <p:pic>
        <p:nvPicPr>
          <p:cNvPr id="7" name="그림 6" descr="의류, 사람, 신발류, 여성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D22995C-1EC6-965F-51BE-22A595F3E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2730500"/>
            <a:ext cx="7410449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92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D726D-D604-273D-29BC-B79C43AD6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01C64A-D5DE-9D74-CBCD-DB2F8312B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118020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Come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posso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presentarmi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in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?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C5D991-EE21-B07F-44CD-6B235ACAFAC8}"/>
              </a:ext>
            </a:extLst>
          </p:cNvPr>
          <p:cNvSpPr txBox="1"/>
          <p:nvPr/>
        </p:nvSpPr>
        <p:spPr>
          <a:xfrm>
            <a:off x="171451" y="1351508"/>
            <a:ext cx="7734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/>
              <a:t>1. </a:t>
            </a:r>
            <a:r>
              <a:rPr lang="ko-KR" altLang="en-US" sz="2400" b="1" dirty="0"/>
              <a:t>안녕하세요 </a:t>
            </a:r>
            <a:r>
              <a:rPr lang="en-US" altLang="ko-KR" sz="2400" b="1" dirty="0"/>
              <a:t>/ Buongiorno</a:t>
            </a:r>
          </a:p>
          <a:p>
            <a:r>
              <a:rPr lang="en-US" altLang="ko-KR" sz="2400" b="1" dirty="0"/>
              <a:t>2. </a:t>
            </a:r>
            <a:r>
              <a:rPr lang="ko-KR" altLang="en-US" sz="2400" b="1" dirty="0"/>
              <a:t>저는 </a:t>
            </a:r>
            <a:r>
              <a:rPr lang="en-US" altLang="ko-KR" sz="2400" b="1" dirty="0"/>
              <a:t>OOO </a:t>
            </a:r>
            <a:r>
              <a:rPr lang="ko-KR" altLang="en-US" sz="2400" b="1" dirty="0"/>
              <a:t>입니다</a:t>
            </a:r>
            <a:r>
              <a:rPr lang="en-US" altLang="ko-KR" sz="2400" b="1" dirty="0"/>
              <a:t> / Io Sono OOO</a:t>
            </a:r>
          </a:p>
          <a:p>
            <a:r>
              <a:rPr lang="en-US" altLang="ko-KR" sz="2400" b="1" dirty="0"/>
              <a:t>3. </a:t>
            </a:r>
            <a:r>
              <a:rPr lang="ko-KR" altLang="en-US" sz="2400" b="1" dirty="0"/>
              <a:t>만나서 반갑습니다 </a:t>
            </a:r>
            <a:r>
              <a:rPr lang="en-US" altLang="ko-KR" sz="2400" b="1" dirty="0"/>
              <a:t>/ Piacere di </a:t>
            </a:r>
            <a:r>
              <a:rPr lang="en-US" altLang="ko-KR" sz="2400" b="1" dirty="0" err="1"/>
              <a:t>conoscerti</a:t>
            </a:r>
            <a:endParaRPr lang="en-US" altLang="ko-KR" sz="2400" b="1" dirty="0"/>
          </a:p>
        </p:txBody>
      </p:sp>
      <p:pic>
        <p:nvPicPr>
          <p:cNvPr id="5" name="그림 4" descr="인간의 얼굴, 만화 영화, 소년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0B51857-A293-BA21-2E12-BFF7D09D5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83" y="2499360"/>
            <a:ext cx="4140708" cy="43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80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A7214-279B-3DEC-52F4-34D60825C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6B5AA4-E6A6-9E6B-8683-142C7303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118020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Come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posso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presentarmi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in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coreano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?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408550-9417-9021-63E6-6380CD43C706}"/>
              </a:ext>
            </a:extLst>
          </p:cNvPr>
          <p:cNvSpPr txBox="1"/>
          <p:nvPr/>
        </p:nvSpPr>
        <p:spPr>
          <a:xfrm>
            <a:off x="171451" y="1351508"/>
            <a:ext cx="77343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/>
              <a:t>1. </a:t>
            </a:r>
            <a:r>
              <a:rPr lang="ko-KR" altLang="en-US" sz="2400" b="1" dirty="0"/>
              <a:t>안녕하세요 </a:t>
            </a:r>
            <a:r>
              <a:rPr lang="en-US" altLang="ko-KR" sz="2400" b="1" dirty="0"/>
              <a:t>/ Buongiorno</a:t>
            </a:r>
          </a:p>
          <a:p>
            <a:r>
              <a:rPr lang="en-US" altLang="ko-KR" sz="2400" b="1" dirty="0"/>
              <a:t>2. </a:t>
            </a:r>
            <a:r>
              <a:rPr lang="ko-KR" altLang="en-US" sz="2400" b="1" dirty="0"/>
              <a:t>저는 </a:t>
            </a:r>
            <a:r>
              <a:rPr lang="en-US" altLang="ko-KR" sz="2400" b="1" dirty="0"/>
              <a:t>OOO </a:t>
            </a:r>
            <a:r>
              <a:rPr lang="ko-KR" altLang="en-US" sz="2400" b="1" dirty="0"/>
              <a:t>입니다</a:t>
            </a:r>
            <a:r>
              <a:rPr lang="en-US" altLang="ko-KR" sz="2400" b="1" dirty="0"/>
              <a:t> / Io Sono OOO</a:t>
            </a:r>
          </a:p>
          <a:p>
            <a:r>
              <a:rPr lang="en-US" altLang="ko-KR" sz="2400" b="1" dirty="0"/>
              <a:t>3. </a:t>
            </a:r>
            <a:r>
              <a:rPr lang="ko-KR" altLang="en-US" sz="2400" b="1" dirty="0"/>
              <a:t>만나서 반갑습니다 </a:t>
            </a:r>
            <a:r>
              <a:rPr lang="en-US" altLang="ko-KR" sz="2400" b="1" dirty="0"/>
              <a:t>/ Piacere di </a:t>
            </a:r>
            <a:r>
              <a:rPr lang="en-US" altLang="ko-KR" sz="2400" b="1" dirty="0" err="1"/>
              <a:t>conoscerti</a:t>
            </a:r>
            <a:endParaRPr lang="en-US" altLang="ko-KR" sz="2400" b="1" dirty="0"/>
          </a:p>
        </p:txBody>
      </p:sp>
      <p:pic>
        <p:nvPicPr>
          <p:cNvPr id="5" name="그림 4" descr="인간의 얼굴, 만화 영화, 소년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5CDE35A-8339-3FD0-3409-CA89C2012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83" y="2499360"/>
            <a:ext cx="4140708" cy="43586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8B44BE-D690-FF58-C494-62F0FC98C4AF}"/>
              </a:ext>
            </a:extLst>
          </p:cNvPr>
          <p:cNvSpPr txBox="1"/>
          <p:nvPr/>
        </p:nvSpPr>
        <p:spPr>
          <a:xfrm>
            <a:off x="171451" y="3189833"/>
            <a:ext cx="7734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/>
              <a:t>4. </a:t>
            </a:r>
            <a:r>
              <a:rPr lang="ko-KR" altLang="en-US" sz="2400" b="1" dirty="0"/>
              <a:t>어떻게 지내세요</a:t>
            </a:r>
            <a:r>
              <a:rPr lang="en-US" altLang="ko-KR" sz="2400" b="1" dirty="0"/>
              <a:t>? / Come </a:t>
            </a:r>
            <a:r>
              <a:rPr lang="en-US" altLang="ko-KR" sz="2400" b="1" dirty="0" err="1"/>
              <a:t>stai</a:t>
            </a:r>
            <a:r>
              <a:rPr lang="en-US" altLang="ko-KR" sz="2400" b="1" dirty="0"/>
              <a:t>?</a:t>
            </a:r>
          </a:p>
          <a:p>
            <a:r>
              <a:rPr lang="en-US" altLang="ko-KR" sz="2400" b="1" dirty="0"/>
              <a:t>5. </a:t>
            </a:r>
            <a:r>
              <a:rPr lang="ko-KR" altLang="en-US" sz="2400" b="1" dirty="0"/>
              <a:t>잘 지내요</a:t>
            </a:r>
            <a:r>
              <a:rPr lang="en-US" altLang="ko-KR" sz="2400" b="1" dirty="0"/>
              <a:t>? / Tutto bene?</a:t>
            </a:r>
          </a:p>
          <a:p>
            <a:endParaRPr lang="en-US" altLang="ko-KR" sz="2400" b="1" dirty="0"/>
          </a:p>
          <a:p>
            <a:r>
              <a:rPr lang="en-US" altLang="ko-KR" sz="2400" b="1" dirty="0"/>
              <a:t>6. </a:t>
            </a:r>
            <a:r>
              <a:rPr lang="ko-KR" altLang="en-US" sz="2400" b="1" dirty="0"/>
              <a:t>네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감사합니다</a:t>
            </a:r>
            <a:r>
              <a:rPr lang="en-US" altLang="ko-K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794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128B2-7FA7-5AE9-2D69-2AE87B331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건물, 야외, 거리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538651B-4138-F084-1916-7B9726F2B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98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17094-DB2C-898C-B0CD-3A88F8912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E243BA-357C-ADA4-3E7C-29D5FC09A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Parole per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memorizzare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8F5B38-CE70-D5AF-A8FA-1658FD9159DB}"/>
              </a:ext>
            </a:extLst>
          </p:cNvPr>
          <p:cNvSpPr txBox="1"/>
          <p:nvPr/>
        </p:nvSpPr>
        <p:spPr>
          <a:xfrm>
            <a:off x="171451" y="1351508"/>
            <a:ext cx="77343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/>
              <a:t>SI = </a:t>
            </a:r>
            <a:r>
              <a:rPr lang="ko-KR" altLang="en-US" sz="2400" b="1" dirty="0"/>
              <a:t>네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응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어</a:t>
            </a:r>
            <a:endParaRPr lang="en-US" altLang="ko-KR" sz="2400" b="1" dirty="0"/>
          </a:p>
          <a:p>
            <a:r>
              <a:rPr lang="en-US" altLang="ko-KR" sz="2400" b="1" dirty="0"/>
              <a:t>NO = </a:t>
            </a:r>
            <a:r>
              <a:rPr lang="ko-KR" altLang="en-US" sz="2400" b="1" dirty="0"/>
              <a:t>아뇨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아니요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아냐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아니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아니에요</a:t>
            </a:r>
            <a:endParaRPr lang="en-US" altLang="ko-KR" sz="2400" b="1" dirty="0"/>
          </a:p>
        </p:txBody>
      </p:sp>
      <p:pic>
        <p:nvPicPr>
          <p:cNvPr id="5" name="그림 4" descr="인간의 얼굴, 만화 영화, 소년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AC9B8B5-B326-6773-2797-CAA06A138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383" y="2499360"/>
            <a:ext cx="4140708" cy="43586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8076CB-1E48-3C7E-5E1B-3943E256F070}"/>
              </a:ext>
            </a:extLst>
          </p:cNvPr>
          <p:cNvSpPr txBox="1"/>
          <p:nvPr/>
        </p:nvSpPr>
        <p:spPr>
          <a:xfrm>
            <a:off x="171451" y="2427833"/>
            <a:ext cx="77343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 dirty="0"/>
              <a:t>Buon Giorno/sera = </a:t>
            </a:r>
            <a:r>
              <a:rPr lang="ko-KR" altLang="en-US" sz="2400" b="1" dirty="0"/>
              <a:t>안녕하세요</a:t>
            </a:r>
            <a:endParaRPr lang="en-US" altLang="ko-KR" sz="2400" b="1" dirty="0"/>
          </a:p>
          <a:p>
            <a:r>
              <a:rPr lang="en-US" altLang="ko-KR" sz="2400" b="1" dirty="0"/>
              <a:t>Ciao = </a:t>
            </a:r>
            <a:r>
              <a:rPr lang="ko-KR" altLang="en-US" sz="2400" b="1" dirty="0"/>
              <a:t>안녕</a:t>
            </a:r>
            <a:endParaRPr lang="en-US" altLang="ko-KR" sz="2400" b="1" dirty="0"/>
          </a:p>
          <a:p>
            <a:endParaRPr lang="en-US" altLang="ko-KR" sz="2400" b="1" dirty="0"/>
          </a:p>
          <a:p>
            <a:r>
              <a:rPr lang="en-US" altLang="ko-KR" sz="2400" b="1" dirty="0"/>
              <a:t>Come </a:t>
            </a:r>
            <a:r>
              <a:rPr lang="en-US" altLang="ko-KR" sz="2400" b="1" dirty="0" err="1"/>
              <a:t>stai</a:t>
            </a:r>
            <a:r>
              <a:rPr lang="en-US" altLang="ko-KR" sz="2400" b="1" dirty="0"/>
              <a:t> = </a:t>
            </a:r>
            <a:r>
              <a:rPr lang="ko-KR" altLang="en-US" sz="2400" b="1" dirty="0"/>
              <a:t>어떻게 지내</a:t>
            </a:r>
            <a:r>
              <a:rPr lang="en-US" altLang="ko-KR" sz="2400" b="1" dirty="0"/>
              <a:t>/</a:t>
            </a:r>
            <a:r>
              <a:rPr lang="ko-KR" altLang="en-US" sz="2400" b="1" dirty="0"/>
              <a:t>지내세요</a:t>
            </a:r>
            <a:endParaRPr lang="en-US" altLang="ko-KR" sz="2400" b="1" dirty="0"/>
          </a:p>
          <a:p>
            <a:r>
              <a:rPr lang="en-US" altLang="ko-KR" sz="2400" b="1" dirty="0"/>
              <a:t>Tutto bene = </a:t>
            </a:r>
            <a:r>
              <a:rPr lang="ko-KR" altLang="en-US" sz="2400" b="1" dirty="0"/>
              <a:t>잘 지내</a:t>
            </a:r>
            <a:r>
              <a:rPr lang="en-US" altLang="ko-KR" sz="2400" b="1" dirty="0"/>
              <a:t>/</a:t>
            </a:r>
            <a:r>
              <a:rPr lang="ko-KR" altLang="en-US" sz="2400" b="1" dirty="0" err="1"/>
              <a:t>잘지내요</a:t>
            </a:r>
            <a:endParaRPr lang="en-US" altLang="ko-KR" sz="2400" b="1" dirty="0"/>
          </a:p>
          <a:p>
            <a:endParaRPr lang="en-US" altLang="ko-KR" sz="2400" b="1" dirty="0"/>
          </a:p>
          <a:p>
            <a:r>
              <a:rPr lang="en-US" altLang="ko-KR" sz="2400" b="1" dirty="0"/>
              <a:t>Piacere = </a:t>
            </a:r>
            <a:r>
              <a:rPr lang="ko-KR" altLang="en-US" sz="2400" b="1" dirty="0"/>
              <a:t>반갑습니다</a:t>
            </a:r>
            <a:endParaRPr lang="en-US" altLang="ko-KR" sz="2400" b="1" dirty="0"/>
          </a:p>
          <a:p>
            <a:endParaRPr lang="en-US" altLang="ko-KR" sz="2400" b="1" dirty="0"/>
          </a:p>
          <a:p>
            <a:r>
              <a:rPr lang="en-US" altLang="ko-KR" sz="2400" b="1" dirty="0"/>
              <a:t>Grazie = </a:t>
            </a:r>
            <a:r>
              <a:rPr lang="ko-KR" altLang="en-US" sz="2400" b="1" dirty="0"/>
              <a:t>감사합니다</a:t>
            </a:r>
            <a:endParaRPr lang="en-US" altLang="ko-KR" sz="2400" b="1" dirty="0"/>
          </a:p>
          <a:p>
            <a:r>
              <a:rPr lang="en-US" altLang="ko-KR" sz="2400" b="1" dirty="0"/>
              <a:t>Prego = </a:t>
            </a:r>
            <a:r>
              <a:rPr lang="ko-KR" altLang="en-US" sz="2400" b="1" dirty="0"/>
              <a:t>괜찮아요</a:t>
            </a:r>
            <a:r>
              <a:rPr lang="en-US" altLang="ko-KR" sz="2400" b="1" dirty="0"/>
              <a:t>/</a:t>
            </a:r>
            <a:r>
              <a:rPr lang="ko-KR" altLang="en-US" sz="2400" b="1" dirty="0"/>
              <a:t>별말씀을</a:t>
            </a:r>
            <a:r>
              <a:rPr lang="en-US" altLang="ko-KR" sz="2400" b="1" dirty="0"/>
              <a:t>/</a:t>
            </a:r>
            <a:r>
              <a:rPr lang="ko-KR" altLang="en-US" sz="2400" b="1" dirty="0" err="1"/>
              <a:t>아니에요</a:t>
            </a:r>
            <a:r>
              <a:rPr lang="en-US" altLang="ko-KR" sz="2400" b="1" dirty="0"/>
              <a:t>/</a:t>
            </a:r>
            <a:r>
              <a:rPr lang="ko-KR" altLang="en-US" sz="2400" b="1" dirty="0"/>
              <a:t>천만해요</a:t>
            </a:r>
            <a:endParaRPr lang="en-US" altLang="ko-KR" sz="2400" b="1" dirty="0"/>
          </a:p>
          <a:p>
            <a:endParaRPr lang="en-US" altLang="ko-KR" sz="2400" b="1" dirty="0"/>
          </a:p>
        </p:txBody>
      </p:sp>
    </p:spTree>
    <p:extLst>
      <p:ext uri="{BB962C8B-B14F-4D97-AF65-F5344CB8AC3E}">
        <p14:creationId xmlns:p14="http://schemas.microsoft.com/office/powerpoint/2010/main" val="37750829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A1BBF-1FE0-1990-0D79-5CA935352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A177D6-C8E6-549E-85AD-DEA72C523C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8A6981-6F57-BAD4-2AC5-F1F65CBB50B0}"/>
              </a:ext>
            </a:extLst>
          </p:cNvPr>
          <p:cNvSpPr txBox="1"/>
          <p:nvPr/>
        </p:nvSpPr>
        <p:spPr>
          <a:xfrm>
            <a:off x="600076" y="1199108"/>
            <a:ext cx="65817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000" b="1" dirty="0"/>
              <a:t>📘 </a:t>
            </a:r>
            <a:r>
              <a:rPr lang="en-US" altLang="ko-KR" sz="2000" b="1" dirty="0" err="1"/>
              <a:t>Parte</a:t>
            </a:r>
            <a:r>
              <a:rPr lang="en-US" altLang="ko-KR" sz="2000" b="1" dirty="0"/>
              <a:t> 1. </a:t>
            </a:r>
            <a:r>
              <a:rPr lang="en-US" altLang="ko-KR" sz="2000" b="1" dirty="0" err="1"/>
              <a:t>Sillaba</a:t>
            </a:r>
            <a:r>
              <a:rPr lang="en-US" altLang="ko-KR" sz="2000" b="1" dirty="0"/>
              <a:t>, </a:t>
            </a:r>
            <a:r>
              <a:rPr lang="en-US" altLang="ko-KR" sz="2000" b="1" dirty="0" err="1"/>
              <a:t>Consonante</a:t>
            </a:r>
            <a:r>
              <a:rPr lang="en-US" altLang="ko-KR" sz="2000" b="1" dirty="0"/>
              <a:t>, </a:t>
            </a:r>
            <a:r>
              <a:rPr lang="en-US" altLang="ko-KR" sz="2000" b="1" dirty="0" err="1"/>
              <a:t>Vocale</a:t>
            </a:r>
            <a:r>
              <a:rPr lang="en-US" altLang="ko-KR" sz="2000" b="1" dirty="0"/>
              <a:t> (1~6)</a:t>
            </a:r>
          </a:p>
          <a:p>
            <a:r>
              <a:rPr lang="en-US" altLang="ko-KR" sz="2000" b="1" dirty="0"/>
              <a:t>1. Quale </a:t>
            </a:r>
            <a:r>
              <a:rPr lang="en-US" altLang="ko-KR" sz="2000" b="1" dirty="0" err="1"/>
              <a:t>tra</a:t>
            </a:r>
            <a:r>
              <a:rPr lang="en-US" altLang="ko-KR" sz="2000" b="1" dirty="0"/>
              <a:t> le </a:t>
            </a:r>
            <a:r>
              <a:rPr lang="en-US" altLang="ko-KR" sz="2000" b="1" dirty="0" err="1"/>
              <a:t>seguenti</a:t>
            </a:r>
            <a:r>
              <a:rPr lang="en-US" altLang="ko-KR" sz="2000" b="1" dirty="0"/>
              <a:t> è </a:t>
            </a:r>
            <a:r>
              <a:rPr lang="en-US" altLang="ko-KR" sz="2000" b="1" dirty="0" err="1"/>
              <a:t>una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consonante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coreana</a:t>
            </a:r>
            <a:r>
              <a:rPr lang="en-US" altLang="ko-KR" sz="2000" b="1" dirty="0"/>
              <a:t>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 err="1"/>
              <a:t>ㅏ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 err="1"/>
              <a:t>ㅣ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 err="1"/>
              <a:t>ㄱ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 err="1"/>
              <a:t>ㅗ</a:t>
            </a:r>
            <a:endParaRPr lang="ko-KR" alt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644196-3E4A-97CE-0C61-C0CF5ECCD003}"/>
              </a:ext>
            </a:extLst>
          </p:cNvPr>
          <p:cNvSpPr txBox="1"/>
          <p:nvPr/>
        </p:nvSpPr>
        <p:spPr>
          <a:xfrm>
            <a:off x="600076" y="3623696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2. Quale </a:t>
            </a:r>
            <a:r>
              <a:rPr lang="en-US" altLang="ko-KR" sz="2000" b="1" dirty="0" err="1"/>
              <a:t>tra</a:t>
            </a:r>
            <a:r>
              <a:rPr lang="en-US" altLang="ko-KR" sz="2000" b="1" dirty="0"/>
              <a:t> le </a:t>
            </a:r>
            <a:r>
              <a:rPr lang="en-US" altLang="ko-KR" sz="2000" b="1" dirty="0" err="1"/>
              <a:t>seguenti</a:t>
            </a:r>
            <a:r>
              <a:rPr lang="en-US" altLang="ko-KR" sz="2000" b="1" dirty="0"/>
              <a:t> è </a:t>
            </a:r>
            <a:r>
              <a:rPr lang="en-US" altLang="ko-KR" sz="2000" b="1" dirty="0" err="1"/>
              <a:t>una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vocale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coreana</a:t>
            </a:r>
            <a:r>
              <a:rPr lang="en-US" altLang="ko-KR" sz="2000" b="1" dirty="0"/>
              <a:t>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/>
              <a:t>ㄴ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 err="1"/>
              <a:t>ㅓ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 err="1"/>
              <a:t>ㅁ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 err="1"/>
              <a:t>ㄷ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95112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8A83C-49C3-31A6-BB40-EDF5E313E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CF5936-242C-106B-69CC-1C5E709DD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88680E-7968-8DE7-D3FA-F9573654BEE9}"/>
              </a:ext>
            </a:extLst>
          </p:cNvPr>
          <p:cNvSpPr txBox="1"/>
          <p:nvPr/>
        </p:nvSpPr>
        <p:spPr>
          <a:xfrm>
            <a:off x="600076" y="1199108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3. Qual è la </a:t>
            </a:r>
            <a:r>
              <a:rPr lang="en-US" altLang="ko-KR" sz="2000" b="1" dirty="0" err="1"/>
              <a:t>sillaba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formata</a:t>
            </a:r>
            <a:r>
              <a:rPr lang="en-US" altLang="ko-KR" sz="2000" b="1" dirty="0"/>
              <a:t> da </a:t>
            </a:r>
            <a:r>
              <a:rPr lang="ko-KR" altLang="en-US" sz="2000" b="1" dirty="0"/>
              <a:t>ㄴ </a:t>
            </a:r>
            <a:r>
              <a:rPr lang="en-US" altLang="ko-KR" sz="2000" b="1" dirty="0"/>
              <a:t>+ </a:t>
            </a:r>
            <a:r>
              <a:rPr lang="ko-KR" altLang="en-US" sz="2000" b="1" dirty="0" err="1"/>
              <a:t>ㅏ</a:t>
            </a:r>
            <a:r>
              <a:rPr lang="en-US" altLang="ko-KR" sz="2000" b="1" dirty="0"/>
              <a:t>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/>
              <a:t>너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/>
              <a:t>나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/>
              <a:t>누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/>
              <a:t>니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7E292D-F3F3-6238-7318-EE2E3292CD41}"/>
              </a:ext>
            </a:extLst>
          </p:cNvPr>
          <p:cNvSpPr txBox="1"/>
          <p:nvPr/>
        </p:nvSpPr>
        <p:spPr>
          <a:xfrm>
            <a:off x="600076" y="3623696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4. Quale </a:t>
            </a:r>
            <a:r>
              <a:rPr lang="en-US" altLang="ko-KR" sz="2000" b="1" dirty="0" err="1"/>
              <a:t>tra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queste</a:t>
            </a:r>
            <a:r>
              <a:rPr lang="en-US" altLang="ko-KR" sz="2000" b="1" dirty="0"/>
              <a:t> è </a:t>
            </a:r>
            <a:r>
              <a:rPr lang="en-US" altLang="ko-KR" sz="2000" b="1" dirty="0" err="1"/>
              <a:t>una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sillaba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completa</a:t>
            </a:r>
            <a:r>
              <a:rPr lang="en-US" altLang="ko-KR" sz="2000" b="1" dirty="0"/>
              <a:t>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 err="1"/>
              <a:t>ㄱ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 err="1"/>
              <a:t>ㅏ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 err="1"/>
              <a:t>ㄱㅏ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/>
              <a:t>가</a:t>
            </a:r>
          </a:p>
        </p:txBody>
      </p:sp>
    </p:spTree>
    <p:extLst>
      <p:ext uri="{BB962C8B-B14F-4D97-AF65-F5344CB8AC3E}">
        <p14:creationId xmlns:p14="http://schemas.microsoft.com/office/powerpoint/2010/main" val="4191141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6F1B3-061C-A236-0458-626C07E72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4658D5-ED9F-6CF9-52AB-48B25934D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338B9F-65BD-BEF2-CAF8-E5A2C80B5B18}"/>
              </a:ext>
            </a:extLst>
          </p:cNvPr>
          <p:cNvSpPr txBox="1"/>
          <p:nvPr/>
        </p:nvSpPr>
        <p:spPr>
          <a:xfrm>
            <a:off x="600076" y="1199108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5. Come </a:t>
            </a:r>
            <a:r>
              <a:rPr lang="en-US" altLang="ko-KR" sz="2000" b="1" dirty="0" err="1"/>
              <a:t>si</a:t>
            </a:r>
            <a:r>
              <a:rPr lang="en-US" altLang="ko-KR" sz="2000" b="1" dirty="0"/>
              <a:t> scrive “no” in </a:t>
            </a:r>
            <a:r>
              <a:rPr lang="en-US" altLang="ko-KR" sz="2000" b="1" dirty="0" err="1"/>
              <a:t>coreano</a:t>
            </a:r>
            <a:r>
              <a:rPr lang="en-US" altLang="ko-KR" sz="2000" b="1" dirty="0"/>
              <a:t> (</a:t>
            </a:r>
            <a:r>
              <a:rPr lang="en-US" altLang="ko-KR" sz="2000" b="1" dirty="0" err="1"/>
              <a:t>foneticamente</a:t>
            </a:r>
            <a:r>
              <a:rPr lang="en-US" altLang="ko-KR" sz="2000" b="1" dirty="0"/>
              <a:t>)?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/>
              <a:t>나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/>
              <a:t>노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/>
              <a:t>너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/>
              <a:t>누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E12B7-6A63-DC31-94A9-1174FA93F158}"/>
              </a:ext>
            </a:extLst>
          </p:cNvPr>
          <p:cNvSpPr txBox="1"/>
          <p:nvPr/>
        </p:nvSpPr>
        <p:spPr>
          <a:xfrm>
            <a:off x="600076" y="3623696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6. Qual è la </a:t>
            </a:r>
            <a:r>
              <a:rPr lang="en-US" altLang="ko-KR" sz="2000" b="1" dirty="0" err="1"/>
              <a:t>combinazione</a:t>
            </a:r>
            <a:r>
              <a:rPr lang="en-US" altLang="ko-KR" sz="2000" b="1" dirty="0"/>
              <a:t> di “</a:t>
            </a:r>
            <a:r>
              <a:rPr lang="ko-KR" altLang="en-US" sz="2000" b="1" dirty="0"/>
              <a:t>반”</a:t>
            </a:r>
            <a:r>
              <a:rPr lang="en-US" altLang="ko-KR" sz="2000" b="1" dirty="0"/>
              <a:t>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 err="1"/>
              <a:t>ㅂ</a:t>
            </a:r>
            <a:r>
              <a:rPr lang="ko-KR" altLang="en-US" sz="2000" dirty="0"/>
              <a:t> </a:t>
            </a:r>
            <a:r>
              <a:rPr lang="en-US" altLang="ko-KR" sz="2000" dirty="0"/>
              <a:t>+ </a:t>
            </a:r>
            <a:r>
              <a:rPr lang="ko-KR" altLang="en-US" sz="2000" dirty="0" err="1"/>
              <a:t>ㅏ</a:t>
            </a:r>
            <a:r>
              <a:rPr lang="ko-KR" altLang="en-US" sz="2000" dirty="0"/>
              <a:t> </a:t>
            </a:r>
            <a:r>
              <a:rPr lang="en-US" altLang="ko-KR" sz="2000" dirty="0"/>
              <a:t>+ </a:t>
            </a:r>
            <a:r>
              <a:rPr lang="ko-KR" altLang="en-US" sz="2000" dirty="0"/>
              <a:t>ㄴ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 err="1"/>
              <a:t>ㅍ</a:t>
            </a:r>
            <a:r>
              <a:rPr lang="ko-KR" altLang="en-US" sz="2000" dirty="0"/>
              <a:t> </a:t>
            </a:r>
            <a:r>
              <a:rPr lang="en-US" altLang="ko-KR" sz="2000" dirty="0"/>
              <a:t>+ </a:t>
            </a:r>
            <a:r>
              <a:rPr lang="ko-KR" altLang="en-US" sz="2000" dirty="0" err="1"/>
              <a:t>ㅏ</a:t>
            </a:r>
            <a:r>
              <a:rPr lang="ko-KR" altLang="en-US" sz="2000" dirty="0"/>
              <a:t> </a:t>
            </a:r>
            <a:r>
              <a:rPr lang="en-US" altLang="ko-KR" sz="2000" dirty="0"/>
              <a:t>+ </a:t>
            </a:r>
            <a:r>
              <a:rPr lang="ko-KR" altLang="en-US" sz="2000" dirty="0"/>
              <a:t>ㄴ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 err="1"/>
              <a:t>ㅂ</a:t>
            </a:r>
            <a:r>
              <a:rPr lang="ko-KR" altLang="en-US" sz="2000" dirty="0"/>
              <a:t> </a:t>
            </a:r>
            <a:r>
              <a:rPr lang="en-US" altLang="ko-KR" sz="2000" dirty="0"/>
              <a:t>+ </a:t>
            </a:r>
            <a:r>
              <a:rPr lang="ko-KR" altLang="en-US" sz="2000" dirty="0" err="1"/>
              <a:t>ㅓ</a:t>
            </a:r>
            <a:r>
              <a:rPr lang="ko-KR" altLang="en-US" sz="2000" dirty="0"/>
              <a:t> </a:t>
            </a:r>
            <a:r>
              <a:rPr lang="en-US" altLang="ko-KR" sz="2000" dirty="0"/>
              <a:t>+ </a:t>
            </a:r>
            <a:r>
              <a:rPr lang="ko-KR" altLang="en-US" sz="2000" dirty="0"/>
              <a:t>ㄴ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 err="1"/>
              <a:t>ㅂ</a:t>
            </a:r>
            <a:r>
              <a:rPr lang="ko-KR" altLang="en-US" sz="2000" dirty="0"/>
              <a:t> </a:t>
            </a:r>
            <a:r>
              <a:rPr lang="en-US" altLang="ko-KR" sz="2000" dirty="0"/>
              <a:t>+ </a:t>
            </a:r>
            <a:r>
              <a:rPr lang="ko-KR" altLang="en-US" sz="2000" dirty="0" err="1"/>
              <a:t>ㅏ</a:t>
            </a:r>
            <a:r>
              <a:rPr lang="ko-KR" altLang="en-US" sz="2000" dirty="0"/>
              <a:t> </a:t>
            </a:r>
            <a:r>
              <a:rPr lang="en-US" altLang="ko-KR" sz="2000" dirty="0"/>
              <a:t>+ </a:t>
            </a:r>
            <a:r>
              <a:rPr lang="ko-KR" altLang="en-US" sz="2000" dirty="0"/>
              <a:t>ㄹ</a:t>
            </a:r>
          </a:p>
        </p:txBody>
      </p:sp>
    </p:spTree>
    <p:extLst>
      <p:ext uri="{BB962C8B-B14F-4D97-AF65-F5344CB8AC3E}">
        <p14:creationId xmlns:p14="http://schemas.microsoft.com/office/powerpoint/2010/main" val="3156894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8CD51-409C-B980-0024-8EBEF84E3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71ED6C-5E4B-ADEA-5EB2-A8A7AD9D55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4B6F3A-827F-478E-0F67-177B7289AF2C}"/>
              </a:ext>
            </a:extLst>
          </p:cNvPr>
          <p:cNvSpPr txBox="1"/>
          <p:nvPr/>
        </p:nvSpPr>
        <p:spPr>
          <a:xfrm>
            <a:off x="600076" y="1199108"/>
            <a:ext cx="65817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000" b="1" dirty="0"/>
              <a:t>📘 </a:t>
            </a:r>
            <a:r>
              <a:rPr lang="en-US" altLang="ko-KR" sz="2000" b="1" dirty="0" err="1"/>
              <a:t>Parte</a:t>
            </a:r>
            <a:r>
              <a:rPr lang="en-US" altLang="ko-KR" sz="2000" b="1" dirty="0"/>
              <a:t> 2. Saluti &amp; </a:t>
            </a:r>
            <a:r>
              <a:rPr lang="en-US" altLang="ko-KR" sz="2000" b="1" dirty="0" err="1"/>
              <a:t>Frasi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comuni</a:t>
            </a:r>
            <a:r>
              <a:rPr lang="en-US" altLang="ko-KR" sz="2000" b="1" dirty="0"/>
              <a:t> (7~14)</a:t>
            </a:r>
          </a:p>
          <a:p>
            <a:r>
              <a:rPr lang="en-US" altLang="ko-KR" sz="2000" b="1" dirty="0"/>
              <a:t>7. Come </a:t>
            </a:r>
            <a:r>
              <a:rPr lang="en-US" altLang="ko-KR" sz="2000" b="1" dirty="0" err="1"/>
              <a:t>si</a:t>
            </a:r>
            <a:r>
              <a:rPr lang="en-US" altLang="ko-KR" sz="2000" b="1" dirty="0"/>
              <a:t> dice “Buongiorno” in </a:t>
            </a:r>
            <a:r>
              <a:rPr lang="en-US" altLang="ko-KR" sz="2000" b="1" dirty="0" err="1"/>
              <a:t>coreano</a:t>
            </a:r>
            <a:r>
              <a:rPr lang="en-US" altLang="ko-KR" sz="2000" b="1" dirty="0"/>
              <a:t>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/>
              <a:t>안녕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/>
              <a:t>안녕하세요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/>
              <a:t>안녕히 가세요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/>
              <a:t>감사합니다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A0E19E-21A9-902F-7BE8-13320906BDA3}"/>
              </a:ext>
            </a:extLst>
          </p:cNvPr>
          <p:cNvSpPr txBox="1"/>
          <p:nvPr/>
        </p:nvSpPr>
        <p:spPr>
          <a:xfrm>
            <a:off x="600076" y="3623696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8. Come </a:t>
            </a:r>
            <a:r>
              <a:rPr lang="en-US" altLang="ko-KR" sz="2000" b="1" dirty="0" err="1"/>
              <a:t>si</a:t>
            </a:r>
            <a:r>
              <a:rPr lang="en-US" altLang="ko-KR" sz="2000" b="1" dirty="0"/>
              <a:t> dice “Ciao” </a:t>
            </a:r>
            <a:r>
              <a:rPr lang="en-US" altLang="ko-KR" sz="2000" b="1" dirty="0" err="1"/>
              <a:t>tra</a:t>
            </a:r>
            <a:r>
              <a:rPr lang="en-US" altLang="ko-KR" sz="2000" b="1" dirty="0"/>
              <a:t> amici?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/>
              <a:t>안녕하십니까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/>
              <a:t>안녕하세요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/>
              <a:t>안녕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/>
              <a:t>반갑습니다</a:t>
            </a:r>
          </a:p>
        </p:txBody>
      </p:sp>
    </p:spTree>
    <p:extLst>
      <p:ext uri="{BB962C8B-B14F-4D97-AF65-F5344CB8AC3E}">
        <p14:creationId xmlns:p14="http://schemas.microsoft.com/office/powerpoint/2010/main" val="9564215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CFE66-033A-1821-FDDE-BFED26BFD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FC6DB6-4B05-C903-7F7D-B4301EFB0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61F5DE-7496-51BA-637B-417CCC217796}"/>
              </a:ext>
            </a:extLst>
          </p:cNvPr>
          <p:cNvSpPr txBox="1"/>
          <p:nvPr/>
        </p:nvSpPr>
        <p:spPr>
          <a:xfrm>
            <a:off x="600076" y="1199108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9. Quale </a:t>
            </a:r>
            <a:r>
              <a:rPr lang="en-US" altLang="ko-KR" sz="2000" b="1" dirty="0" err="1"/>
              <a:t>frase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significa</a:t>
            </a:r>
            <a:r>
              <a:rPr lang="en-US" altLang="ko-KR" sz="2000" b="1" dirty="0"/>
              <a:t> "Come </a:t>
            </a:r>
            <a:r>
              <a:rPr lang="en-US" altLang="ko-KR" sz="2000" b="1" dirty="0" err="1"/>
              <a:t>stai</a:t>
            </a:r>
            <a:r>
              <a:rPr lang="en-US" altLang="ko-KR" sz="2000" b="1" dirty="0"/>
              <a:t>?"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/>
              <a:t>잘 지내요</a:t>
            </a:r>
            <a:r>
              <a:rPr lang="en-US" altLang="ko-KR" sz="2000" dirty="0"/>
              <a:t>?</a:t>
            </a:r>
            <a:br>
              <a:rPr lang="en-US" altLang="ko-KR" sz="2000" dirty="0"/>
            </a:br>
            <a:r>
              <a:rPr lang="en-US" altLang="ko-KR" sz="2000" dirty="0"/>
              <a:t>B. </a:t>
            </a:r>
            <a:r>
              <a:rPr lang="ko-KR" altLang="en-US" sz="2000" dirty="0"/>
              <a:t>감사합니다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/>
              <a:t>안녕하세요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/>
              <a:t>안녕히 계세요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87E8B9-4948-046B-D1F3-5EA12B93C5B5}"/>
              </a:ext>
            </a:extLst>
          </p:cNvPr>
          <p:cNvSpPr txBox="1"/>
          <p:nvPr/>
        </p:nvSpPr>
        <p:spPr>
          <a:xfrm>
            <a:off x="600076" y="3623696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10. “Tutto bene” in </a:t>
            </a:r>
            <a:r>
              <a:rPr lang="en-US" altLang="ko-KR" sz="2000" b="1" dirty="0" err="1"/>
              <a:t>coreano</a:t>
            </a:r>
            <a:r>
              <a:rPr lang="en-US" altLang="ko-KR" sz="2000" b="1" dirty="0"/>
              <a:t> è: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/>
              <a:t>안녕하세요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/>
              <a:t>잘 지내요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/>
              <a:t>안녕히 가세요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/>
              <a:t>괜찮아요</a:t>
            </a:r>
          </a:p>
        </p:txBody>
      </p:sp>
    </p:spTree>
    <p:extLst>
      <p:ext uri="{BB962C8B-B14F-4D97-AF65-F5344CB8AC3E}">
        <p14:creationId xmlns:p14="http://schemas.microsoft.com/office/powerpoint/2010/main" val="31113768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2CA7F-6381-4B0D-48EA-64EBC0737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E8EF17-3CD9-1D0A-CD06-50184E181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2FAED3-675E-02E3-5DF1-75D75440BEC1}"/>
              </a:ext>
            </a:extLst>
          </p:cNvPr>
          <p:cNvSpPr txBox="1"/>
          <p:nvPr/>
        </p:nvSpPr>
        <p:spPr>
          <a:xfrm>
            <a:off x="600076" y="1199108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11. Come </a:t>
            </a:r>
            <a:r>
              <a:rPr lang="en-US" altLang="ko-KR" sz="2000" b="1" dirty="0" err="1"/>
              <a:t>si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risponde</a:t>
            </a:r>
            <a:r>
              <a:rPr lang="en-US" altLang="ko-KR" sz="2000" b="1" dirty="0"/>
              <a:t> a “Piacere”?</a:t>
            </a:r>
          </a:p>
          <a:p>
            <a:r>
              <a:rPr lang="en-US" altLang="ko-KR" sz="2000" dirty="0"/>
              <a:t>A. </a:t>
            </a:r>
            <a:r>
              <a:rPr lang="ko-KR" altLang="en-US" sz="2000" dirty="0"/>
              <a:t>반갑습니다</a:t>
            </a:r>
            <a:br>
              <a:rPr lang="ko-KR" altLang="en-US" sz="2000" dirty="0"/>
            </a:br>
            <a:r>
              <a:rPr lang="en-US" altLang="ko-KR" sz="2000" dirty="0"/>
              <a:t>B. </a:t>
            </a:r>
            <a:r>
              <a:rPr lang="ko-KR" altLang="en-US" sz="2000" dirty="0"/>
              <a:t>감사합니다</a:t>
            </a:r>
            <a:br>
              <a:rPr lang="ko-KR" altLang="en-US" sz="2000" dirty="0"/>
            </a:br>
            <a:r>
              <a:rPr lang="en-US" altLang="ko-KR" sz="2000" dirty="0"/>
              <a:t>C. </a:t>
            </a:r>
            <a:r>
              <a:rPr lang="ko-KR" altLang="en-US" sz="2000" dirty="0"/>
              <a:t>안녕</a:t>
            </a:r>
            <a:br>
              <a:rPr lang="ko-KR" altLang="en-US" sz="2000" dirty="0"/>
            </a:br>
            <a:r>
              <a:rPr lang="en-US" altLang="ko-KR" sz="2000" dirty="0"/>
              <a:t>D. </a:t>
            </a:r>
            <a:r>
              <a:rPr lang="ko-KR" altLang="en-US" sz="2000" dirty="0" err="1"/>
              <a:t>아니에요</a:t>
            </a:r>
            <a:endParaRPr lang="ko-KR" alt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AE2558-7922-F3EF-1AAD-D41CCA684156}"/>
              </a:ext>
            </a:extLst>
          </p:cNvPr>
          <p:cNvSpPr txBox="1"/>
          <p:nvPr/>
        </p:nvSpPr>
        <p:spPr>
          <a:xfrm>
            <a:off x="600076" y="3623696"/>
            <a:ext cx="65817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/>
              <a:t>12. </a:t>
            </a:r>
            <a:r>
              <a:rPr lang="en-US" altLang="ko-KR" sz="2000" dirty="0" err="1"/>
              <a:t>Traduci</a:t>
            </a:r>
            <a:r>
              <a:rPr lang="en-US" altLang="ko-KR" sz="2000" dirty="0"/>
              <a:t>: </a:t>
            </a:r>
            <a:r>
              <a:rPr lang="en-US" altLang="ko-KR" sz="2000" b="1" dirty="0"/>
              <a:t>Grazie</a:t>
            </a:r>
            <a:r>
              <a:rPr lang="en-US" altLang="ko-KR" sz="2000" dirty="0"/>
              <a:t> = __________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840772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2E143-956F-DF25-81A1-E5E127543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8D826F-7FD1-042E-259E-82AE3B9EC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4489FA-7AF4-2649-0B68-CD53FE923938}"/>
              </a:ext>
            </a:extLst>
          </p:cNvPr>
          <p:cNvSpPr txBox="1"/>
          <p:nvPr/>
        </p:nvSpPr>
        <p:spPr>
          <a:xfrm>
            <a:off x="600076" y="1199108"/>
            <a:ext cx="65817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/>
              <a:t>13. </a:t>
            </a:r>
            <a:r>
              <a:rPr lang="en-US" altLang="ko-KR" sz="2000" dirty="0" err="1"/>
              <a:t>Traduci</a:t>
            </a:r>
            <a:r>
              <a:rPr lang="en-US" altLang="ko-KR" sz="2000" dirty="0"/>
              <a:t>: </a:t>
            </a:r>
            <a:r>
              <a:rPr lang="en-US" altLang="ko-KR" sz="2000" b="1" dirty="0"/>
              <a:t>Prego</a:t>
            </a:r>
            <a:r>
              <a:rPr lang="en-US" altLang="ko-KR" sz="2000" dirty="0"/>
              <a:t> = __________</a:t>
            </a:r>
            <a:endParaRPr lang="ko-KR" alt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E105F2-8151-161C-C8B1-0F4EAEA291D1}"/>
              </a:ext>
            </a:extLst>
          </p:cNvPr>
          <p:cNvSpPr txBox="1"/>
          <p:nvPr/>
        </p:nvSpPr>
        <p:spPr>
          <a:xfrm>
            <a:off x="600076" y="3623696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14. Cosa </a:t>
            </a:r>
            <a:r>
              <a:rPr lang="en-US" altLang="ko-KR" sz="2000" b="1" dirty="0" err="1"/>
              <a:t>significa</a:t>
            </a:r>
            <a:r>
              <a:rPr lang="en-US" altLang="ko-KR" sz="2000" b="1" dirty="0"/>
              <a:t> “</a:t>
            </a:r>
            <a:r>
              <a:rPr lang="ko-KR" altLang="en-US" sz="2000" b="1" dirty="0"/>
              <a:t>네”</a:t>
            </a:r>
            <a:r>
              <a:rPr lang="en-US" altLang="ko-KR" sz="2000" b="1" dirty="0"/>
              <a:t>?</a:t>
            </a:r>
          </a:p>
          <a:p>
            <a:r>
              <a:rPr lang="en-US" altLang="ko-KR" sz="2000" dirty="0"/>
              <a:t>A. No</a:t>
            </a:r>
            <a:br>
              <a:rPr lang="en-US" altLang="ko-KR" sz="2000" dirty="0"/>
            </a:br>
            <a:r>
              <a:rPr lang="en-US" altLang="ko-KR" sz="2000" dirty="0"/>
              <a:t>B. </a:t>
            </a:r>
            <a:r>
              <a:rPr lang="en-US" altLang="ko-KR" sz="2000" dirty="0" err="1"/>
              <a:t>Sì</a:t>
            </a:r>
            <a:br>
              <a:rPr lang="en-US" altLang="ko-KR" sz="2000" dirty="0"/>
            </a:br>
            <a:r>
              <a:rPr lang="en-US" altLang="ko-KR" sz="2000" dirty="0"/>
              <a:t>C. Grazie</a:t>
            </a:r>
            <a:br>
              <a:rPr lang="en-US" altLang="ko-KR" sz="2000" dirty="0"/>
            </a:br>
            <a:r>
              <a:rPr lang="en-US" altLang="ko-KR" sz="2000" dirty="0"/>
              <a:t>D. Ciao</a:t>
            </a:r>
          </a:p>
        </p:txBody>
      </p:sp>
    </p:spTree>
    <p:extLst>
      <p:ext uri="{BB962C8B-B14F-4D97-AF65-F5344CB8AC3E}">
        <p14:creationId xmlns:p14="http://schemas.microsoft.com/office/powerpoint/2010/main" val="2194411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B8C74-292E-FAF0-56DE-B530821F9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AAABC1-4DC1-1DD6-A63B-356B5C1A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9BB04-EF08-66B5-F1CC-FF8B427C2FB9}"/>
              </a:ext>
            </a:extLst>
          </p:cNvPr>
          <p:cNvSpPr txBox="1"/>
          <p:nvPr/>
        </p:nvSpPr>
        <p:spPr>
          <a:xfrm>
            <a:off x="600076" y="1132433"/>
            <a:ext cx="658177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000" dirty="0"/>
              <a:t>📘 </a:t>
            </a:r>
            <a:r>
              <a:rPr lang="en-US" altLang="ko-KR" sz="2000" b="1" dirty="0" err="1"/>
              <a:t>Parte</a:t>
            </a:r>
            <a:r>
              <a:rPr lang="en-US" altLang="ko-KR" sz="2000" b="1" dirty="0"/>
              <a:t> 3. </a:t>
            </a:r>
            <a:r>
              <a:rPr lang="en-US" altLang="ko-KR" sz="2000" b="1" dirty="0" err="1"/>
              <a:t>Collega</a:t>
            </a:r>
            <a:r>
              <a:rPr lang="en-US" altLang="ko-KR" sz="2000" b="1" dirty="0"/>
              <a:t> le </a:t>
            </a:r>
            <a:r>
              <a:rPr lang="en-US" altLang="ko-KR" sz="2000" b="1" dirty="0" err="1"/>
              <a:t>espressioni</a:t>
            </a:r>
            <a:r>
              <a:rPr lang="en-US" altLang="ko-KR" sz="2000" b="1" dirty="0"/>
              <a:t> (15~17) </a:t>
            </a:r>
          </a:p>
          <a:p>
            <a:endParaRPr lang="en-US" altLang="ko-KR" sz="2000" dirty="0"/>
          </a:p>
          <a:p>
            <a:r>
              <a:rPr lang="en-US" altLang="ko-KR" sz="2000" dirty="0"/>
              <a:t>15. </a:t>
            </a:r>
            <a:r>
              <a:rPr lang="en-US" altLang="ko-KR" sz="2000" dirty="0" err="1"/>
              <a:t>Collega</a:t>
            </a:r>
            <a:r>
              <a:rPr lang="en-US" altLang="ko-KR" sz="2000" dirty="0"/>
              <a:t> ogni </a:t>
            </a:r>
            <a:r>
              <a:rPr lang="en-US" altLang="ko-KR" sz="2000" dirty="0" err="1"/>
              <a:t>parola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italiana</a:t>
            </a:r>
            <a:r>
              <a:rPr lang="en-US" altLang="ko-KR" sz="2000" dirty="0"/>
              <a:t> con il </a:t>
            </a:r>
            <a:r>
              <a:rPr lang="en-US" altLang="ko-KR" sz="2000" dirty="0" err="1"/>
              <a:t>suo</a:t>
            </a:r>
            <a:r>
              <a:rPr lang="en-US" altLang="ko-KR" sz="2000" dirty="0"/>
              <a:t> </a:t>
            </a:r>
            <a:r>
              <a:rPr lang="en-US" altLang="ko-KR" sz="2000" dirty="0" err="1"/>
              <a:t>significato</a:t>
            </a:r>
            <a:r>
              <a:rPr lang="en-US" altLang="ko-KR" sz="2000" dirty="0"/>
              <a:t> </a:t>
            </a:r>
            <a:r>
              <a:rPr lang="en-US" altLang="ko-KR" sz="2000" dirty="0" err="1"/>
              <a:t>coreano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Italiano	Coreano</a:t>
            </a:r>
          </a:p>
          <a:p>
            <a:r>
              <a:rPr lang="en-US" altLang="ko-KR" sz="2000" dirty="0"/>
              <a:t>Ciao	          A. </a:t>
            </a:r>
            <a:r>
              <a:rPr lang="ko-KR" altLang="en-US" sz="2000" dirty="0"/>
              <a:t>감사합니다</a:t>
            </a:r>
          </a:p>
          <a:p>
            <a:r>
              <a:rPr lang="en-US" altLang="ko-KR" sz="2000" dirty="0"/>
              <a:t>Piacere         	B. </a:t>
            </a:r>
            <a:r>
              <a:rPr lang="ko-KR" altLang="en-US" sz="2000" dirty="0"/>
              <a:t>안녕</a:t>
            </a:r>
          </a:p>
          <a:p>
            <a:r>
              <a:rPr lang="en-US" altLang="ko-KR" sz="2000" dirty="0"/>
              <a:t>Grazie	          C. </a:t>
            </a:r>
            <a:r>
              <a:rPr lang="ko-KR" altLang="en-US" sz="2000" dirty="0"/>
              <a:t>반갑습니다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1FF63B-9503-19D8-A40B-B3507AF2B9A7}"/>
              </a:ext>
            </a:extLst>
          </p:cNvPr>
          <p:cNvSpPr txBox="1"/>
          <p:nvPr/>
        </p:nvSpPr>
        <p:spPr>
          <a:xfrm>
            <a:off x="600076" y="4423796"/>
            <a:ext cx="65817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/>
              <a:t>16. </a:t>
            </a:r>
            <a:r>
              <a:rPr lang="en-US" altLang="ko-KR" sz="2000" dirty="0" err="1"/>
              <a:t>Collega</a:t>
            </a:r>
            <a:endParaRPr lang="en-US" altLang="ko-KR" sz="2000" dirty="0"/>
          </a:p>
          <a:p>
            <a:r>
              <a:rPr lang="en-US" altLang="ko-KR" sz="2000" dirty="0"/>
              <a:t>Italiano	Coreano</a:t>
            </a:r>
          </a:p>
          <a:p>
            <a:r>
              <a:rPr lang="en-US" altLang="ko-KR" sz="2000" dirty="0"/>
              <a:t>Buongiorno	       A. </a:t>
            </a:r>
            <a:r>
              <a:rPr lang="ko-KR" altLang="en-US" sz="2000" dirty="0"/>
              <a:t>안녕</a:t>
            </a:r>
          </a:p>
          <a:p>
            <a:r>
              <a:rPr lang="en-US" altLang="ko-KR" sz="2000" dirty="0"/>
              <a:t>Come </a:t>
            </a:r>
            <a:r>
              <a:rPr lang="en-US" altLang="ko-KR" sz="2000" dirty="0" err="1"/>
              <a:t>stai</a:t>
            </a:r>
            <a:r>
              <a:rPr lang="en-US" altLang="ko-KR" sz="2000" dirty="0"/>
              <a:t>?	       B. </a:t>
            </a:r>
            <a:r>
              <a:rPr lang="ko-KR" altLang="en-US" sz="2000" dirty="0"/>
              <a:t>잘 지내요</a:t>
            </a:r>
            <a:r>
              <a:rPr lang="en-US" altLang="ko-KR" sz="2000" dirty="0"/>
              <a:t>?</a:t>
            </a:r>
          </a:p>
          <a:p>
            <a:r>
              <a:rPr lang="en-US" altLang="ko-KR" sz="2000" dirty="0"/>
              <a:t>Prego	                 C. </a:t>
            </a:r>
            <a:r>
              <a:rPr lang="ko-KR" altLang="en-US" sz="2000" dirty="0"/>
              <a:t>안녕하세요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0099808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A44B8-613A-88B3-1DB7-7166508A8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E758DD-26D2-4602-BE74-33686D237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DABA1-40D3-BE77-CA9C-2C350B7C717A}"/>
              </a:ext>
            </a:extLst>
          </p:cNvPr>
          <p:cNvSpPr txBox="1"/>
          <p:nvPr/>
        </p:nvSpPr>
        <p:spPr>
          <a:xfrm>
            <a:off x="600076" y="1132433"/>
            <a:ext cx="65817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it-IT" sz="2000" dirty="0"/>
              <a:t>📘 </a:t>
            </a:r>
            <a:r>
              <a:rPr lang="it-IT" altLang="ko-KR" sz="2000" b="1" dirty="0"/>
              <a:t>Parte 4. Completa le frasi (18~20)</a:t>
            </a:r>
          </a:p>
          <a:p>
            <a:r>
              <a:rPr lang="it-IT" altLang="ko-KR" sz="2000" dirty="0"/>
              <a:t>18. Scrivi la forma formale di “ciao” in coreano: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396204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1723F-48CB-D2F1-1811-6E54CC731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DA4201E-3911-01E6-C93D-628ED4B68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5D7230C-0284-0A97-2419-0DA6E51F6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9234" y="-584209"/>
            <a:ext cx="7991474" cy="2173170"/>
          </a:xfrm>
        </p:spPr>
        <p:txBody>
          <a:bodyPr>
            <a:normAutofit/>
          </a:bodyPr>
          <a:lstStyle/>
          <a:p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Silaba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(</a:t>
            </a:r>
            <a:r>
              <a:rPr lang="ko-KR" altLang="en-US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음절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/Eum-</a:t>
            </a: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jeol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)</a:t>
            </a:r>
            <a:b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Per </a:t>
            </a: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creare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una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silaba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, ci </a:t>
            </a: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vuole</a:t>
            </a:r>
            <a:b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minimo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un </a:t>
            </a: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consonante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b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minimo</a:t>
            </a:r>
            <a:r>
              <a:rPr lang="en-US" altLang="ko-KR" sz="24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un </a:t>
            </a:r>
            <a:r>
              <a:rPr lang="en-US" altLang="ko-KR" sz="24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vocale</a:t>
            </a:r>
            <a:endParaRPr lang="ko-KR" altLang="en-US" sz="24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pic>
        <p:nvPicPr>
          <p:cNvPr id="4" name="그림 3" descr="스크린샷, 블랙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9D40C97-A8CB-5D5E-4701-FD2F0DDFC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9160" y="2290353"/>
            <a:ext cx="3270069" cy="32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52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26C0B-A229-5F5F-47D9-5A850A97C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9657C9-427D-FF29-9C5E-F5A5B52CE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263" y="0"/>
            <a:ext cx="7991474" cy="713512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Compiti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da fare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D22B6C-6A7B-F891-3F9D-24D7C4FB32D1}"/>
              </a:ext>
            </a:extLst>
          </p:cNvPr>
          <p:cNvSpPr txBox="1"/>
          <p:nvPr/>
        </p:nvSpPr>
        <p:spPr>
          <a:xfrm>
            <a:off x="600076" y="1132433"/>
            <a:ext cx="65817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b="1" dirty="0"/>
              <a:t>20. </a:t>
            </a:r>
            <a:r>
              <a:rPr lang="en-US" altLang="ko-KR" sz="2000" b="1" dirty="0" err="1"/>
              <a:t>Prova</a:t>
            </a:r>
            <a:r>
              <a:rPr lang="en-US" altLang="ko-KR" sz="2000" b="1" dirty="0"/>
              <a:t> </a:t>
            </a:r>
            <a:r>
              <a:rPr lang="en-US" altLang="ko-KR" sz="2000" b="1" dirty="0" err="1"/>
              <a:t>presentarti</a:t>
            </a:r>
            <a:r>
              <a:rPr lang="en-US" altLang="ko-KR" sz="2000" b="1" dirty="0"/>
              <a:t> in </a:t>
            </a:r>
            <a:r>
              <a:rPr lang="en-US" altLang="ko-KR" sz="2000" b="1" dirty="0" err="1"/>
              <a:t>coreano</a:t>
            </a:r>
            <a:endParaRPr lang="en-US" altLang="ko-KR" sz="2000" b="1" dirty="0"/>
          </a:p>
          <a:p>
            <a:r>
              <a:rPr lang="en-US" altLang="ko-KR" sz="2000" b="1" dirty="0"/>
              <a:t>Ciao, Io </a:t>
            </a:r>
            <a:r>
              <a:rPr lang="en-US" altLang="ko-KR" sz="2000" b="1" dirty="0" err="1"/>
              <a:t>sono</a:t>
            </a:r>
            <a:r>
              <a:rPr lang="en-US" altLang="ko-KR" sz="2000" b="1" dirty="0"/>
              <a:t> OOO, Piacere di </a:t>
            </a:r>
            <a:r>
              <a:rPr lang="en-US" altLang="ko-KR" sz="2000" b="1" dirty="0" err="1"/>
              <a:t>conoscerti</a:t>
            </a:r>
            <a:r>
              <a:rPr lang="en-US" altLang="ko-KR" sz="2000" b="1" dirty="0"/>
              <a:t> </a:t>
            </a:r>
          </a:p>
          <a:p>
            <a:endParaRPr lang="en-US" altLang="ko-KR" sz="2000" b="1" dirty="0"/>
          </a:p>
        </p:txBody>
      </p:sp>
    </p:spTree>
    <p:extLst>
      <p:ext uri="{BB962C8B-B14F-4D97-AF65-F5344CB8AC3E}">
        <p14:creationId xmlns:p14="http://schemas.microsoft.com/office/powerpoint/2010/main" val="683762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9ECC3-5308-2180-C644-A3D4B8359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번호, 스크린샷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3FDFF8C-E329-14C6-08CF-A61D7E612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39713" cy="6858000"/>
          </a:xfrm>
          <a:prstGeom prst="rect">
            <a:avLst/>
          </a:prstGeom>
        </p:spPr>
      </p:pic>
      <p:pic>
        <p:nvPicPr>
          <p:cNvPr id="4" name="그림 3" descr="스크린샷, 블랙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B6C8AE0-4DA9-A56B-C604-245F9839F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9160" y="2290353"/>
            <a:ext cx="3270069" cy="32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57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341B6-3D5F-30F5-959A-1DE030042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번호, 스크린샷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974EC9A-0C84-974A-18B4-82FD16642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39713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53E0A089-263D-2762-E460-350EA4D99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173170"/>
          </a:xfrm>
        </p:spPr>
        <p:txBody>
          <a:bodyPr>
            <a:normAutofit/>
          </a:bodyPr>
          <a:lstStyle/>
          <a:p>
            <a:r>
              <a:rPr lang="ko-KR" altLang="en-US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받침 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(bat-cim)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= Quando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consonante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entra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sotto/in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una</a:t>
            </a:r>
            <a: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 </a:t>
            </a:r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silaba</a:t>
            </a: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pic>
        <p:nvPicPr>
          <p:cNvPr id="4" name="그림 3" descr="스크린샷, 블랙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5ECC230-7312-BC6C-81BA-618E13BE1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9160" y="2290353"/>
            <a:ext cx="3270069" cy="32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42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DCD2-5F08-6B16-2B5C-C5BB970EA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361C9D9-7114-A81D-A737-99EA26174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01C1D4CC-CB11-493E-D0C2-7FEA8749E8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67006-F2DE-8EFF-9967-3C3C8C6B697E}"/>
              </a:ext>
            </a:extLst>
          </p:cNvPr>
          <p:cNvSpPr txBox="1"/>
          <p:nvPr/>
        </p:nvSpPr>
        <p:spPr>
          <a:xfrm>
            <a:off x="5074444" y="1146513"/>
            <a:ext cx="635793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00" b="1" dirty="0"/>
              <a:t>❓문제 </a:t>
            </a:r>
            <a:r>
              <a:rPr lang="en-US" altLang="ko-KR" sz="5400" b="1" dirty="0"/>
              <a:t>1</a:t>
            </a:r>
            <a:br>
              <a:rPr lang="en-US" altLang="ko-KR" sz="5400" b="1" dirty="0"/>
            </a:br>
            <a:r>
              <a:rPr lang="ko-KR" altLang="en-US" sz="5400" b="1" dirty="0" err="1"/>
              <a:t>ㄱ</a:t>
            </a:r>
            <a:r>
              <a:rPr lang="ko-KR" altLang="en-US" sz="5400" b="1" dirty="0"/>
              <a:t> </a:t>
            </a:r>
            <a:r>
              <a:rPr lang="en-US" altLang="ko-KR" sz="5400" b="1" dirty="0"/>
              <a:t>+ </a:t>
            </a:r>
            <a:r>
              <a:rPr lang="ko-KR" altLang="en-US" sz="5400" b="1" dirty="0" err="1"/>
              <a:t>ㅏ</a:t>
            </a:r>
            <a:r>
              <a:rPr lang="ko-KR" altLang="en-US" sz="5400" b="1" dirty="0"/>
              <a:t> </a:t>
            </a:r>
            <a:r>
              <a:rPr lang="en-US" altLang="ko-KR" sz="5400" b="1" dirty="0"/>
              <a:t>= ?</a:t>
            </a:r>
            <a:br>
              <a:rPr lang="ko-KR" altLang="en-US" sz="5400" dirty="0"/>
            </a:br>
            <a:r>
              <a:rPr lang="en-US" altLang="ko-KR" sz="5400" dirty="0"/>
              <a:t>A. </a:t>
            </a:r>
            <a:r>
              <a:rPr lang="ko-KR" altLang="en-US" sz="5400" dirty="0"/>
              <a:t>나</a:t>
            </a:r>
            <a:br>
              <a:rPr lang="ko-KR" altLang="en-US" sz="5400" dirty="0"/>
            </a:br>
            <a:r>
              <a:rPr lang="en-US" altLang="ko-KR" sz="5400" dirty="0"/>
              <a:t>B. </a:t>
            </a:r>
            <a:r>
              <a:rPr lang="ko-KR" altLang="en-US" sz="5400" dirty="0"/>
              <a:t>가</a:t>
            </a:r>
            <a:br>
              <a:rPr lang="ko-KR" altLang="en-US" sz="5400" dirty="0"/>
            </a:br>
            <a:r>
              <a:rPr lang="en-US" altLang="ko-KR" sz="5400" dirty="0"/>
              <a:t>C. </a:t>
            </a:r>
            <a:r>
              <a:rPr lang="ko-KR" altLang="en-US" sz="5400" dirty="0"/>
              <a:t>다</a:t>
            </a:r>
            <a:br>
              <a:rPr lang="ko-KR" altLang="en-US" sz="5400" dirty="0"/>
            </a:br>
            <a:r>
              <a:rPr lang="en-US" altLang="ko-KR" sz="5400" dirty="0"/>
              <a:t>D. </a:t>
            </a:r>
            <a:r>
              <a:rPr lang="ko-KR" altLang="en-US" sz="5400" dirty="0"/>
              <a:t>바</a:t>
            </a:r>
            <a:br>
              <a:rPr lang="ko-KR" altLang="en-US" sz="5400" dirty="0"/>
            </a:b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489305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4AF1C-9361-9125-5ABB-B92253684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4F6E202-9828-8E92-A5E9-A5ED87BC9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4428B2AB-33B4-1AF2-9955-033FD88DD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E9C2D6-9A02-9CFF-2772-75FAAEAE30EC}"/>
              </a:ext>
            </a:extLst>
          </p:cNvPr>
          <p:cNvSpPr txBox="1"/>
          <p:nvPr/>
        </p:nvSpPr>
        <p:spPr>
          <a:xfrm>
            <a:off x="5074444" y="1146513"/>
            <a:ext cx="635793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00" b="1" dirty="0"/>
              <a:t>❓문제 </a:t>
            </a:r>
            <a:r>
              <a:rPr lang="en-US" altLang="ko-KR" sz="5400" b="1" dirty="0"/>
              <a:t>2</a:t>
            </a:r>
          </a:p>
          <a:p>
            <a:r>
              <a:rPr lang="ko-KR" altLang="en-US" sz="5400" b="1" dirty="0" err="1"/>
              <a:t>ㅂ</a:t>
            </a:r>
            <a:r>
              <a:rPr lang="ko-KR" altLang="en-US" sz="5400" b="1" dirty="0"/>
              <a:t> </a:t>
            </a:r>
            <a:r>
              <a:rPr lang="en-US" altLang="ko-KR" sz="5400" b="1" dirty="0"/>
              <a:t>+ </a:t>
            </a:r>
            <a:r>
              <a:rPr lang="ko-KR" altLang="en-US" sz="5400" b="1" dirty="0" err="1"/>
              <a:t>ㅗ</a:t>
            </a:r>
            <a:r>
              <a:rPr lang="ko-KR" altLang="en-US" sz="5400" b="1" dirty="0"/>
              <a:t> </a:t>
            </a:r>
            <a:r>
              <a:rPr lang="en-US" altLang="ko-KR" sz="5400" b="1" dirty="0"/>
              <a:t>= ?</a:t>
            </a:r>
            <a:br>
              <a:rPr lang="ko-KR" altLang="en-US" sz="5400" dirty="0"/>
            </a:br>
            <a:r>
              <a:rPr lang="en-US" altLang="ko-KR" sz="5400" dirty="0"/>
              <a:t>A. </a:t>
            </a:r>
            <a:r>
              <a:rPr lang="ko-KR" altLang="en-US" sz="5400" dirty="0"/>
              <a:t>보</a:t>
            </a:r>
            <a:br>
              <a:rPr lang="ko-KR" altLang="en-US" sz="5400" dirty="0"/>
            </a:br>
            <a:r>
              <a:rPr lang="en-US" altLang="ko-KR" sz="5400" dirty="0"/>
              <a:t>B. </a:t>
            </a:r>
            <a:r>
              <a:rPr lang="ko-KR" altLang="en-US" sz="5400" dirty="0"/>
              <a:t>바</a:t>
            </a:r>
            <a:br>
              <a:rPr lang="ko-KR" altLang="en-US" sz="5400" dirty="0"/>
            </a:br>
            <a:r>
              <a:rPr lang="en-US" altLang="ko-KR" sz="5400" dirty="0"/>
              <a:t>C. </a:t>
            </a:r>
            <a:r>
              <a:rPr lang="ko-KR" altLang="en-US" sz="5400" dirty="0"/>
              <a:t>부</a:t>
            </a:r>
            <a:br>
              <a:rPr lang="ko-KR" altLang="en-US" sz="5400" dirty="0"/>
            </a:br>
            <a:r>
              <a:rPr lang="en-US" altLang="ko-KR" sz="5400" dirty="0"/>
              <a:t>D. </a:t>
            </a:r>
            <a:r>
              <a:rPr lang="ko-KR" altLang="en-US" sz="5400" dirty="0"/>
              <a:t>비</a:t>
            </a:r>
          </a:p>
        </p:txBody>
      </p:sp>
    </p:spTree>
    <p:extLst>
      <p:ext uri="{BB962C8B-B14F-4D97-AF65-F5344CB8AC3E}">
        <p14:creationId xmlns:p14="http://schemas.microsoft.com/office/powerpoint/2010/main" val="462880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A91AA-5F2B-141D-A453-BEB80F6D9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025140E-8B38-44AF-063F-EFB71F33E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520" cy="6858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5625A827-007C-D79B-1FAC-195731BB2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400" y="-322952"/>
            <a:ext cx="7991474" cy="2408927"/>
          </a:xfrm>
        </p:spPr>
        <p:txBody>
          <a:bodyPr>
            <a:normAutofit/>
          </a:bodyPr>
          <a:lstStyle/>
          <a:p>
            <a:r>
              <a:rPr lang="en-US" altLang="ko-KR" sz="3200" dirty="0" err="1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  <a:t>Esercizi</a:t>
            </a: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br>
              <a:rPr lang="en-US" altLang="ko-KR" sz="3200" dirty="0">
                <a:latin typeface="레시피코리아 Medium" panose="02020603020101020101" pitchFamily="18" charset="-127"/>
                <a:ea typeface="레시피코리아 Medium" panose="02020603020101020101" pitchFamily="18" charset="-127"/>
                <a:cs typeface="ADLaM Display" panose="02010000000000000000" pitchFamily="2" charset="0"/>
              </a:rPr>
            </a:br>
            <a:endParaRPr lang="ko-KR" altLang="en-US" sz="3200" dirty="0">
              <a:latin typeface="레시피코리아 Medium" panose="02020603020101020101" pitchFamily="18" charset="-127"/>
              <a:ea typeface="레시피코리아 Medium" panose="02020603020101020101" pitchFamily="18" charset="-127"/>
              <a:cs typeface="ADLaM Display" panose="0201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2CC27D-6642-AA16-523F-6BDA3CF3863C}"/>
              </a:ext>
            </a:extLst>
          </p:cNvPr>
          <p:cNvSpPr txBox="1"/>
          <p:nvPr/>
        </p:nvSpPr>
        <p:spPr>
          <a:xfrm>
            <a:off x="5074444" y="1146513"/>
            <a:ext cx="635793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00" b="1" dirty="0"/>
              <a:t>❓문제 </a:t>
            </a:r>
            <a:r>
              <a:rPr lang="en-US" altLang="ko-KR" sz="5400" b="1" dirty="0"/>
              <a:t>3</a:t>
            </a:r>
          </a:p>
          <a:p>
            <a:r>
              <a:rPr lang="ko-KR" altLang="en-US" sz="5400" b="1" dirty="0" err="1"/>
              <a:t>ㅅ</a:t>
            </a:r>
            <a:r>
              <a:rPr lang="ko-KR" altLang="en-US" sz="5400" b="1" dirty="0"/>
              <a:t> </a:t>
            </a:r>
            <a:r>
              <a:rPr lang="en-US" altLang="ko-KR" sz="5400" b="1" dirty="0"/>
              <a:t>+ </a:t>
            </a:r>
            <a:r>
              <a:rPr lang="ko-KR" altLang="en-US" sz="5400" b="1" dirty="0" err="1"/>
              <a:t>ㅣ</a:t>
            </a:r>
            <a:r>
              <a:rPr lang="ko-KR" altLang="en-US" sz="5400" b="1" dirty="0"/>
              <a:t> </a:t>
            </a:r>
            <a:r>
              <a:rPr lang="en-US" altLang="ko-KR" sz="5400" b="1" dirty="0"/>
              <a:t>= ?</a:t>
            </a:r>
            <a:br>
              <a:rPr lang="ko-KR" altLang="en-US" sz="5400" dirty="0"/>
            </a:br>
            <a:r>
              <a:rPr lang="en-US" altLang="ko-KR" sz="5400" dirty="0"/>
              <a:t>A. </a:t>
            </a:r>
            <a:r>
              <a:rPr lang="ko-KR" altLang="en-US" sz="5400" dirty="0"/>
              <a:t>소</a:t>
            </a:r>
            <a:br>
              <a:rPr lang="ko-KR" altLang="en-US" sz="5400" dirty="0"/>
            </a:br>
            <a:r>
              <a:rPr lang="en-US" altLang="ko-KR" sz="5400" dirty="0"/>
              <a:t>B. </a:t>
            </a:r>
            <a:r>
              <a:rPr lang="ko-KR" altLang="en-US" sz="5400" dirty="0"/>
              <a:t>시</a:t>
            </a:r>
            <a:br>
              <a:rPr lang="ko-KR" altLang="en-US" sz="5400" dirty="0"/>
            </a:br>
            <a:r>
              <a:rPr lang="en-US" altLang="ko-KR" sz="5400" dirty="0"/>
              <a:t>C. </a:t>
            </a:r>
            <a:r>
              <a:rPr lang="ko-KR" altLang="en-US" sz="5400" dirty="0"/>
              <a:t>수</a:t>
            </a:r>
            <a:br>
              <a:rPr lang="ko-KR" altLang="en-US" sz="5400" dirty="0"/>
            </a:br>
            <a:r>
              <a:rPr lang="en-US" altLang="ko-KR" sz="5400" dirty="0"/>
              <a:t>D. </a:t>
            </a:r>
            <a:r>
              <a:rPr lang="ko-KR" altLang="en-US" sz="5400" dirty="0"/>
              <a:t>서</a:t>
            </a:r>
          </a:p>
        </p:txBody>
      </p:sp>
    </p:spTree>
    <p:extLst>
      <p:ext uri="{BB962C8B-B14F-4D97-AF65-F5344CB8AC3E}">
        <p14:creationId xmlns:p14="http://schemas.microsoft.com/office/powerpoint/2010/main" val="1679177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1536</Words>
  <Application>Microsoft Office PowerPoint</Application>
  <PresentationFormat>와이드스크린</PresentationFormat>
  <Paragraphs>157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4" baseType="lpstr">
      <vt:lpstr>레시피코리아 Medium</vt:lpstr>
      <vt:lpstr>맑은 고딕</vt:lpstr>
      <vt:lpstr>Arial</vt:lpstr>
      <vt:lpstr>Office 테마</vt:lpstr>
      <vt:lpstr>2025년 6월 23일 월요일 (wol-yo-il) Lunedi   </vt:lpstr>
      <vt:lpstr>Han-gul 한글</vt:lpstr>
      <vt:lpstr>PowerPoint 프레젠테이션</vt:lpstr>
      <vt:lpstr>Silaba (음절/Eum-jeol) Per creare una silaba, ci vuole minimo un consonante  minimo un vocale</vt:lpstr>
      <vt:lpstr>PowerPoint 프레젠테이션</vt:lpstr>
      <vt:lpstr>받침 (bat-cim) = Quando consonante entra sotto/in una silaba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Esercizi   </vt:lpstr>
      <vt:lpstr>Saluto in coreano: “안녕하세요”</vt:lpstr>
      <vt:lpstr>Saluto in coreano: “안녕하세요”</vt:lpstr>
      <vt:lpstr>Saluto in coreano: “안녕하세요”</vt:lpstr>
      <vt:lpstr>Saluto in coreano: “안녕하세요”</vt:lpstr>
      <vt:lpstr>Saluto in coreano: “안녕하세요”</vt:lpstr>
      <vt:lpstr>Come posso presentarmi in coreano?</vt:lpstr>
      <vt:lpstr>Come posso presentarmi in coreano?</vt:lpstr>
      <vt:lpstr>Parole per memorizzare</vt:lpstr>
      <vt:lpstr>Compiti da fare</vt:lpstr>
      <vt:lpstr>Compiti da fare</vt:lpstr>
      <vt:lpstr>Compiti da fare</vt:lpstr>
      <vt:lpstr>Compiti da fare</vt:lpstr>
      <vt:lpstr>Compiti da fare</vt:lpstr>
      <vt:lpstr>Compiti da fare</vt:lpstr>
      <vt:lpstr>Compiti da fare</vt:lpstr>
      <vt:lpstr>Compiti da fare</vt:lpstr>
      <vt:lpstr>Compiti da fare</vt:lpstr>
      <vt:lpstr>Compiti da fare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YOUNGSOL KIM</dc:creator>
  <cp:lastModifiedBy>YOUNGSOL KIM</cp:lastModifiedBy>
  <cp:revision>113</cp:revision>
  <dcterms:created xsi:type="dcterms:W3CDTF">2025-05-14T20:37:27Z</dcterms:created>
  <dcterms:modified xsi:type="dcterms:W3CDTF">2025-06-23T15:13:50Z</dcterms:modified>
</cp:coreProperties>
</file>