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320" r:id="rId13"/>
    <p:sldId id="321" r:id="rId14"/>
    <p:sldId id="322" r:id="rId15"/>
    <p:sldId id="323" r:id="rId16"/>
    <p:sldId id="324" r:id="rId17"/>
    <p:sldId id="325" r:id="rId18"/>
    <p:sldId id="331" r:id="rId19"/>
    <p:sldId id="257" r:id="rId20"/>
    <p:sldId id="326" r:id="rId21"/>
    <p:sldId id="327" r:id="rId22"/>
    <p:sldId id="328" r:id="rId23"/>
    <p:sldId id="282" r:id="rId24"/>
    <p:sldId id="335" r:id="rId25"/>
    <p:sldId id="337" r:id="rId26"/>
    <p:sldId id="338" r:id="rId27"/>
    <p:sldId id="339" r:id="rId28"/>
    <p:sldId id="341" r:id="rId29"/>
    <p:sldId id="342" r:id="rId30"/>
    <p:sldId id="343" r:id="rId31"/>
    <p:sldId id="344" r:id="rId32"/>
    <p:sldId id="345" r:id="rId33"/>
    <p:sldId id="332" r:id="rId34"/>
    <p:sldId id="346" r:id="rId35"/>
    <p:sldId id="347" r:id="rId36"/>
    <p:sldId id="348" r:id="rId37"/>
    <p:sldId id="349" r:id="rId38"/>
    <p:sldId id="350" r:id="rId39"/>
    <p:sldId id="351" r:id="rId40"/>
    <p:sldId id="352" r:id="rId41"/>
    <p:sldId id="353" r:id="rId42"/>
    <p:sldId id="354" r:id="rId43"/>
    <p:sldId id="355" r:id="rId44"/>
    <p:sldId id="333" r:id="rId45"/>
    <p:sldId id="356" r:id="rId46"/>
    <p:sldId id="357" r:id="rId47"/>
    <p:sldId id="358" r:id="rId48"/>
    <p:sldId id="359" r:id="rId49"/>
    <p:sldId id="360" r:id="rId50"/>
    <p:sldId id="361" r:id="rId51"/>
    <p:sldId id="362" r:id="rId52"/>
    <p:sldId id="363" r:id="rId53"/>
    <p:sldId id="364" r:id="rId54"/>
    <p:sldId id="365" r:id="rId55"/>
    <p:sldId id="334" r:id="rId56"/>
    <p:sldId id="366" r:id="rId57"/>
    <p:sldId id="367" r:id="rId58"/>
    <p:sldId id="368" r:id="rId59"/>
    <p:sldId id="369" r:id="rId60"/>
    <p:sldId id="370" r:id="rId61"/>
    <p:sldId id="371" r:id="rId62"/>
    <p:sldId id="372" r:id="rId63"/>
    <p:sldId id="373" r:id="rId64"/>
    <p:sldId id="374" r:id="rId65"/>
    <p:sldId id="375" r:id="rId66"/>
    <p:sldId id="330" r:id="rId67"/>
    <p:sldId id="376" r:id="rId68"/>
    <p:sldId id="381" r:id="rId69"/>
    <p:sldId id="383" r:id="rId70"/>
    <p:sldId id="382" r:id="rId71"/>
    <p:sldId id="377" r:id="rId72"/>
    <p:sldId id="378" r:id="rId73"/>
    <p:sldId id="380" r:id="rId74"/>
    <p:sldId id="379" r:id="rId75"/>
    <p:sldId id="384" r:id="rId76"/>
    <p:sldId id="385" r:id="rId77"/>
    <p:sldId id="386" r:id="rId78"/>
    <p:sldId id="387" r:id="rId79"/>
    <p:sldId id="388" r:id="rId80"/>
    <p:sldId id="389" r:id="rId81"/>
    <p:sldId id="390" r:id="rId82"/>
    <p:sldId id="391" r:id="rId83"/>
    <p:sldId id="392" r:id="rId84"/>
    <p:sldId id="393" r:id="rId85"/>
    <p:sldId id="394" r:id="rId86"/>
    <p:sldId id="395" r:id="rId87"/>
    <p:sldId id="396" r:id="rId88"/>
    <p:sldId id="397" r:id="rId89"/>
    <p:sldId id="398" r:id="rId90"/>
    <p:sldId id="399" r:id="rId91"/>
    <p:sldId id="400" r:id="rId92"/>
    <p:sldId id="401" r:id="rId93"/>
    <p:sldId id="402" r:id="rId94"/>
    <p:sldId id="403" r:id="rId95"/>
    <p:sldId id="404" r:id="rId96"/>
    <p:sldId id="405" r:id="rId97"/>
    <p:sldId id="406" r:id="rId98"/>
    <p:sldId id="407" r:id="rId99"/>
    <p:sldId id="408" r:id="rId100"/>
    <p:sldId id="409" r:id="rId101"/>
    <p:sldId id="410" r:id="rId102"/>
    <p:sldId id="411" r:id="rId10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29EAC2-5A58-8FBA-D7CF-5B8414C64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4614B22-C981-E791-7200-3D5F531CBD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1D8319-6B4C-69CD-E87B-4CA46412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D729398-BAB7-C84F-78ED-C42FDEC47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382205-7491-CFFA-1C12-76376CC22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715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E922A5-11DE-56B7-0ADF-A14F545EE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08C6863-5F5D-1191-6B3E-AFD8D970B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5DB045-92E0-D6CF-1AB8-F18B8ACF7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B4B865-D84E-4F9D-86A5-79D961F44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778A7C3-5953-4C33-AA30-DBFAF79B5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431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FEAA63C-A9C7-8990-F7FC-CBF1B3F814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F38E134-A721-074B-4C32-2E4A27906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E9FB28-0B50-2E0E-6E79-74CF56D38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F382FDA-81C0-4EA5-2160-D6C3D89C4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810918-6A65-81AC-E2CF-285D470E3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375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891EE7-5B84-CCE6-0C31-8D34C660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63A56A-0443-2B09-DDB1-1EE99FCCA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CCE2715-9CF4-6112-CCCD-42F65E290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DC20F3-8F7A-4FFE-0679-10EC876D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40C424-D066-9A7C-86FE-880E07115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465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F0FA8B-E135-2C55-E829-E9E44EA78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14F8F7A-1729-BC0B-A8B9-31D8B6E13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7883A5-F038-1414-8735-9A380A250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897BA5-CB62-00FE-05DC-77040F437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A8FD1E-E427-6C28-5C5C-FED86114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78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6078C3-8979-44CC-D6ED-6FB480E3A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E882537-4A94-9E76-517A-AD3D7331E1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A16CB01-7AEC-0F9A-0B71-4820EE672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DAA79FC-5CA1-9ECD-191C-DD4443678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7C54FDC-553B-CFE5-C968-2BE674C4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540E08E-B58D-B837-E1B7-A7D8177AC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16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436790-A559-6C0B-B4BB-6D426C3A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417C3C2-F0B2-EA02-EE3C-4927D1BBE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F349E1F-5E0E-334C-A4F7-A66718FD6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CE765FF-19CB-E6E3-07F2-52FF5D3D6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7670837-1B2F-F5BE-965D-11F9265CE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EB18F07-65FD-40D0-35D1-EE30EC099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0F7EB55-830A-0985-EB8D-31B1CD2D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285AB1A-C028-D3EB-8A31-4EC5D87BF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15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4C75EB-4737-7899-C67F-4AC0E1B36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E102225-EFA4-1E7E-3D78-0921EDB8A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8C2A705-28F9-99B6-FE54-891FC813B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0DEA5B7-3F74-D058-3A2C-7DDEABA4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094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F97AC22-C20F-5AE6-3707-EFBA6D8A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7234F67-A22B-99FF-334C-11DBB7E1A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F8E71AD-B6B4-7D09-ACFB-2E94671CB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551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38A683-CFAC-7B6B-D050-9698DF0B1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30D8826-8257-D56F-1C4F-10623558A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E2D944F-5E21-61BA-3158-F9B368031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A337141-6446-FD7B-640D-82FB3C6D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0CCE80C-430F-C863-0286-8A00DA5B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B1C9342-59AE-00C5-146F-18C8385A0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41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3A7DBD-86F7-81B8-8755-663D9C3E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C02158-79FB-3D2C-FED5-48698309C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8DBB424-9CD4-9864-1ABB-A8BEA4486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2943FA-27D8-F363-39B7-061214AB4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52724DD-930A-6C86-69E7-F35FC5F44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33DBEC0-58CF-6306-3AC1-3429B71F5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71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1177CA3-D3DC-232A-DDCF-921798233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666CC87-9E72-5BCE-C0AA-03F857245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D472B21-EC7B-13D3-6707-5826358DBA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DC146C-D3B0-4E2B-9EB2-F60083A70B4D}" type="datetimeFigureOut">
              <a:rPr lang="ko-KR" altLang="en-US" smtClean="0"/>
              <a:t>2025-06-24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39C984-06CB-F9F2-E3F9-23344FF80E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46D41B-DF8B-04A3-0AF7-1995D876C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591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906FDAF-4A82-C597-8436-B4F0DA483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CC1CF0B6-3888-CA4D-0F5A-D8EFAF7FC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1"/>
            <a:ext cx="9144000" cy="4188333"/>
          </a:xfrm>
        </p:spPr>
        <p:txBody>
          <a:bodyPr>
            <a:normAutofit/>
          </a:bodyPr>
          <a:lstStyle/>
          <a:p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2025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년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6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월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24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일</a:t>
            </a:r>
            <a:b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화요일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/ 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Martedi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’</a:t>
            </a:r>
            <a:b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b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B47960-585A-BAD0-D2E6-1AD78517EE92}"/>
              </a:ext>
            </a:extLst>
          </p:cNvPr>
          <p:cNvSpPr txBox="1"/>
          <p:nvPr/>
        </p:nvSpPr>
        <p:spPr>
          <a:xfrm>
            <a:off x="1792224" y="2333685"/>
            <a:ext cx="90464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Lezione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오늘의 수업 </a:t>
            </a:r>
            <a:endParaRPr lang="en-US" altLang="ko-KR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  <a:p>
            <a:endParaRPr lang="en-US" altLang="ko-KR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1.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  <a:endParaRPr lang="en-US" altLang="ko-KR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2. Le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Quantita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’/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수량</a:t>
            </a:r>
            <a:endParaRPr lang="en-US" altLang="ko-KR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3. I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mesi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달</a:t>
            </a:r>
            <a:endParaRPr lang="en-US" altLang="ko-KR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4.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120376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D7DFD-4360-754C-FC96-995247B61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324FF4E-A27F-A1AB-4CA0-64A92C4CC7FB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4699D6-D978-E150-CB4A-51745518C71D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F7A6B1-84E2-1950-DF64-1B5ECFD4CC59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9. </a:t>
            </a:r>
            <a:r>
              <a:rPr lang="ko-KR" altLang="en-US" sz="2400" b="1" dirty="0"/>
              <a:t>다음 중 </a:t>
            </a:r>
            <a:r>
              <a:rPr lang="en-US" altLang="ko-KR" sz="2400" b="1" dirty="0"/>
              <a:t>'</a:t>
            </a:r>
            <a:r>
              <a:rPr lang="ko-KR" altLang="en-US" sz="2400" b="1" dirty="0"/>
              <a:t>평일</a:t>
            </a:r>
            <a:r>
              <a:rPr lang="en-US" altLang="ko-KR" sz="2400" b="1" dirty="0"/>
              <a:t>'</a:t>
            </a:r>
            <a:r>
              <a:rPr lang="ko-KR" altLang="en-US" sz="2400" b="1" dirty="0"/>
              <a:t>과 </a:t>
            </a:r>
            <a:r>
              <a:rPr lang="en-US" altLang="ko-KR" sz="2400" b="1" dirty="0"/>
              <a:t>'</a:t>
            </a:r>
            <a:r>
              <a:rPr lang="ko-KR" altLang="en-US" sz="2400" b="1" dirty="0"/>
              <a:t>주말</a:t>
            </a:r>
            <a:r>
              <a:rPr lang="en-US" altLang="ko-KR" sz="2400" b="1" dirty="0"/>
              <a:t>'</a:t>
            </a:r>
            <a:r>
              <a:rPr lang="ko-KR" altLang="en-US" sz="2400" b="1" dirty="0"/>
              <a:t>의 구분이 가장 잘 나타난 문장은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A. </a:t>
            </a:r>
            <a:r>
              <a:rPr lang="ko-KR" altLang="en-US" sz="2400" dirty="0"/>
              <a:t>나는 매일 회사에 가요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평일에는 회사에 가고 주말에는 </a:t>
            </a:r>
            <a:r>
              <a:rPr lang="ko-KR" altLang="en-US" sz="2400" dirty="0" err="1"/>
              <a:t>쉬어요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월요일에는 피곤해요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토요일에는 친구를 만나요</a:t>
            </a:r>
            <a:r>
              <a:rPr lang="en-US" altLang="ko-K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124916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1AA42-94B9-E299-4C84-769AB108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42A48122-B582-0C44-5302-6C1337AD2C2E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489F7C-E713-D353-A8ED-D95BB5D178AE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31B1E1-D294-3A53-5E9A-138759FAB893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18. Qual è il </a:t>
            </a:r>
            <a:r>
              <a:rPr lang="en-US" altLang="ko-KR" sz="3600" b="1" dirty="0" err="1"/>
              <a:t>classificatore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corretto</a:t>
            </a:r>
            <a:r>
              <a:rPr lang="en-US" altLang="ko-KR" sz="3600" b="1" dirty="0"/>
              <a:t> per “persona”?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개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명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마리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대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DBFF981-7017-263B-C88B-725BB7A62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470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E89C0-F04A-AF18-084C-A4407AC53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8F7EA5A2-7C75-F109-73F2-C94FE79C3508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2D8BB0-D9D5-9480-079A-4CD174D73661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2A30B4-579A-EE91-FC45-A57E007FF1F0}"/>
              </a:ext>
            </a:extLst>
          </p:cNvPr>
          <p:cNvSpPr txBox="1"/>
          <p:nvPr/>
        </p:nvSpPr>
        <p:spPr>
          <a:xfrm>
            <a:off x="220716" y="991600"/>
            <a:ext cx="117295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19. “</a:t>
            </a:r>
            <a:r>
              <a:rPr lang="ko-KR" altLang="en-US" sz="3600" b="1" dirty="0"/>
              <a:t>한 잔”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usa</a:t>
            </a:r>
            <a:r>
              <a:rPr lang="en-US" altLang="ko-KR" sz="3600" b="1" dirty="0"/>
              <a:t> per...?</a:t>
            </a:r>
            <a:br>
              <a:rPr lang="en-US" altLang="ko-KR" sz="3600" dirty="0"/>
            </a:br>
            <a:r>
              <a:rPr lang="en-US" altLang="ko-KR" sz="3600" dirty="0"/>
              <a:t>A. un </a:t>
            </a:r>
            <a:r>
              <a:rPr lang="en-US" altLang="ko-KR" sz="3600" dirty="0" err="1"/>
              <a:t>animale</a:t>
            </a:r>
            <a:br>
              <a:rPr lang="en-US" altLang="ko-KR" sz="3600" dirty="0"/>
            </a:br>
            <a:r>
              <a:rPr lang="en-US" altLang="ko-KR" sz="3600" dirty="0"/>
              <a:t>B. un mezzo di </a:t>
            </a:r>
            <a:r>
              <a:rPr lang="en-US" altLang="ko-KR" sz="3600" dirty="0" err="1"/>
              <a:t>trasporto</a:t>
            </a:r>
            <a:br>
              <a:rPr lang="en-US" altLang="ko-KR" sz="3600" dirty="0"/>
            </a:br>
            <a:r>
              <a:rPr lang="en-US" altLang="ko-KR" sz="3600" dirty="0"/>
              <a:t>C. </a:t>
            </a:r>
            <a:r>
              <a:rPr lang="en-US" altLang="ko-KR" sz="3600" dirty="0" err="1"/>
              <a:t>una</a:t>
            </a:r>
            <a:r>
              <a:rPr lang="en-US" altLang="ko-KR" sz="3600" dirty="0"/>
              <a:t> tazza di </a:t>
            </a:r>
            <a:r>
              <a:rPr lang="en-US" altLang="ko-KR" sz="3600" dirty="0" err="1"/>
              <a:t>qualcosa</a:t>
            </a:r>
            <a:r>
              <a:rPr lang="en-US" altLang="ko-KR" sz="3600" dirty="0"/>
              <a:t> da </a:t>
            </a:r>
            <a:r>
              <a:rPr lang="en-US" altLang="ko-KR" sz="3600" dirty="0" err="1"/>
              <a:t>bere</a:t>
            </a:r>
            <a:br>
              <a:rPr lang="en-US" altLang="ko-KR" sz="3600" dirty="0"/>
            </a:br>
            <a:r>
              <a:rPr lang="en-US" altLang="ko-KR" sz="3600" dirty="0"/>
              <a:t>D. </a:t>
            </a:r>
            <a:r>
              <a:rPr lang="en-US" altLang="ko-KR" sz="3600" dirty="0" err="1"/>
              <a:t>una</a:t>
            </a:r>
            <a:r>
              <a:rPr lang="en-US" altLang="ko-KR" sz="3600" dirty="0"/>
              <a:t> persona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5AEF00B-2FB3-4E8A-CD64-7D163BFDD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1413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3356D-0E8E-5AEA-903D-3F80C794F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8481B5B3-1451-B4DC-26C9-848F5D1B8151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48D01E-930E-9E84-0B3E-B9C30FA01490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36B465-4F6B-4704-090E-F0B673D29D9A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20. Come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dice “due </a:t>
            </a:r>
            <a:r>
              <a:rPr lang="en-US" altLang="ko-KR" sz="3600" b="1" dirty="0" err="1"/>
              <a:t>bicchieri</a:t>
            </a:r>
            <a:r>
              <a:rPr lang="en-US" altLang="ko-KR" sz="3600" b="1" dirty="0"/>
              <a:t> di </a:t>
            </a:r>
            <a:r>
              <a:rPr lang="en-US" altLang="ko-KR" sz="3600" b="1" dirty="0" err="1"/>
              <a:t>tè</a:t>
            </a:r>
            <a:r>
              <a:rPr lang="en-US" altLang="ko-KR" sz="3600" b="1" dirty="0"/>
              <a:t>” in </a:t>
            </a:r>
            <a:r>
              <a:rPr lang="en-US" altLang="ko-KR" sz="3600" b="1" dirty="0" err="1"/>
              <a:t>coreano</a:t>
            </a:r>
            <a:r>
              <a:rPr lang="en-US" altLang="ko-KR" sz="3600" b="1" dirty="0"/>
              <a:t>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차 두 명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차 두 잔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차 두 마리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차 두 대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FD3CD8-B90A-43CF-6E2B-520A83545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09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822ED-72AB-675C-9EB7-AF652DCC9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B076BCB-7DC2-BA8B-F308-DE095B8E8EB6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71A800-A478-2632-691B-B5262A1E1175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838DD3-F203-6A93-3841-D425BB7A0B74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10. </a:t>
            </a:r>
            <a:r>
              <a:rPr lang="ko-KR" altLang="en-US" sz="2400" b="1" dirty="0"/>
              <a:t>다음 중 시간 표현의 흐름이 잘못 연결된 것은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A. </a:t>
            </a:r>
            <a:r>
              <a:rPr lang="ko-KR" altLang="en-US" sz="2400" dirty="0"/>
              <a:t>어제 </a:t>
            </a:r>
            <a:r>
              <a:rPr lang="en-US" altLang="ko-KR" sz="2400" dirty="0"/>
              <a:t>– </a:t>
            </a:r>
            <a:r>
              <a:rPr lang="ko-KR" altLang="en-US" sz="2400" dirty="0"/>
              <a:t>오늘 </a:t>
            </a:r>
            <a:r>
              <a:rPr lang="en-US" altLang="ko-KR" sz="2400" dirty="0"/>
              <a:t>– </a:t>
            </a:r>
            <a:r>
              <a:rPr lang="ko-KR" altLang="en-US" sz="2400" dirty="0"/>
              <a:t>내일</a:t>
            </a:r>
            <a:br>
              <a:rPr lang="ko-KR" altLang="en-US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저번 주 </a:t>
            </a:r>
            <a:r>
              <a:rPr lang="en-US" altLang="ko-KR" sz="2400" dirty="0"/>
              <a:t>– </a:t>
            </a:r>
            <a:r>
              <a:rPr lang="ko-KR" altLang="en-US" sz="2400" dirty="0"/>
              <a:t>이번 주 </a:t>
            </a:r>
            <a:r>
              <a:rPr lang="en-US" altLang="ko-KR" sz="2400" dirty="0"/>
              <a:t>– </a:t>
            </a:r>
            <a:r>
              <a:rPr lang="ko-KR" altLang="en-US" sz="2400" dirty="0"/>
              <a:t>다음 주</a:t>
            </a:r>
            <a:br>
              <a:rPr lang="ko-KR" altLang="en-US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월요일 </a:t>
            </a:r>
            <a:r>
              <a:rPr lang="en-US" altLang="ko-KR" sz="2400" dirty="0"/>
              <a:t>– </a:t>
            </a:r>
            <a:r>
              <a:rPr lang="ko-KR" altLang="en-US" sz="2400" dirty="0"/>
              <a:t>토요일 </a:t>
            </a:r>
            <a:r>
              <a:rPr lang="en-US" altLang="ko-KR" sz="2400" dirty="0"/>
              <a:t>– </a:t>
            </a:r>
            <a:r>
              <a:rPr lang="ko-KR" altLang="en-US" sz="2400" dirty="0"/>
              <a:t>일요일</a:t>
            </a:r>
            <a:br>
              <a:rPr lang="ko-KR" altLang="en-US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금요일 </a:t>
            </a:r>
            <a:r>
              <a:rPr lang="en-US" altLang="ko-KR" sz="2400" dirty="0"/>
              <a:t>– </a:t>
            </a:r>
            <a:r>
              <a:rPr lang="ko-KR" altLang="en-US" sz="2400" dirty="0"/>
              <a:t>목요일 </a:t>
            </a:r>
            <a:r>
              <a:rPr lang="en-US" altLang="ko-KR" sz="2400" dirty="0"/>
              <a:t>– </a:t>
            </a:r>
            <a:r>
              <a:rPr lang="ko-KR" altLang="en-US" sz="2400" dirty="0"/>
              <a:t>수요일</a:t>
            </a:r>
          </a:p>
        </p:txBody>
      </p:sp>
    </p:spTree>
    <p:extLst>
      <p:ext uri="{BB962C8B-B14F-4D97-AF65-F5344CB8AC3E}">
        <p14:creationId xmlns:p14="http://schemas.microsoft.com/office/powerpoint/2010/main" val="3063766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63759-F030-4087-CBDD-3A7100241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48A6BBF-A3AC-7290-4CF0-05F3B0E6DEB8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029C93-9276-F16B-37BD-6BC0C7F7D272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004593-2E8B-3150-5964-5E8EBF878DC3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11.</a:t>
            </a:r>
            <a:r>
              <a:rPr lang="ko-KR" altLang="en-US" sz="2400" dirty="0"/>
              <a:t> “지금은 몇 시입니까</a:t>
            </a:r>
            <a:r>
              <a:rPr lang="en-US" altLang="ko-KR" sz="2400" dirty="0"/>
              <a:t>?”</a:t>
            </a:r>
            <a:r>
              <a:rPr lang="ko-KR" altLang="en-US" sz="2400" dirty="0"/>
              <a:t>의 문어체 표현은</a:t>
            </a:r>
            <a:r>
              <a:rPr lang="en-US" altLang="ko-KR" sz="2400" dirty="0"/>
              <a:t>?</a:t>
            </a:r>
            <a:br>
              <a:rPr lang="en-US" altLang="ko-KR" sz="2400" dirty="0"/>
            </a:br>
            <a:r>
              <a:rPr lang="en-US" altLang="ko-KR" sz="2400" dirty="0"/>
              <a:t>A. </a:t>
            </a:r>
            <a:r>
              <a:rPr lang="ko-KR" altLang="en-US" sz="2400" dirty="0"/>
              <a:t>지금 시 몇이야</a:t>
            </a:r>
            <a:r>
              <a:rPr lang="en-US" altLang="ko-KR" sz="2400" dirty="0"/>
              <a:t>?</a:t>
            </a:r>
            <a:br>
              <a:rPr lang="en-US" altLang="ko-KR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지금 시간</a:t>
            </a:r>
            <a:r>
              <a:rPr lang="en-US" altLang="ko-KR" sz="2400" dirty="0"/>
              <a:t>?</a:t>
            </a:r>
            <a:br>
              <a:rPr lang="en-US" altLang="ko-KR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지금은 몇 시예요</a:t>
            </a:r>
            <a:r>
              <a:rPr lang="en-US" altLang="ko-KR" sz="2400" dirty="0"/>
              <a:t>?</a:t>
            </a:r>
            <a:br>
              <a:rPr lang="en-US" altLang="ko-KR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지금은 몇 시입니까</a:t>
            </a:r>
            <a:r>
              <a:rPr lang="en-US" altLang="ko-KR" sz="2400" dirty="0"/>
              <a:t>?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98526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AE1FF-E4BC-A103-43F8-5D06DAA36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E7172DF-6A19-F5A0-FB2D-DD7F623A87C2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EB9A44-BC5C-8D30-CC80-1C25A681B00B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93437A-82F0-CD2D-7623-D528B7E441E6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12.</a:t>
            </a:r>
            <a:r>
              <a:rPr lang="ko-KR" altLang="en-US" sz="2400" dirty="0"/>
              <a:t> “일요일 다음 날은</a:t>
            </a:r>
            <a:r>
              <a:rPr lang="en-US" altLang="ko-KR" sz="2400" dirty="0"/>
              <a:t>?”</a:t>
            </a:r>
            <a:br>
              <a:rPr lang="en-US" altLang="ko-KR" sz="2400" dirty="0"/>
            </a:br>
            <a:r>
              <a:rPr lang="en-US" altLang="ko-KR" sz="2400" dirty="0"/>
              <a:t>A. </a:t>
            </a:r>
            <a:r>
              <a:rPr lang="ko-KR" altLang="en-US" sz="2400" dirty="0"/>
              <a:t>토요일</a:t>
            </a:r>
            <a:br>
              <a:rPr lang="ko-KR" altLang="en-US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월요일</a:t>
            </a:r>
            <a:br>
              <a:rPr lang="ko-KR" altLang="en-US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화요일</a:t>
            </a:r>
            <a:br>
              <a:rPr lang="ko-KR" altLang="en-US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주말</a:t>
            </a:r>
          </a:p>
        </p:txBody>
      </p:sp>
    </p:spTree>
    <p:extLst>
      <p:ext uri="{BB962C8B-B14F-4D97-AF65-F5344CB8AC3E}">
        <p14:creationId xmlns:p14="http://schemas.microsoft.com/office/powerpoint/2010/main" val="4070667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649F9-1CDC-6190-A1C1-939978C0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0FAAB8E-873C-8DF2-5334-2013EF2730C9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54E112-C7C4-48CF-1558-AA461B3FB2F3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4E4400-40BB-3EB9-5495-D852CE2BA4C1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13. </a:t>
            </a:r>
            <a:r>
              <a:rPr lang="ko-KR" altLang="en-US" sz="2400" dirty="0"/>
              <a:t>“지금은 </a:t>
            </a:r>
            <a:r>
              <a:rPr lang="en-US" altLang="ko-KR" sz="2400" dirty="0"/>
              <a:t>12</a:t>
            </a:r>
            <a:r>
              <a:rPr lang="ko-KR" altLang="en-US" sz="2400" dirty="0"/>
              <a:t>시예요</a:t>
            </a:r>
            <a:r>
              <a:rPr lang="en-US" altLang="ko-KR" sz="2400" dirty="0"/>
              <a:t>.” </a:t>
            </a:r>
            <a:r>
              <a:rPr lang="ko-KR" altLang="en-US" sz="2400" dirty="0"/>
              <a:t>이 표현은 어느 것과 같은 의미입니까</a:t>
            </a:r>
            <a:r>
              <a:rPr lang="en-US" altLang="ko-KR" sz="2400" dirty="0"/>
              <a:t>?</a:t>
            </a:r>
            <a:br>
              <a:rPr lang="en-US" altLang="ko-KR" sz="2400" dirty="0"/>
            </a:br>
            <a:r>
              <a:rPr lang="en-US" altLang="ko-KR" sz="2400" dirty="0"/>
              <a:t>A. </a:t>
            </a:r>
            <a:r>
              <a:rPr lang="ko-KR" altLang="en-US" sz="2400" dirty="0"/>
              <a:t>정오</a:t>
            </a:r>
            <a:br>
              <a:rPr lang="ko-KR" altLang="en-US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자정</a:t>
            </a:r>
            <a:br>
              <a:rPr lang="ko-KR" altLang="en-US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아침</a:t>
            </a:r>
            <a:br>
              <a:rPr lang="ko-KR" altLang="en-US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새벽</a:t>
            </a:r>
          </a:p>
        </p:txBody>
      </p:sp>
    </p:spTree>
    <p:extLst>
      <p:ext uri="{BB962C8B-B14F-4D97-AF65-F5344CB8AC3E}">
        <p14:creationId xmlns:p14="http://schemas.microsoft.com/office/powerpoint/2010/main" val="3503873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BB269-C5D9-1118-8B04-0ABE11943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8CB43D9-DC2C-AB0D-49AE-5208FC695795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955648-1349-A560-4311-338791762D3A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6BF847-5354-0F58-7701-B07959A5C05A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14.</a:t>
            </a:r>
            <a:r>
              <a:rPr lang="ko-KR" altLang="en-US" sz="2400" dirty="0"/>
              <a:t> “</a:t>
            </a:r>
            <a:r>
              <a:rPr lang="en-US" altLang="ko-KR" sz="2400" dirty="0"/>
              <a:t>4</a:t>
            </a:r>
            <a:r>
              <a:rPr lang="ko-KR" altLang="en-US" sz="2400" dirty="0"/>
              <a:t>시 </a:t>
            </a:r>
            <a:r>
              <a:rPr lang="en-US" altLang="ko-KR" sz="2400" dirty="0"/>
              <a:t>45</a:t>
            </a:r>
            <a:r>
              <a:rPr lang="ko-KR" altLang="en-US" sz="2400" dirty="0" err="1"/>
              <a:t>분”을</a:t>
            </a:r>
            <a:r>
              <a:rPr lang="ko-KR" altLang="en-US" sz="2400" dirty="0"/>
              <a:t> 다른 말로 하면</a:t>
            </a:r>
            <a:r>
              <a:rPr lang="en-US" altLang="ko-KR" sz="2400" dirty="0"/>
              <a:t>?</a:t>
            </a:r>
            <a:br>
              <a:rPr lang="en-US" altLang="ko-KR" sz="2400" dirty="0"/>
            </a:br>
            <a:r>
              <a:rPr lang="en-US" altLang="ko-KR" sz="2400" dirty="0"/>
              <a:t>A. 5</a:t>
            </a:r>
            <a:r>
              <a:rPr lang="ko-KR" altLang="en-US" sz="2400" dirty="0"/>
              <a:t>시 </a:t>
            </a:r>
            <a:r>
              <a:rPr lang="en-US" altLang="ko-KR" sz="2400" dirty="0"/>
              <a:t>15</a:t>
            </a:r>
            <a:r>
              <a:rPr lang="ko-KR" altLang="en-US" sz="2400" dirty="0"/>
              <a:t>분</a:t>
            </a:r>
            <a:br>
              <a:rPr lang="ko-KR" altLang="en-US" sz="2400" dirty="0"/>
            </a:br>
            <a:r>
              <a:rPr lang="en-US" altLang="ko-KR" sz="2400" dirty="0"/>
              <a:t>B. 5</a:t>
            </a:r>
            <a:r>
              <a:rPr lang="ko-KR" altLang="en-US" sz="2400" dirty="0"/>
              <a:t>시 </a:t>
            </a:r>
            <a:r>
              <a:rPr lang="en-US" altLang="ko-KR" sz="2400" dirty="0"/>
              <a:t>15</a:t>
            </a:r>
            <a:r>
              <a:rPr lang="ko-KR" altLang="en-US" sz="2400" dirty="0"/>
              <a:t>분 전</a:t>
            </a:r>
            <a:br>
              <a:rPr lang="ko-KR" altLang="en-US" sz="2400" dirty="0"/>
            </a:br>
            <a:r>
              <a:rPr lang="en-US" altLang="ko-KR" sz="2400" dirty="0"/>
              <a:t>C. 4</a:t>
            </a:r>
            <a:r>
              <a:rPr lang="ko-KR" altLang="en-US" sz="2400" dirty="0"/>
              <a:t>시 반</a:t>
            </a:r>
            <a:br>
              <a:rPr lang="ko-KR" altLang="en-US" sz="2400" dirty="0"/>
            </a:br>
            <a:r>
              <a:rPr lang="en-US" altLang="ko-KR" sz="2400" dirty="0"/>
              <a:t>D. 3</a:t>
            </a:r>
            <a:r>
              <a:rPr lang="ko-KR" altLang="en-US" sz="2400" dirty="0"/>
              <a:t>시 </a:t>
            </a:r>
            <a:r>
              <a:rPr lang="en-US" altLang="ko-KR" sz="2400" dirty="0"/>
              <a:t>45</a:t>
            </a:r>
            <a:r>
              <a:rPr lang="ko-KR" altLang="en-US" sz="2400" dirty="0"/>
              <a:t>분</a:t>
            </a:r>
          </a:p>
        </p:txBody>
      </p:sp>
    </p:spTree>
    <p:extLst>
      <p:ext uri="{BB962C8B-B14F-4D97-AF65-F5344CB8AC3E}">
        <p14:creationId xmlns:p14="http://schemas.microsoft.com/office/powerpoint/2010/main" val="3413383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31FD0-78CB-811D-3B3D-F83FBB8C4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19A47884-75D6-E128-BF59-C7C0322F4E38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172E5-4752-2ACD-4E7A-3787202F06A2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B36A3E-7C36-4F97-8965-CB493FCCC5A1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15.</a:t>
            </a:r>
            <a:r>
              <a:rPr lang="ko-KR" altLang="en-US" sz="2400" dirty="0"/>
              <a:t> “수업은 언제 끝나요</a:t>
            </a:r>
            <a:r>
              <a:rPr lang="en-US" altLang="ko-KR" sz="2400" dirty="0"/>
              <a:t>?”</a:t>
            </a:r>
            <a:r>
              <a:rPr lang="ko-KR" altLang="en-US" sz="2400" dirty="0"/>
              <a:t>의 대답으로 어색한 것은</a:t>
            </a:r>
            <a:r>
              <a:rPr lang="en-US" altLang="ko-KR" sz="2400" dirty="0"/>
              <a:t>?</a:t>
            </a:r>
            <a:br>
              <a:rPr lang="en-US" altLang="ko-KR" sz="2400" dirty="0"/>
            </a:br>
            <a:r>
              <a:rPr lang="en-US" altLang="ko-KR" sz="2400" dirty="0"/>
              <a:t>A. 4</a:t>
            </a:r>
            <a:r>
              <a:rPr lang="ko-KR" altLang="en-US" sz="2400" dirty="0"/>
              <a:t>시 반이요</a:t>
            </a:r>
            <a:br>
              <a:rPr lang="ko-KR" altLang="en-US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오후에 끝나요</a:t>
            </a:r>
            <a:br>
              <a:rPr lang="ko-KR" altLang="en-US" sz="2400" dirty="0"/>
            </a:br>
            <a:r>
              <a:rPr lang="en-US" altLang="ko-KR" sz="2400" dirty="0"/>
              <a:t>C. 2</a:t>
            </a:r>
            <a:r>
              <a:rPr lang="ko-KR" altLang="en-US" sz="2400" dirty="0"/>
              <a:t>시간 </a:t>
            </a:r>
            <a:r>
              <a:rPr lang="ko-KR" altLang="en-US" sz="2400" dirty="0" err="1"/>
              <a:t>걸려요</a:t>
            </a:r>
            <a:br>
              <a:rPr lang="ko-KR" altLang="en-US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월요일이요</a:t>
            </a:r>
          </a:p>
        </p:txBody>
      </p:sp>
    </p:spTree>
    <p:extLst>
      <p:ext uri="{BB962C8B-B14F-4D97-AF65-F5344CB8AC3E}">
        <p14:creationId xmlns:p14="http://schemas.microsoft.com/office/powerpoint/2010/main" val="3308750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92D9E-D4BC-6A21-63C1-48628E9D0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3EAC625-58C3-81D4-7A47-49F707117041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CE24CF-E2F2-82E3-28E5-AE1ACA98538A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738A36-0E1A-1A2B-302F-DCDE0D1DA2BC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30.</a:t>
            </a:r>
            <a:r>
              <a:rPr lang="ko-KR" altLang="en-US" sz="2400" dirty="0"/>
              <a:t> “모레가 시험이에요</a:t>
            </a:r>
            <a:r>
              <a:rPr lang="en-US" altLang="ko-KR" sz="2400" dirty="0"/>
              <a:t>.”</a:t>
            </a:r>
            <a:r>
              <a:rPr lang="ko-KR" altLang="en-US" sz="2400" dirty="0"/>
              <a:t>는 무슨 의미인가요</a:t>
            </a:r>
            <a:r>
              <a:rPr lang="en-US" altLang="ko-KR" sz="2400" dirty="0"/>
              <a:t>?</a:t>
            </a:r>
            <a:br>
              <a:rPr lang="en-US" altLang="ko-KR" sz="2400" dirty="0"/>
            </a:br>
            <a:r>
              <a:rPr lang="en-US" altLang="ko-KR" sz="2400" dirty="0"/>
              <a:t>A. </a:t>
            </a:r>
            <a:r>
              <a:rPr lang="ko-KR" altLang="en-US" sz="2400" dirty="0"/>
              <a:t>시험은 어제였어요</a:t>
            </a:r>
            <a:br>
              <a:rPr lang="ko-KR" altLang="en-US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시험이 </a:t>
            </a:r>
            <a:r>
              <a:rPr lang="ko-KR" altLang="en-US" sz="2400" dirty="0" err="1"/>
              <a:t>오늘이에요</a:t>
            </a:r>
            <a:br>
              <a:rPr lang="ko-KR" altLang="en-US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시험이 이틀 후예요</a:t>
            </a:r>
            <a:br>
              <a:rPr lang="ko-KR" altLang="en-US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시험이 다음 주예요</a:t>
            </a:r>
          </a:p>
        </p:txBody>
      </p:sp>
    </p:spTree>
    <p:extLst>
      <p:ext uri="{BB962C8B-B14F-4D97-AF65-F5344CB8AC3E}">
        <p14:creationId xmlns:p14="http://schemas.microsoft.com/office/powerpoint/2010/main" val="3429719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F37CB-7DBB-1DC3-6092-22CC27775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만화 영화, 일러스트레이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65EC141-C720-DD5B-6F46-33E61C6D6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830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AEF6B-1D50-1AB6-981A-47E1080F5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0690EC-84E2-686C-E204-FF8B4663A079}"/>
              </a:ext>
            </a:extLst>
          </p:cNvPr>
          <p:cNvSpPr txBox="1"/>
          <p:nvPr/>
        </p:nvSpPr>
        <p:spPr>
          <a:xfrm>
            <a:off x="161365" y="216159"/>
            <a:ext cx="11887199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ko-KR" sz="3200" b="1" dirty="0"/>
              <a:t>Le Quantita’/ </a:t>
            </a:r>
            <a:r>
              <a:rPr lang="ko-KR" altLang="en-US" sz="3200" b="1" dirty="0"/>
              <a:t>수량</a:t>
            </a:r>
            <a:endParaRPr lang="ko-KR" altLang="ko-KR" sz="3200" b="1" dirty="0"/>
          </a:p>
          <a:p>
            <a:r>
              <a:rPr lang="it-IT" altLang="ko-KR" sz="2400" dirty="0"/>
              <a:t> </a:t>
            </a:r>
            <a:endParaRPr lang="ko-KR" altLang="ko-KR" sz="2400" dirty="0"/>
          </a:p>
          <a:p>
            <a:r>
              <a:rPr lang="it-IT" altLang="ko-KR" sz="2800" b="1" dirty="0"/>
              <a:t>Perché esistono le espressioni di quantità in coreano?</a:t>
            </a:r>
          </a:p>
          <a:p>
            <a:r>
              <a:rPr lang="it-IT" altLang="ko-KR" sz="2800" dirty="0"/>
              <a:t>In coreano, non è sufficiente dire solo il numero quando si parla di quantità.</a:t>
            </a:r>
          </a:p>
          <a:p>
            <a:r>
              <a:rPr lang="it-IT" altLang="ko-KR" sz="2800" dirty="0"/>
              <a:t>È necessario aggiungere anche un classificatore (unità di misura o tipo) in base alla natura dell’oggetto, della persona o dell’animale a cui ci si riferisce.</a:t>
            </a:r>
          </a:p>
          <a:p>
            <a:endParaRPr lang="it-IT" altLang="ko-KR" sz="2800" dirty="0"/>
          </a:p>
          <a:p>
            <a:r>
              <a:rPr lang="it-IT" altLang="ko-KR" sz="2800" b="1" dirty="0"/>
              <a:t>❓ Perché?</a:t>
            </a:r>
          </a:p>
          <a:p>
            <a:r>
              <a:rPr lang="it-IT" altLang="ko-KR" sz="2800" dirty="0"/>
              <a:t>Il coreano (come anche il cinese e il giapponese) non ha una distinzione grammaticale di genere o numero come nelle lingue romanze.</a:t>
            </a:r>
            <a:br>
              <a:rPr lang="it-IT" altLang="ko-KR" sz="2800" dirty="0"/>
            </a:br>
            <a:r>
              <a:rPr lang="it-IT" altLang="ko-KR" sz="2800" dirty="0"/>
              <a:t>Quindi, per rendere la frase chiara e specifica, si utilizza un </a:t>
            </a:r>
            <a:r>
              <a:rPr lang="it-IT" altLang="ko-KR" sz="2800" b="1" dirty="0"/>
              <a:t>classificatore che identifica il tipo di oggetto</a:t>
            </a:r>
            <a:r>
              <a:rPr lang="it-IT" altLang="ko-KR" sz="2800" dirty="0"/>
              <a:t> contato.</a:t>
            </a:r>
          </a:p>
          <a:p>
            <a:endParaRPr lang="it-IT" altLang="ko-KR" sz="2800" dirty="0"/>
          </a:p>
        </p:txBody>
      </p:sp>
    </p:spTree>
    <p:extLst>
      <p:ext uri="{BB962C8B-B14F-4D97-AF65-F5344CB8AC3E}">
        <p14:creationId xmlns:p14="http://schemas.microsoft.com/office/powerpoint/2010/main" val="668819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25AD4-B9AB-C83D-1613-66D83E5CF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E878293A-9C18-B892-33D7-08DA34B1D8DB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1640F4-E79F-6ADA-9A3D-4AEF089856AD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54E566-7198-EBA2-9563-1959AEE9B362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 </a:t>
            </a:r>
            <a:r>
              <a:rPr lang="en-US" altLang="ko-KR" sz="2400" b="1" dirty="0"/>
              <a:t>1. </a:t>
            </a:r>
            <a:r>
              <a:rPr lang="ko-KR" altLang="en-US" sz="2400" b="1" dirty="0"/>
              <a:t>다음 중 </a:t>
            </a:r>
            <a:r>
              <a:rPr lang="en-US" altLang="ko-KR" sz="2400" b="1" dirty="0"/>
              <a:t>'</a:t>
            </a:r>
            <a:r>
              <a:rPr lang="ko-KR" altLang="en-US" sz="2400" b="1" dirty="0"/>
              <a:t>주중</a:t>
            </a:r>
            <a:r>
              <a:rPr lang="en-US" altLang="ko-KR" sz="2400" b="1" dirty="0"/>
              <a:t>'</a:t>
            </a:r>
            <a:r>
              <a:rPr lang="ko-KR" altLang="en-US" sz="2400" b="1" dirty="0"/>
              <a:t>에 해당하지 않는 요일은 무엇입니까</a:t>
            </a:r>
            <a:r>
              <a:rPr lang="en-US" altLang="ko-KR" sz="2400" b="1" dirty="0"/>
              <a:t>?</a:t>
            </a:r>
          </a:p>
          <a:p>
            <a:r>
              <a:rPr lang="en-US" altLang="ko-KR" sz="2400" b="1" dirty="0"/>
              <a:t>A. </a:t>
            </a:r>
            <a:r>
              <a:rPr lang="ko-KR" altLang="en-US" sz="2400" b="1" dirty="0"/>
              <a:t>수요일</a:t>
            </a:r>
          </a:p>
          <a:p>
            <a:r>
              <a:rPr lang="en-US" altLang="ko-KR" sz="2400" b="1" dirty="0"/>
              <a:t>B. </a:t>
            </a:r>
            <a:r>
              <a:rPr lang="ko-KR" altLang="en-US" sz="2400" b="1" dirty="0"/>
              <a:t>금요일</a:t>
            </a:r>
          </a:p>
          <a:p>
            <a:r>
              <a:rPr lang="en-US" altLang="ko-KR" sz="2400" b="1" dirty="0"/>
              <a:t>C. </a:t>
            </a:r>
            <a:r>
              <a:rPr lang="ko-KR" altLang="en-US" sz="2400" b="1" dirty="0"/>
              <a:t>토요일</a:t>
            </a:r>
          </a:p>
          <a:p>
            <a:r>
              <a:rPr lang="en-US" altLang="ko-KR" sz="2400" b="1" dirty="0"/>
              <a:t>D. </a:t>
            </a:r>
            <a:r>
              <a:rPr lang="ko-KR" altLang="en-US" sz="2400" b="1" dirty="0"/>
              <a:t>화요일</a:t>
            </a:r>
          </a:p>
        </p:txBody>
      </p:sp>
    </p:spTree>
    <p:extLst>
      <p:ext uri="{BB962C8B-B14F-4D97-AF65-F5344CB8AC3E}">
        <p14:creationId xmlns:p14="http://schemas.microsoft.com/office/powerpoint/2010/main" val="1877385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D94A2-8881-4E44-564A-C97477B9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0764FF-6574-5C46-D0B0-A159E6026DAC}"/>
              </a:ext>
            </a:extLst>
          </p:cNvPr>
          <p:cNvSpPr txBox="1"/>
          <p:nvPr/>
        </p:nvSpPr>
        <p:spPr>
          <a:xfrm>
            <a:off x="161365" y="216159"/>
            <a:ext cx="1188719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ko-KR" sz="3200" b="1" dirty="0"/>
              <a:t>Le Quantita’/ </a:t>
            </a:r>
            <a:r>
              <a:rPr lang="ko-KR" altLang="en-US" sz="3200" b="1" dirty="0"/>
              <a:t>수량</a:t>
            </a:r>
            <a:endParaRPr lang="ko-KR" altLang="ko-KR" sz="3200" b="1" dirty="0"/>
          </a:p>
          <a:p>
            <a:r>
              <a:rPr lang="it-IT" altLang="ko-KR" sz="2400" dirty="0"/>
              <a:t> </a:t>
            </a:r>
            <a:endParaRPr lang="ko-KR" altLang="ko-KR" sz="2400" dirty="0"/>
          </a:p>
          <a:p>
            <a:r>
              <a:rPr lang="ko-KR" altLang="en-US" sz="2800" b="1" dirty="0"/>
              <a:t>💡 </a:t>
            </a:r>
            <a:r>
              <a:rPr lang="en-US" altLang="ko-KR" sz="2800" b="1" dirty="0" err="1"/>
              <a:t>Esempio</a:t>
            </a:r>
            <a:r>
              <a:rPr lang="en-US" altLang="ko-KR" sz="2800" b="1" dirty="0"/>
              <a:t> </a:t>
            </a:r>
            <a:r>
              <a:rPr lang="en-US" altLang="ko-KR" sz="2800" b="1" dirty="0" err="1"/>
              <a:t>pratico</a:t>
            </a:r>
            <a:r>
              <a:rPr lang="en-US" altLang="ko-KR" sz="2800" b="1" dirty="0"/>
              <a:t>:</a:t>
            </a:r>
          </a:p>
          <a:p>
            <a:r>
              <a:rPr lang="ko-KR" altLang="en-US" sz="2800" dirty="0"/>
              <a:t>사과 </a:t>
            </a:r>
            <a:r>
              <a:rPr lang="ko-KR" altLang="en-US" sz="2800" b="1" dirty="0"/>
              <a:t>한 개</a:t>
            </a:r>
            <a:r>
              <a:rPr lang="ko-KR" altLang="en-US" sz="2800" dirty="0"/>
              <a:t> </a:t>
            </a:r>
            <a:r>
              <a:rPr lang="en-US" altLang="ko-KR" sz="2800" dirty="0"/>
              <a:t>= </a:t>
            </a:r>
            <a:r>
              <a:rPr lang="en-US" altLang="ko-KR" sz="2800" dirty="0" err="1"/>
              <a:t>una</a:t>
            </a:r>
            <a:r>
              <a:rPr lang="en-US" altLang="ko-KR" sz="2800" dirty="0"/>
              <a:t> mela (</a:t>
            </a:r>
            <a:r>
              <a:rPr lang="ko-KR" altLang="en-US" sz="2800" b="1" dirty="0"/>
              <a:t>개</a:t>
            </a:r>
            <a:r>
              <a:rPr lang="ko-KR" altLang="en-US" sz="2800" dirty="0"/>
              <a:t> </a:t>
            </a:r>
            <a:r>
              <a:rPr lang="en-US" altLang="ko-KR" sz="2800" dirty="0"/>
              <a:t>= </a:t>
            </a:r>
            <a:r>
              <a:rPr lang="en-US" altLang="ko-KR" sz="2800" dirty="0" err="1"/>
              <a:t>classificatore</a:t>
            </a:r>
            <a:r>
              <a:rPr lang="en-US" altLang="ko-KR" sz="2800" dirty="0"/>
              <a:t> </a:t>
            </a:r>
            <a:r>
              <a:rPr lang="en-US" altLang="ko-KR" sz="2800" dirty="0" err="1"/>
              <a:t>generico</a:t>
            </a:r>
            <a:r>
              <a:rPr lang="en-US" altLang="ko-KR" sz="2800" dirty="0"/>
              <a:t> per </a:t>
            </a:r>
            <a:r>
              <a:rPr lang="en-US" altLang="ko-KR" sz="2800" dirty="0" err="1"/>
              <a:t>oggetti</a:t>
            </a:r>
            <a:r>
              <a:rPr lang="en-US" altLang="ko-KR" sz="2800" dirty="0"/>
              <a:t>)</a:t>
            </a:r>
          </a:p>
          <a:p>
            <a:r>
              <a:rPr lang="ko-KR" altLang="en-US" sz="2800" dirty="0"/>
              <a:t>사람 </a:t>
            </a:r>
            <a:r>
              <a:rPr lang="ko-KR" altLang="en-US" sz="2800" b="1" dirty="0"/>
              <a:t>두 명</a:t>
            </a:r>
            <a:r>
              <a:rPr lang="ko-KR" altLang="en-US" sz="2800" dirty="0"/>
              <a:t> </a:t>
            </a:r>
            <a:r>
              <a:rPr lang="en-US" altLang="ko-KR" sz="2800" dirty="0"/>
              <a:t>= due </a:t>
            </a:r>
            <a:r>
              <a:rPr lang="en-US" altLang="ko-KR" sz="2800" dirty="0" err="1"/>
              <a:t>persone</a:t>
            </a:r>
            <a:r>
              <a:rPr lang="en-US" altLang="ko-KR" sz="2800" dirty="0"/>
              <a:t> (</a:t>
            </a:r>
            <a:r>
              <a:rPr lang="ko-KR" altLang="en-US" sz="2800" b="1" dirty="0"/>
              <a:t>명</a:t>
            </a:r>
            <a:r>
              <a:rPr lang="ko-KR" altLang="en-US" sz="2800" dirty="0"/>
              <a:t> </a:t>
            </a:r>
            <a:r>
              <a:rPr lang="en-US" altLang="ko-KR" sz="2800" dirty="0"/>
              <a:t>= </a:t>
            </a:r>
            <a:r>
              <a:rPr lang="en-US" altLang="ko-KR" sz="2800" dirty="0" err="1"/>
              <a:t>classificatore</a:t>
            </a:r>
            <a:r>
              <a:rPr lang="en-US" altLang="ko-KR" sz="2800" dirty="0"/>
              <a:t> per </a:t>
            </a:r>
            <a:r>
              <a:rPr lang="en-US" altLang="ko-KR" sz="2800" dirty="0" err="1"/>
              <a:t>persone</a:t>
            </a:r>
            <a:r>
              <a:rPr lang="en-US" altLang="ko-KR" sz="2800" dirty="0"/>
              <a:t>)</a:t>
            </a:r>
          </a:p>
          <a:p>
            <a:r>
              <a:rPr lang="ko-KR" altLang="en-US" sz="2800" dirty="0"/>
              <a:t>고양이 </a:t>
            </a:r>
            <a:r>
              <a:rPr lang="ko-KR" altLang="en-US" sz="2800" b="1" dirty="0"/>
              <a:t>세 마리</a:t>
            </a:r>
            <a:r>
              <a:rPr lang="ko-KR" altLang="en-US" sz="2800" dirty="0"/>
              <a:t> </a:t>
            </a:r>
            <a:r>
              <a:rPr lang="en-US" altLang="ko-KR" sz="2800" dirty="0"/>
              <a:t>= </a:t>
            </a:r>
            <a:r>
              <a:rPr lang="en-US" altLang="ko-KR" sz="2800" dirty="0" err="1"/>
              <a:t>tre</a:t>
            </a:r>
            <a:r>
              <a:rPr lang="en-US" altLang="ko-KR" sz="2800" dirty="0"/>
              <a:t> </a:t>
            </a:r>
            <a:r>
              <a:rPr lang="en-US" altLang="ko-KR" sz="2800" dirty="0" err="1"/>
              <a:t>gatti</a:t>
            </a:r>
            <a:r>
              <a:rPr lang="en-US" altLang="ko-KR" sz="2800" dirty="0"/>
              <a:t> (</a:t>
            </a:r>
            <a:r>
              <a:rPr lang="ko-KR" altLang="en-US" sz="2800" b="1" dirty="0"/>
              <a:t>마리</a:t>
            </a:r>
            <a:r>
              <a:rPr lang="ko-KR" altLang="en-US" sz="2800" dirty="0"/>
              <a:t> </a:t>
            </a:r>
            <a:r>
              <a:rPr lang="en-US" altLang="ko-KR" sz="2800" dirty="0"/>
              <a:t>= per </a:t>
            </a:r>
            <a:r>
              <a:rPr lang="en-US" altLang="ko-KR" sz="2800" dirty="0" err="1"/>
              <a:t>animali</a:t>
            </a:r>
            <a:r>
              <a:rPr lang="en-US" altLang="ko-KR" sz="2800" dirty="0"/>
              <a:t>)</a:t>
            </a:r>
          </a:p>
          <a:p>
            <a:endParaRPr lang="it-IT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374105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8B4A9-EC8F-41DF-26BC-571BBF002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C0D9EF-1CDB-890E-F817-BA33D3C22768}"/>
              </a:ext>
            </a:extLst>
          </p:cNvPr>
          <p:cNvSpPr txBox="1"/>
          <p:nvPr/>
        </p:nvSpPr>
        <p:spPr>
          <a:xfrm>
            <a:off x="161365" y="216159"/>
            <a:ext cx="1188719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ko-KR" sz="3200" b="1" dirty="0"/>
              <a:t>Le Quantita’/ </a:t>
            </a:r>
            <a:r>
              <a:rPr lang="ko-KR" altLang="en-US" sz="3200" b="1" dirty="0"/>
              <a:t>수량</a:t>
            </a:r>
            <a:endParaRPr lang="ko-KR" altLang="ko-KR" sz="3200" b="1" dirty="0"/>
          </a:p>
          <a:p>
            <a:r>
              <a:rPr lang="it-IT" altLang="ko-KR" sz="2400" dirty="0"/>
              <a:t> </a:t>
            </a:r>
            <a:endParaRPr lang="ko-KR" altLang="ko-KR" sz="2400" dirty="0"/>
          </a:p>
          <a:p>
            <a:r>
              <a:rPr lang="ko-KR" altLang="it-IT" sz="2800" b="1" dirty="0"/>
              <a:t>📌 </a:t>
            </a:r>
            <a:r>
              <a:rPr lang="it-IT" altLang="ko-KR" sz="2800" b="1" dirty="0"/>
              <a:t>A cosa servono i classificatori?</a:t>
            </a:r>
          </a:p>
          <a:p>
            <a:r>
              <a:rPr lang="it-IT" altLang="ko-KR" sz="2800" dirty="0"/>
              <a:t>✅ </a:t>
            </a:r>
            <a:r>
              <a:rPr lang="it-IT" altLang="ko-KR" sz="2800" b="1" dirty="0"/>
              <a:t>Chiarezza</a:t>
            </a:r>
            <a:r>
              <a:rPr lang="it-IT" altLang="ko-KR" sz="2800" dirty="0"/>
              <a:t> – Specificano il tipo di cosa o essere vivente.</a:t>
            </a:r>
          </a:p>
          <a:p>
            <a:r>
              <a:rPr lang="ko-KR" altLang="it-IT" sz="2800" dirty="0"/>
              <a:t>🎯 </a:t>
            </a:r>
            <a:r>
              <a:rPr lang="it-IT" altLang="ko-KR" sz="2800" b="1" dirty="0"/>
              <a:t>Ordine e struttura</a:t>
            </a:r>
            <a:r>
              <a:rPr lang="it-IT" altLang="ko-KR" sz="2800" dirty="0"/>
              <a:t> – Rendono la lingua coerente e sistematica.</a:t>
            </a:r>
          </a:p>
          <a:p>
            <a:r>
              <a:rPr lang="ko-KR" altLang="it-IT" sz="2800" dirty="0"/>
              <a:t>🧠 </a:t>
            </a:r>
            <a:r>
              <a:rPr lang="it-IT" altLang="ko-KR" sz="2800" b="1" dirty="0"/>
              <a:t>Cultura linguistica</a:t>
            </a:r>
            <a:r>
              <a:rPr lang="it-IT" altLang="ko-KR" sz="2800" dirty="0"/>
              <a:t> – Riflettono il modo in cui i coreani percepiscono il mondo: tutto ha una categoria e un modo specifico per essere contato.</a:t>
            </a:r>
          </a:p>
          <a:p>
            <a:endParaRPr lang="it-IT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689826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17F1B-5EB9-1A29-1BAA-E2DE5F592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51801E-F4BC-20EF-83F2-902EFE96CC22}"/>
              </a:ext>
            </a:extLst>
          </p:cNvPr>
          <p:cNvSpPr txBox="1"/>
          <p:nvPr/>
        </p:nvSpPr>
        <p:spPr>
          <a:xfrm>
            <a:off x="161365" y="216159"/>
            <a:ext cx="1188719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altLang="ko-KR" sz="3200" b="1" dirty="0"/>
              <a:t>Le Quantita’/ </a:t>
            </a:r>
            <a:r>
              <a:rPr lang="ko-KR" altLang="en-US" sz="3200" b="1"/>
              <a:t>수량</a:t>
            </a:r>
            <a:endParaRPr lang="ko-KR" altLang="ko-KR" sz="3200" b="1" dirty="0"/>
          </a:p>
          <a:p>
            <a:r>
              <a:rPr lang="it-IT" altLang="ko-KR" sz="2400" dirty="0"/>
              <a:t> </a:t>
            </a:r>
            <a:endParaRPr lang="ko-KR" altLang="ko-KR" sz="2400" dirty="0"/>
          </a:p>
          <a:p>
            <a:r>
              <a:rPr lang="ko-KR" altLang="en-US" sz="2800" b="1" dirty="0"/>
              <a:t>🔁 </a:t>
            </a:r>
            <a:r>
              <a:rPr lang="en-US" altLang="ko-KR" sz="2800" b="1" dirty="0" err="1"/>
              <a:t>Paragone</a:t>
            </a:r>
            <a:r>
              <a:rPr lang="en-US" altLang="ko-KR" sz="2800" b="1" dirty="0"/>
              <a:t> semplice con </a:t>
            </a:r>
            <a:r>
              <a:rPr lang="en-US" altLang="ko-KR" sz="2800" b="1" dirty="0" err="1"/>
              <a:t>l’italiano</a:t>
            </a:r>
            <a:r>
              <a:rPr lang="en-US" altLang="ko-KR" sz="2800" b="1" dirty="0"/>
              <a:t>:</a:t>
            </a:r>
          </a:p>
          <a:p>
            <a:r>
              <a:rPr lang="en-US" altLang="ko-KR" sz="2800" dirty="0" err="1"/>
              <a:t>Anche</a:t>
            </a:r>
            <a:r>
              <a:rPr lang="en-US" altLang="ko-KR" sz="2800" dirty="0"/>
              <a:t> in </a:t>
            </a:r>
            <a:r>
              <a:rPr lang="en-US" altLang="ko-KR" sz="2800" dirty="0" err="1"/>
              <a:t>italiano</a:t>
            </a:r>
            <a:r>
              <a:rPr lang="en-US" altLang="ko-KR" sz="2800" dirty="0"/>
              <a:t>, in </a:t>
            </a:r>
            <a:r>
              <a:rPr lang="en-US" altLang="ko-KR" sz="2800" dirty="0" err="1"/>
              <a:t>certi</a:t>
            </a:r>
            <a:r>
              <a:rPr lang="en-US" altLang="ko-KR" sz="2800" dirty="0"/>
              <a:t> </a:t>
            </a:r>
            <a:r>
              <a:rPr lang="en-US" altLang="ko-KR" sz="2800" dirty="0" err="1"/>
              <a:t>casi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usiamo</a:t>
            </a:r>
            <a:r>
              <a:rPr lang="en-US" altLang="ko-KR" sz="2800" dirty="0"/>
              <a:t> </a:t>
            </a:r>
            <a:r>
              <a:rPr lang="en-US" altLang="ko-KR" sz="2800" dirty="0" err="1"/>
              <a:t>espressioni</a:t>
            </a:r>
            <a:r>
              <a:rPr lang="en-US" altLang="ko-KR" sz="2800" dirty="0"/>
              <a:t> </a:t>
            </a:r>
            <a:r>
              <a:rPr lang="en-US" altLang="ko-KR" sz="2800" dirty="0" err="1"/>
              <a:t>simili</a:t>
            </a:r>
            <a:r>
              <a:rPr lang="en-US" altLang="ko-KR" sz="2800" dirty="0"/>
              <a:t>:</a:t>
            </a:r>
          </a:p>
          <a:p>
            <a:r>
              <a:rPr lang="en-US" altLang="ko-KR" sz="2800" b="1" dirty="0" err="1"/>
              <a:t>una</a:t>
            </a:r>
            <a:r>
              <a:rPr lang="en-US" altLang="ko-KR" sz="2800" b="1" dirty="0"/>
              <a:t> fetta di torta</a:t>
            </a:r>
            <a:r>
              <a:rPr lang="en-US" altLang="ko-KR" sz="2800" dirty="0"/>
              <a:t> (non solo "</a:t>
            </a:r>
            <a:r>
              <a:rPr lang="en-US" altLang="ko-KR" sz="2800" dirty="0" err="1"/>
              <a:t>una</a:t>
            </a:r>
            <a:r>
              <a:rPr lang="en-US" altLang="ko-KR" sz="2800" dirty="0"/>
              <a:t> torta")</a:t>
            </a:r>
          </a:p>
          <a:p>
            <a:r>
              <a:rPr lang="en-US" altLang="ko-KR" sz="2800" b="1" dirty="0"/>
              <a:t>un </a:t>
            </a:r>
            <a:r>
              <a:rPr lang="en-US" altLang="ko-KR" sz="2800" b="1" dirty="0" err="1"/>
              <a:t>paio</a:t>
            </a:r>
            <a:r>
              <a:rPr lang="en-US" altLang="ko-KR" sz="2800" b="1" dirty="0"/>
              <a:t> di </a:t>
            </a:r>
            <a:r>
              <a:rPr lang="en-US" altLang="ko-KR" sz="2800" b="1" dirty="0" err="1"/>
              <a:t>scarpe</a:t>
            </a:r>
            <a:r>
              <a:rPr lang="en-US" altLang="ko-KR" sz="2800" dirty="0"/>
              <a:t> (non solo "due </a:t>
            </a:r>
            <a:r>
              <a:rPr lang="en-US" altLang="ko-KR" sz="2800" dirty="0" err="1"/>
              <a:t>scarpe</a:t>
            </a:r>
            <a:r>
              <a:rPr lang="en-US" altLang="ko-KR" sz="2800" dirty="0"/>
              <a:t>")</a:t>
            </a:r>
          </a:p>
          <a:p>
            <a:r>
              <a:rPr lang="en-US" altLang="ko-KR" sz="2800" b="1" dirty="0" err="1"/>
              <a:t>una</a:t>
            </a:r>
            <a:r>
              <a:rPr lang="en-US" altLang="ko-KR" sz="2800" b="1" dirty="0"/>
              <a:t> tazza di caffè</a:t>
            </a:r>
            <a:r>
              <a:rPr lang="en-US" altLang="ko-KR" sz="2800" dirty="0"/>
              <a:t> (come "</a:t>
            </a:r>
            <a:r>
              <a:rPr lang="ko-KR" altLang="en-US" sz="2800" dirty="0"/>
              <a:t>커피 한 잔</a:t>
            </a:r>
            <a:r>
              <a:rPr lang="en-US" altLang="ko-KR" sz="2800" dirty="0"/>
              <a:t>")</a:t>
            </a:r>
          </a:p>
          <a:p>
            <a:r>
              <a:rPr lang="en-US" altLang="ko-KR" sz="2800" dirty="0"/>
              <a:t>In </a:t>
            </a:r>
            <a:r>
              <a:rPr lang="en-US" altLang="ko-KR" sz="2800" dirty="0" err="1"/>
              <a:t>coreano</a:t>
            </a:r>
            <a:r>
              <a:rPr lang="en-US" altLang="ko-KR" sz="2800" dirty="0"/>
              <a:t>, </a:t>
            </a:r>
            <a:r>
              <a:rPr lang="en-US" altLang="ko-KR" sz="2800" dirty="0" err="1"/>
              <a:t>questo</a:t>
            </a:r>
            <a:r>
              <a:rPr lang="en-US" altLang="ko-KR" sz="2800" dirty="0"/>
              <a:t> </a:t>
            </a:r>
            <a:r>
              <a:rPr lang="en-US" altLang="ko-KR" sz="2800" dirty="0" err="1"/>
              <a:t>tipo</a:t>
            </a:r>
            <a:r>
              <a:rPr lang="en-US" altLang="ko-KR" sz="2800" dirty="0"/>
              <a:t> di </a:t>
            </a:r>
            <a:r>
              <a:rPr lang="en-US" altLang="ko-KR" sz="2800" dirty="0" err="1"/>
              <a:t>struttura</a:t>
            </a:r>
            <a:r>
              <a:rPr lang="en-US" altLang="ko-KR" sz="2800" dirty="0"/>
              <a:t> è </a:t>
            </a:r>
            <a:r>
              <a:rPr lang="en-US" altLang="ko-KR" sz="2800" dirty="0" err="1"/>
              <a:t>semplicemente</a:t>
            </a:r>
            <a:r>
              <a:rPr lang="en-US" altLang="ko-KR" sz="2800" dirty="0"/>
              <a:t> </a:t>
            </a:r>
            <a:r>
              <a:rPr lang="en-US" altLang="ko-KR" sz="2800" b="1" dirty="0" err="1"/>
              <a:t>necessario</a:t>
            </a:r>
            <a:r>
              <a:rPr lang="en-US" altLang="ko-KR" sz="2800" b="1" dirty="0"/>
              <a:t> e </a:t>
            </a:r>
            <a:r>
              <a:rPr lang="en-US" altLang="ko-KR" sz="2800" b="1" dirty="0" err="1"/>
              <a:t>sistematico</a:t>
            </a:r>
            <a:r>
              <a:rPr lang="en-US" altLang="ko-KR" sz="2800" b="1" dirty="0"/>
              <a:t> per ogni </a:t>
            </a:r>
            <a:r>
              <a:rPr lang="en-US" altLang="ko-KR" sz="2800" b="1" dirty="0" err="1"/>
              <a:t>quantità</a:t>
            </a:r>
            <a:r>
              <a:rPr lang="en-US" altLang="ko-KR" sz="2800" dirty="0"/>
              <a:t>.</a:t>
            </a:r>
          </a:p>
          <a:p>
            <a:endParaRPr lang="it-IT" altLang="ko-KR" sz="2800" dirty="0"/>
          </a:p>
        </p:txBody>
      </p:sp>
    </p:spTree>
    <p:extLst>
      <p:ext uri="{BB962C8B-B14F-4D97-AF65-F5344CB8AC3E}">
        <p14:creationId xmlns:p14="http://schemas.microsoft.com/office/powerpoint/2010/main" val="267282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FAA55-AFD0-3CB8-A124-F525DBD6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4C2F17EA-2A2E-6E2E-B811-544A6A984D16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50C18E-4A48-935D-59E1-52C993B19B5D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E07897-5AE1-19AE-4A19-E212D58A140B}"/>
              </a:ext>
            </a:extLst>
          </p:cNvPr>
          <p:cNvSpPr txBox="1"/>
          <p:nvPr/>
        </p:nvSpPr>
        <p:spPr>
          <a:xfrm>
            <a:off x="220716" y="991600"/>
            <a:ext cx="113984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1. </a:t>
            </a:r>
            <a:r>
              <a:rPr lang="ko-KR" altLang="en-US" sz="3200" b="1" dirty="0"/>
              <a:t>개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cosa</a:t>
            </a:r>
            <a:r>
              <a:rPr lang="en-US" altLang="ko-KR" sz="3200" b="1" dirty="0"/>
              <a:t> / </a:t>
            </a:r>
            <a:r>
              <a:rPr lang="en-US" altLang="ko-KR" sz="3200" b="1" dirty="0" err="1"/>
              <a:t>oggetto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🍎       사과 한 개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2. </a:t>
            </a:r>
            <a:r>
              <a:rPr lang="ko-KR" altLang="en-US" sz="3200" b="1" dirty="0"/>
              <a:t>명 </a:t>
            </a:r>
            <a:r>
              <a:rPr lang="en-US" altLang="ko-KR" sz="3200" b="1" dirty="0"/>
              <a:t>(persona) </a:t>
            </a:r>
            <a:r>
              <a:rPr lang="ko-KR" altLang="en-US" sz="3200" b="1" dirty="0"/>
              <a:t>🧑‍🎓🧑‍🎓    학생 두 명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3. </a:t>
            </a:r>
            <a:r>
              <a:rPr lang="ko-KR" altLang="en-US" sz="3200" b="1" dirty="0"/>
              <a:t>마리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animale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🐶🐶🐶   강아지 세 마리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4. </a:t>
            </a:r>
            <a:r>
              <a:rPr lang="ko-KR" altLang="en-US" sz="3200" b="1" dirty="0"/>
              <a:t>잔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bicchiere</a:t>
            </a:r>
            <a:r>
              <a:rPr lang="en-US" altLang="ko-KR" sz="3200" b="1" dirty="0"/>
              <a:t>/tazza) ☕     </a:t>
            </a:r>
            <a:r>
              <a:rPr lang="ko-KR" altLang="en-US" sz="3200" b="1" dirty="0"/>
              <a:t>커피 한 잔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5. </a:t>
            </a:r>
            <a:r>
              <a:rPr lang="ko-KR" altLang="en-US" sz="3200" b="1" dirty="0"/>
              <a:t>대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veicolo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🚗🚙🚕🚘   차 네 대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6D2B20-11E6-3074-5ACE-F233C5A77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65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F77C5-C5A3-8A12-70DC-9641C5FC8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0E426C4-8C6E-9070-45D0-B451F0961A1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E88230-467C-EE59-BC0D-A86F155583D8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C692D1-0C99-BD38-8AD0-847053A67BCD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2.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</a:t>
            </a:r>
            <a:r>
              <a:rPr lang="en-US" altLang="ko-KR" sz="3200" b="1" dirty="0" err="1"/>
              <a:t>tre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studenti</a:t>
            </a:r>
            <a:r>
              <a:rPr lang="en-US" altLang="ko-KR" sz="3200" b="1" dirty="0"/>
              <a:t>”?</a:t>
            </a:r>
          </a:p>
          <a:p>
            <a:br>
              <a:rPr lang="en-US" altLang="ko-KR" sz="3200" b="1" dirty="0"/>
            </a:br>
            <a:r>
              <a:rPr lang="en-US" altLang="ko-KR" sz="3200" dirty="0"/>
              <a:t>a) </a:t>
            </a:r>
            <a:r>
              <a:rPr lang="ko-KR" altLang="en-US" sz="3200" dirty="0"/>
              <a:t>학생 세 명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학생 세 개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학생 세 마리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학생 세 잔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1C3E3CB-3122-7E30-7C92-05F053B59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64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42FC0-1076-32D9-EE9E-215EE015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8C82CAEF-9EC9-DA51-25DA-CDA6E1C3EBF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E82071-AED8-BF51-E93F-588E3BAC2565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388466-7743-DFB3-FE0A-B91841E38A52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3.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“quattro </a:t>
            </a:r>
            <a:r>
              <a:rPr lang="en-US" altLang="ko-KR" sz="3200" b="1" dirty="0" err="1"/>
              <a:t>cani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강아지 네 마리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강아지 네 명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강아지 네 잔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강아지 네 대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F3CBB4D-FC79-E353-5DE0-10FD71B32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093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32BDD-B132-8462-1842-B92771BEF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239BB1C-28E8-6143-052B-CC7F64CCE1A0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6FB12-BDE4-146C-A35D-1EBAA90D1822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F186D7-53B7-B6BA-4E09-BE9775A8387E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4.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tazza di caffè”?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커피 한 잔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커피 한 명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커피 한 개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커피 한 마리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3CF99B3-1B0B-23E5-0F43-5C8C28868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5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76283-7739-EDFD-A2CF-B2EC88743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6D7F1B0-EACC-8205-A9E2-ECAE253CE834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2EE24-ABCB-193E-0E6E-59DE8A41BB9B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979E1D-EAF1-9FE9-F953-4B87BACECDA1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5.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“cinque </a:t>
            </a:r>
            <a:r>
              <a:rPr lang="en-US" altLang="ko-KR" sz="3200" b="1" dirty="0" err="1"/>
              <a:t>macchine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차 다섯 대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차 다섯 명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차 다섯 잔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차 다섯 개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D6F736D-AE9B-1D69-ADAD-1AF6C3598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92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9CA3C-C681-4EA2-2427-07573764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35BAEC9-1F22-E250-3B65-544410404106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E520ED-7A02-4D36-6E08-55BE2EC77B63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948618-DD85-6469-D1B8-68970F313DB6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6.</a:t>
            </a:r>
            <a:r>
              <a:rPr lang="en-US" altLang="ko-KR" sz="3200" dirty="0"/>
              <a:t> </a:t>
            </a:r>
            <a:r>
              <a:rPr lang="en-US" altLang="ko-KR" sz="3200" b="1" dirty="0"/>
              <a:t>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dirty="0"/>
            </a:br>
            <a:r>
              <a:rPr lang="ko-KR" altLang="en-US" sz="3200" dirty="0"/>
              <a:t>여기</a:t>
            </a:r>
            <a:r>
              <a:rPr lang="en-US" altLang="ko-KR" sz="3200" dirty="0"/>
              <a:t>. </a:t>
            </a:r>
            <a:r>
              <a:rPr lang="ko-KR" altLang="en-US" sz="3200" dirty="0"/>
              <a:t>강아지</a:t>
            </a:r>
            <a:r>
              <a:rPr lang="en-US" altLang="ko-KR" sz="3200" dirty="0"/>
              <a:t>. </a:t>
            </a:r>
            <a:r>
              <a:rPr lang="ko-KR" altLang="en-US" sz="3200" dirty="0"/>
              <a:t>세 마리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B19886D-43DC-8B3D-80D2-3AB3A2581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249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90582-DE4E-9FE0-7C39-491DC1BE4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EB3045F-6A87-725E-820C-F40758749CB3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F1CC50-DEFF-7172-51A5-FC086969BCE0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4C48C5-85A3-553E-CAB4-49A49ED6617D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7.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dirty="0"/>
            </a:br>
            <a:r>
              <a:rPr lang="ko-KR" altLang="en-US" sz="3200" dirty="0"/>
              <a:t>도서관에</a:t>
            </a:r>
            <a:r>
              <a:rPr lang="en-US" altLang="ko-KR" sz="3200" dirty="0"/>
              <a:t>. </a:t>
            </a:r>
            <a:r>
              <a:rPr lang="ko-KR" altLang="en-US" sz="3200" dirty="0"/>
              <a:t>학생들</a:t>
            </a:r>
            <a:r>
              <a:rPr lang="en-US" altLang="ko-KR" sz="3200" dirty="0"/>
              <a:t>. </a:t>
            </a:r>
            <a:r>
              <a:rPr lang="ko-KR" altLang="en-US" sz="3200" dirty="0"/>
              <a:t>두 명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79EFB39-7D25-F659-EEEC-2DE80B689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55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6054B-90AC-2941-CFFF-603685E27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2426628-0771-6C16-CEE7-EE3A75ECDA85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5AE098-0546-4A2F-19F0-54DC76D936E5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F3AED0-083D-0127-ACAE-791FC27EE905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 </a:t>
            </a:r>
            <a:r>
              <a:rPr lang="en-US" altLang="ko-KR" sz="2400" b="1" dirty="0"/>
              <a:t>2. “</a:t>
            </a:r>
            <a:r>
              <a:rPr lang="ko-KR" altLang="en-US" sz="2400" b="1" dirty="0"/>
              <a:t>이번 주 토요일에 약속이 있어요</a:t>
            </a:r>
            <a:r>
              <a:rPr lang="en-US" altLang="ko-KR" sz="2400" b="1" dirty="0"/>
              <a:t>.”</a:t>
            </a:r>
            <a:r>
              <a:rPr lang="ko-KR" altLang="en-US" sz="2400" b="1" dirty="0"/>
              <a:t>에서 ‘이번 </a:t>
            </a:r>
            <a:r>
              <a:rPr lang="ko-KR" altLang="en-US" sz="2400" b="1" dirty="0" err="1"/>
              <a:t>주’의</a:t>
            </a:r>
            <a:r>
              <a:rPr lang="ko-KR" altLang="en-US" sz="2400" b="1" dirty="0"/>
              <a:t> 의미로 올바른 것은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A. </a:t>
            </a:r>
            <a:r>
              <a:rPr lang="ko-KR" altLang="en-US" sz="2400" dirty="0"/>
              <a:t>다음 주 전체</a:t>
            </a:r>
            <a:br>
              <a:rPr lang="ko-KR" altLang="en-US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지난 주 전체</a:t>
            </a:r>
            <a:br>
              <a:rPr lang="ko-KR" altLang="en-US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오늘이 속한 주</a:t>
            </a:r>
            <a:br>
              <a:rPr lang="ko-KR" altLang="en-US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토요일만</a:t>
            </a:r>
          </a:p>
        </p:txBody>
      </p:sp>
    </p:spTree>
    <p:extLst>
      <p:ext uri="{BB962C8B-B14F-4D97-AF65-F5344CB8AC3E}">
        <p14:creationId xmlns:p14="http://schemas.microsoft.com/office/powerpoint/2010/main" val="1772716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1349A-20E7-1621-8E55-C3E2CC96B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E6E97869-98DB-56CB-FC25-219364CEB880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0A6344-BF97-5C16-7A8A-74908CF7FA92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67EAA2-24BF-CA6D-FC1B-48219FED55CB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8.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dirty="0"/>
            </a:br>
            <a:r>
              <a:rPr lang="ko-KR" altLang="en-US" sz="3200" dirty="0"/>
              <a:t>커피</a:t>
            </a:r>
            <a:r>
              <a:rPr lang="en-US" altLang="ko-KR" sz="3200" dirty="0"/>
              <a:t>. </a:t>
            </a:r>
            <a:r>
              <a:rPr lang="ko-KR" altLang="en-US" sz="3200" dirty="0"/>
              <a:t>네 잔</a:t>
            </a:r>
            <a:r>
              <a:rPr lang="en-US" altLang="ko-KR" sz="3200" dirty="0"/>
              <a:t>. </a:t>
            </a:r>
            <a:r>
              <a:rPr lang="ko-KR" altLang="en-US" sz="3200" dirty="0"/>
              <a:t>주세요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7854390-BB05-09A7-34B0-18C88B789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3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71223-961B-3541-8C89-496624FB9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CAFA8F8-3172-5891-4FA7-2A2C49552154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CB6B39-2D54-4108-C035-A63EB6BF0FDA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B3DDEF-F52A-A760-7E16-A865EA4D4971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9.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dirty="0"/>
            </a:br>
            <a:r>
              <a:rPr lang="ko-KR" altLang="en-US" sz="3200" dirty="0"/>
              <a:t>바구니에</a:t>
            </a:r>
            <a:r>
              <a:rPr lang="en-US" altLang="ko-KR" sz="3200" dirty="0"/>
              <a:t>. </a:t>
            </a:r>
            <a:r>
              <a:rPr lang="ko-KR" altLang="en-US" sz="3200" dirty="0"/>
              <a:t>사과</a:t>
            </a:r>
            <a:r>
              <a:rPr lang="en-US" altLang="ko-KR" sz="3200" dirty="0"/>
              <a:t>. </a:t>
            </a:r>
            <a:r>
              <a:rPr lang="ko-KR" altLang="en-US" sz="3200" dirty="0"/>
              <a:t>다섯 개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4F1CC8-12EB-98A7-6F53-CAA0B10C9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40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A039A-2945-BE7F-306C-15B42E9CA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49A55B41-1BC4-316A-A1F3-5EEB6FFC8B8B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C48460-DFC0-A8FD-AA2A-DD021A71D576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CDE050-AA32-49BC-A6F6-7EC4E2B4C2EF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10.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dirty="0"/>
            </a:br>
            <a:r>
              <a:rPr lang="ko-KR" altLang="en-US" sz="3200" dirty="0"/>
              <a:t>밖에</a:t>
            </a:r>
            <a:r>
              <a:rPr lang="en-US" altLang="ko-KR" sz="3200" dirty="0"/>
              <a:t>. </a:t>
            </a:r>
            <a:r>
              <a:rPr lang="ko-KR" altLang="en-US" sz="3200" dirty="0"/>
              <a:t>차</a:t>
            </a:r>
            <a:r>
              <a:rPr lang="en-US" altLang="ko-KR" sz="3200" dirty="0"/>
              <a:t>. </a:t>
            </a:r>
            <a:r>
              <a:rPr lang="ko-KR" altLang="en-US" sz="3200" dirty="0"/>
              <a:t>한 대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E8DCD1B-BEBE-E022-A694-BEBC7C337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994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CEB3F-EB1B-174A-BB69-C0EBD9F58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4419DCB0-F298-6D2F-509B-8A2C00776386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E86759-A585-F425-3DEC-EB3279F96C13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B60645-28BB-10BB-A03C-B04079FE3AF4}"/>
              </a:ext>
            </a:extLst>
          </p:cNvPr>
          <p:cNvSpPr txBox="1"/>
          <p:nvPr/>
        </p:nvSpPr>
        <p:spPr>
          <a:xfrm>
            <a:off x="220716" y="991600"/>
            <a:ext cx="113984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6. </a:t>
            </a:r>
            <a:r>
              <a:rPr lang="ko-KR" altLang="en-US" sz="3200" b="1" dirty="0"/>
              <a:t>권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libro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📘        책 한 권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7. </a:t>
            </a:r>
            <a:r>
              <a:rPr lang="ko-KR" altLang="en-US" sz="3200" b="1" dirty="0"/>
              <a:t>벌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abiti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👕👔       옷 두 벌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8. </a:t>
            </a:r>
            <a:r>
              <a:rPr lang="ko-KR" altLang="en-US" sz="3200" b="1" dirty="0"/>
              <a:t>켤레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paio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scarpe</a:t>
            </a:r>
            <a:r>
              <a:rPr lang="en-US" altLang="ko-KR" sz="3200" b="1" dirty="0"/>
              <a:t>, </a:t>
            </a:r>
            <a:r>
              <a:rPr lang="en-US" altLang="ko-KR" sz="3200" b="1" dirty="0" err="1"/>
              <a:t>calze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👟👟  신발 한 켤레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9. </a:t>
            </a:r>
            <a:r>
              <a:rPr lang="ko-KR" altLang="en-US" sz="3200" b="1" dirty="0"/>
              <a:t>송이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fiore</a:t>
            </a:r>
            <a:r>
              <a:rPr lang="en-US" altLang="ko-KR" sz="3200" b="1" dirty="0"/>
              <a:t>, </a:t>
            </a:r>
            <a:r>
              <a:rPr lang="en-US" altLang="ko-KR" sz="3200" b="1" dirty="0" err="1"/>
              <a:t>grappolo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🌸🌼💐 꽃 세 송이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10. </a:t>
            </a:r>
            <a:r>
              <a:rPr lang="ko-KR" altLang="en-US" sz="3200" b="1" dirty="0"/>
              <a:t>장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foglio</a:t>
            </a:r>
            <a:r>
              <a:rPr lang="en-US" altLang="ko-KR" sz="3200" b="1" dirty="0"/>
              <a:t>, carta) </a:t>
            </a:r>
            <a:r>
              <a:rPr lang="ko-KR" altLang="en-US" sz="3200" b="1" dirty="0"/>
              <a:t>📄     종이 한 장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6648989-178A-AE57-0B9D-345284B52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20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FBAE8-1741-81F5-7A5E-DDD49C729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E76FA01B-22C4-9667-A680-6EAB55D49DBB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D20566-7B4D-DDFE-9327-FBFDA25F9926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B0EF53-6F00-E802-12FE-D78A888D8998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“un </a:t>
            </a:r>
            <a:r>
              <a:rPr lang="en-US" altLang="ko-KR" sz="3200" b="1" dirty="0" err="1"/>
              <a:t>libro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책 한 벌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책 한 권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책 한 켤레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책 한 송이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40CC8E-A3E3-4CC6-A0B9-1F31E8E10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17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E6C63-9B7E-73BC-379A-A47B450AA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89E62587-16C4-98F8-65D2-13C936D6EB01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25C5B1-30C3-AF1F-09DC-034AA96DAF21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99BE18-42D4-7023-059B-E372ED45585C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2.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“due </a:t>
            </a:r>
            <a:r>
              <a:rPr lang="en-US" altLang="ko-KR" sz="3200" b="1" dirty="0" err="1"/>
              <a:t>vestiti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옷 두 켤레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옷 두 송이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옷 두 벌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옷 두 장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CAB367-BD79-BDA1-795C-825358B91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485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AA78D-FFB9-963A-3BAC-3446206BE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07A433C-BC68-F02B-4A11-4F8D9D4B1E97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7CD7FA-C94E-3468-862E-3522C5D68DC5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3059D3-0756-AD31-C845-574B7BAC2E19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3.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paio</a:t>
            </a:r>
            <a:r>
              <a:rPr lang="en-US" altLang="ko-KR" sz="3200" b="1" dirty="0"/>
              <a:t> di </a:t>
            </a:r>
            <a:r>
              <a:rPr lang="en-US" altLang="ko-KR" sz="3200" b="1" dirty="0" err="1"/>
              <a:t>scarpe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신발 한 켤레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신발 한 권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신발 한 벌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신발 한 장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48FE9DA-C65D-4E2C-2ABE-D8D436BC9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850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49E60-EE80-BA4E-4674-A5D53A57B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D5ACAA2-AC31-A903-873F-08584223393D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9403CD-BB99-FA26-A3DC-EA958B70E5FE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1496EF-93DD-4C85-A677-652016F1AD67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4.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</a:t>
            </a:r>
            <a:r>
              <a:rPr lang="en-US" altLang="ko-KR" sz="3200" b="1" dirty="0" err="1"/>
              <a:t>tre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fiori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꽃 세 송이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꽃 세 권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꽃 세 벌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꽃 세 켤레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766D747-16F0-3F7E-04DB-2F74F98FD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059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DBB07-BA25-2293-52B9-E3EEC4CC3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2CD2044-A22C-1C01-2FCD-374A5997EA24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690B36-67BC-27F1-CD9A-DDA39E66655E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712274-FBEA-BA48-4214-BFC9DBA89232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5.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“un </a:t>
            </a:r>
            <a:r>
              <a:rPr lang="en-US" altLang="ko-KR" sz="3200" b="1" dirty="0" err="1"/>
              <a:t>foglio</a:t>
            </a:r>
            <a:r>
              <a:rPr lang="en-US" altLang="ko-KR" sz="3200" b="1" dirty="0"/>
              <a:t> di carta”?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종이 한 장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종이 한 켤레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종이 한 권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종이 한 송이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6318CF-2C53-C7BE-0C7A-D2CFA8C69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774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770E5-7F6D-1DF2-FD54-1D0489988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A639C5C-7DEC-3B32-CE85-4CC56B406A8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267EB-BC86-04B5-F3D9-A0293FD6035F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A8EE79-D29D-28E5-FE18-DE6252ACAFA8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6.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b="1" dirty="0"/>
            </a:br>
            <a:r>
              <a:rPr lang="ko-KR" altLang="en-US" sz="3200" dirty="0"/>
              <a:t>책</a:t>
            </a:r>
            <a:r>
              <a:rPr lang="en-US" altLang="ko-KR" sz="3200" dirty="0"/>
              <a:t>. </a:t>
            </a:r>
            <a:r>
              <a:rPr lang="ko-KR" altLang="en-US" sz="3200" dirty="0"/>
              <a:t>한 권이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 </a:t>
            </a:r>
            <a:r>
              <a:rPr lang="ko-KR" altLang="en-US" sz="3200" dirty="0"/>
              <a:t>여기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F875C7-D551-EBEB-6EFD-D0DC80A5F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15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95C8F-3A46-3549-1F51-637BCCF7A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0DB330E-3AD3-3B90-AD24-85409FC905DA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46B166-DBA6-0CED-FDB7-5F0F9ED0C54F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0BF4F3-2C8F-ABDC-CEA0-CCC9F82C9C0C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3. “</a:t>
            </a:r>
            <a:r>
              <a:rPr lang="ko-KR" altLang="en-US" sz="2400" b="1" dirty="0"/>
              <a:t>저번 주 일요일에 여행 갔어요</a:t>
            </a:r>
            <a:r>
              <a:rPr lang="en-US" altLang="ko-KR" sz="2400" b="1" dirty="0"/>
              <a:t>.” </a:t>
            </a:r>
            <a:r>
              <a:rPr lang="ko-KR" altLang="en-US" sz="2400" b="1" dirty="0"/>
              <a:t>이 문장에서 시간 부사어 ‘저번 </a:t>
            </a:r>
            <a:r>
              <a:rPr lang="ko-KR" altLang="en-US" sz="2400" b="1" dirty="0" err="1"/>
              <a:t>주’의</a:t>
            </a:r>
            <a:r>
              <a:rPr lang="ko-KR" altLang="en-US" sz="2400" b="1" dirty="0"/>
              <a:t> 반대말은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A. </a:t>
            </a:r>
            <a:r>
              <a:rPr lang="ko-KR" altLang="en-US" sz="2400" dirty="0"/>
              <a:t>지난주</a:t>
            </a:r>
          </a:p>
          <a:p>
            <a:r>
              <a:rPr lang="en-US" altLang="ko-KR" sz="2400" dirty="0"/>
              <a:t>B. </a:t>
            </a:r>
            <a:r>
              <a:rPr lang="ko-KR" altLang="en-US" sz="2400" dirty="0" err="1"/>
              <a:t>다다음</a:t>
            </a:r>
            <a:r>
              <a:rPr lang="ko-KR" altLang="en-US" sz="2400" dirty="0"/>
              <a:t> 주</a:t>
            </a:r>
          </a:p>
          <a:p>
            <a:r>
              <a:rPr lang="en-US" altLang="ko-KR" sz="2400" dirty="0"/>
              <a:t>C. </a:t>
            </a:r>
            <a:r>
              <a:rPr lang="ko-KR" altLang="en-US" sz="2400" dirty="0"/>
              <a:t>다음 주</a:t>
            </a:r>
          </a:p>
          <a:p>
            <a:r>
              <a:rPr lang="en-US" altLang="ko-KR" sz="2400" dirty="0"/>
              <a:t>D. </a:t>
            </a:r>
            <a:r>
              <a:rPr lang="ko-KR" altLang="en-US" sz="2400" dirty="0"/>
              <a:t>매주</a:t>
            </a:r>
          </a:p>
        </p:txBody>
      </p:sp>
    </p:spTree>
    <p:extLst>
      <p:ext uri="{BB962C8B-B14F-4D97-AF65-F5344CB8AC3E}">
        <p14:creationId xmlns:p14="http://schemas.microsoft.com/office/powerpoint/2010/main" val="35678667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706A6-37B0-1259-6E13-C0D70D06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1B06080-C4F2-6A1A-393E-3AE653C53A11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2164DA-8676-FE8C-155C-B0F703CFA72C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E7AB14-E387-8B41-7A0B-C8251039CAEE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7.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dirty="0"/>
            </a:br>
            <a:r>
              <a:rPr lang="ko-KR" altLang="en-US" sz="3200" dirty="0"/>
              <a:t>있습니다</a:t>
            </a:r>
            <a:r>
              <a:rPr lang="en-US" altLang="ko-KR" sz="3200" dirty="0"/>
              <a:t>. </a:t>
            </a:r>
            <a:r>
              <a:rPr lang="ko-KR" altLang="en-US" sz="3200" dirty="0"/>
              <a:t>옷</a:t>
            </a:r>
            <a:r>
              <a:rPr lang="en-US" altLang="ko-KR" sz="3200" dirty="0"/>
              <a:t>. </a:t>
            </a:r>
            <a:r>
              <a:rPr lang="ko-KR" altLang="en-US" sz="3200" dirty="0"/>
              <a:t>두 벌이</a:t>
            </a:r>
            <a:r>
              <a:rPr lang="en-US" altLang="ko-KR" sz="3200" dirty="0"/>
              <a:t>. </a:t>
            </a:r>
            <a:r>
              <a:rPr lang="ko-KR" altLang="en-US" sz="3200" dirty="0"/>
              <a:t>옷장에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BEC738-67B3-3FAA-D8D9-C5869C6C7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04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61AA7-CDEA-B3EF-4569-E9871D8C8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DD4AC5F-BEA2-7CDB-7E35-B448BD5F068E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404DD7-32BB-1FB0-59A0-D5036C7EEFCA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B81074-8772-0241-F550-70175A0B0A0A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8.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dirty="0"/>
            </a:br>
            <a:r>
              <a:rPr lang="ko-KR" altLang="en-US" sz="3200" dirty="0"/>
              <a:t>세 송이</a:t>
            </a:r>
            <a:r>
              <a:rPr lang="en-US" altLang="ko-KR" sz="3200" dirty="0"/>
              <a:t>. </a:t>
            </a:r>
            <a:r>
              <a:rPr lang="ko-KR" altLang="en-US" sz="3200" dirty="0"/>
              <a:t>꽃이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 </a:t>
            </a:r>
            <a:r>
              <a:rPr lang="ko-KR" altLang="en-US" sz="3200" dirty="0"/>
              <a:t>화분에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2B8CB1B-1105-2AFD-B585-20EB19C54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444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7B348-129B-3A67-0329-236610039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10F258C-A1D1-E5FD-E946-E0DADEB9F279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C1255F-3EB6-2353-28A3-C1C6ED5D63F2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5AAD15-7925-A304-2E62-504D370FDA73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9.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dirty="0"/>
            </a:br>
            <a:r>
              <a:rPr lang="ko-KR" altLang="en-US" sz="3200" dirty="0"/>
              <a:t>신발장에</a:t>
            </a:r>
            <a:r>
              <a:rPr lang="en-US" altLang="ko-KR" sz="3200" dirty="0"/>
              <a:t>. </a:t>
            </a:r>
            <a:r>
              <a:rPr lang="ko-KR" altLang="en-US" sz="3200" dirty="0"/>
              <a:t>신발이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 </a:t>
            </a:r>
            <a:r>
              <a:rPr lang="ko-KR" altLang="en-US" sz="3200" dirty="0"/>
              <a:t>한 켤레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2C5AAF-D17B-C85C-ED8A-E4EB5E582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871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E9F03-20EA-4487-63FF-EF5C73552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80AAA92-C125-6EB3-F04A-CFFD831376E4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872752-DEB9-EAE6-4E52-CDA2D6B52ABE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8F5936-BC29-C1D2-760E-AC4667667D3B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10.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dirty="0"/>
            </a:br>
            <a:r>
              <a:rPr lang="ko-KR" altLang="en-US" sz="3200" dirty="0"/>
              <a:t>종이</a:t>
            </a:r>
            <a:r>
              <a:rPr lang="en-US" altLang="ko-KR" sz="3200" dirty="0"/>
              <a:t>. </a:t>
            </a:r>
            <a:r>
              <a:rPr lang="ko-KR" altLang="en-US" sz="3200" dirty="0"/>
              <a:t>한 장이</a:t>
            </a:r>
            <a:r>
              <a:rPr lang="en-US" altLang="ko-KR" sz="3200" dirty="0"/>
              <a:t>. </a:t>
            </a:r>
            <a:r>
              <a:rPr lang="ko-KR" altLang="en-US" sz="3200" dirty="0"/>
              <a:t>책상 위에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495E702-32CF-021B-2970-41A1AFEF3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455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BFC07-BA10-C6B2-15D5-6CD2070FC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3E5FF41-B362-E77E-4FFB-E4D511E25F13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757327-F8F3-C137-287F-E5051A4F2C70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B6DF5D-8B42-7B02-ECF5-3A60656E2F8B}"/>
              </a:ext>
            </a:extLst>
          </p:cNvPr>
          <p:cNvSpPr txBox="1"/>
          <p:nvPr/>
        </p:nvSpPr>
        <p:spPr>
          <a:xfrm>
            <a:off x="220716" y="991600"/>
            <a:ext cx="1139846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11. </a:t>
            </a:r>
            <a:r>
              <a:rPr lang="ko-KR" altLang="en-US" sz="3200" b="1" dirty="0"/>
              <a:t>판 </a:t>
            </a:r>
            <a:r>
              <a:rPr lang="en-US" altLang="ko-KR" sz="3200" b="1" dirty="0"/>
              <a:t>(pizza </a:t>
            </a:r>
            <a:r>
              <a:rPr lang="en-US" altLang="ko-KR" sz="3200" b="1" dirty="0" err="1"/>
              <a:t>intera</a:t>
            </a:r>
            <a:r>
              <a:rPr lang="en-US" altLang="ko-KR" sz="3200" b="1" dirty="0"/>
              <a:t>, torta) </a:t>
            </a:r>
            <a:r>
              <a:rPr lang="ko-KR" altLang="en-US" sz="3200" b="1" dirty="0"/>
              <a:t>🍕  피자 한 판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12. </a:t>
            </a:r>
            <a:r>
              <a:rPr lang="ko-KR" altLang="en-US" sz="3200" b="1" dirty="0"/>
              <a:t>쪽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pagina</a:t>
            </a:r>
            <a:r>
              <a:rPr lang="en-US" altLang="ko-KR" sz="3200" b="1" dirty="0"/>
              <a:t>/</a:t>
            </a:r>
            <a:r>
              <a:rPr lang="en-US" altLang="ko-KR" sz="3200" b="1" dirty="0" err="1"/>
              <a:t>pezzo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📖  🍕   책 한 쪽 </a:t>
            </a:r>
            <a:r>
              <a:rPr lang="en-US" altLang="ko-KR" sz="3200" b="1" dirty="0"/>
              <a:t>/ </a:t>
            </a:r>
            <a:r>
              <a:rPr lang="ko-KR" altLang="en-US" sz="3200" b="1" dirty="0"/>
              <a:t>피자 한 쪽</a:t>
            </a:r>
          </a:p>
          <a:p>
            <a:endParaRPr lang="en-US" altLang="ko-KR" sz="3200" b="1" dirty="0"/>
          </a:p>
          <a:p>
            <a:r>
              <a:rPr lang="en-US" altLang="ko-KR" sz="3200" b="1" dirty="0"/>
              <a:t>12.1 </a:t>
            </a:r>
            <a:r>
              <a:rPr lang="ko-KR" altLang="en-US" sz="3200" b="1" dirty="0"/>
              <a:t>조각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Pezzo</a:t>
            </a:r>
            <a:r>
              <a:rPr lang="en-US" altLang="ko-KR" sz="3200" b="1" dirty="0"/>
              <a:t>)                          </a:t>
            </a:r>
            <a:r>
              <a:rPr lang="ko-KR" altLang="en-US" sz="3200" b="1" dirty="0"/>
              <a:t>유리 한 조각</a:t>
            </a:r>
            <a:endParaRPr lang="en-US" altLang="ko-KR" sz="3200" b="1" dirty="0"/>
          </a:p>
          <a:p>
            <a:endParaRPr lang="ko-KR" altLang="en-US" sz="3200" b="1" dirty="0"/>
          </a:p>
          <a:p>
            <a:r>
              <a:rPr lang="en-US" altLang="ko-KR" sz="3200" b="1" dirty="0"/>
              <a:t>13. </a:t>
            </a:r>
            <a:r>
              <a:rPr lang="ko-KR" altLang="en-US" sz="3200" b="1" dirty="0"/>
              <a:t>줄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linea</a:t>
            </a:r>
            <a:r>
              <a:rPr lang="en-US" altLang="ko-KR" sz="3200" b="1" dirty="0"/>
              <a:t>, fila) </a:t>
            </a:r>
            <a:r>
              <a:rPr lang="ko-KR" altLang="en-US" sz="3200" b="1" dirty="0"/>
              <a:t>👥👥     사람 두 줄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14. </a:t>
            </a:r>
            <a:r>
              <a:rPr lang="ko-KR" altLang="en-US" sz="3200" b="1" dirty="0"/>
              <a:t>통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contenitore</a:t>
            </a:r>
            <a:r>
              <a:rPr lang="en-US" altLang="ko-KR" sz="3200" b="1" dirty="0"/>
              <a:t>/can) </a:t>
            </a:r>
            <a:r>
              <a:rPr lang="ko-KR" altLang="en-US" sz="3200" b="1" dirty="0"/>
              <a:t>🛍️   김치 한 통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15. </a:t>
            </a:r>
            <a:r>
              <a:rPr lang="ko-KR" altLang="en-US" sz="3200" b="1" dirty="0"/>
              <a:t>마디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nodo</a:t>
            </a:r>
            <a:r>
              <a:rPr lang="en-US" altLang="ko-KR" sz="3200" b="1" dirty="0"/>
              <a:t>, </a:t>
            </a:r>
            <a:r>
              <a:rPr lang="en-US" altLang="ko-KR" sz="3200" b="1" dirty="0" err="1"/>
              <a:t>segmento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🎋   대나무 두 마디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5BB82C9-F77E-3129-7091-041D49A6A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318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F25A4-CCB3-B4F3-929B-1DDF2ED5A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88588C8-3B9A-9B75-226B-98BC223446EB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228A77-0B74-AFA1-19B7-DC0917B63D59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B2E531-E2EF-7EB3-E31C-E714213F0CB2}"/>
              </a:ext>
            </a:extLst>
          </p:cNvPr>
          <p:cNvSpPr txBox="1"/>
          <p:nvPr/>
        </p:nvSpPr>
        <p:spPr>
          <a:xfrm>
            <a:off x="220716" y="991600"/>
            <a:ext cx="113984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pizza </a:t>
            </a:r>
            <a:r>
              <a:rPr lang="en-US" altLang="ko-KR" sz="3200" b="1" dirty="0" err="1"/>
              <a:t>intera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r>
              <a:rPr lang="en-US" altLang="ko-KR" sz="3200" dirty="0"/>
              <a:t>a) </a:t>
            </a:r>
            <a:r>
              <a:rPr lang="ko-KR" altLang="en-US" sz="3200" dirty="0"/>
              <a:t>피자 한 줄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피자 한 판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피자 한 통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피자 한 쪽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42B95A5-F68F-F629-42BF-40EDCAE5F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521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4F954-38BE-F34A-6DB3-506A2F27C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B413166-643E-966F-9711-FA7696C64E9D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827D19-449F-7E26-C6F7-EA7B561348CB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6C1447-0B91-F00B-D7DF-125936765965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2.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“due </a:t>
            </a:r>
            <a:r>
              <a:rPr lang="en-US" altLang="ko-KR" sz="3200" b="1" dirty="0" err="1"/>
              <a:t>pagine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책 두 줄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책 두 쪽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책 두 통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책 두 마디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B765F0-767A-BF15-A447-92590387F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647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CBB66-D68E-0336-C82D-F34867029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8FFF2844-811B-0D2F-791C-668C74AEEF69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F0834D-CCC4-53DF-B592-29B5F6AE6B75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1B1C25-8D05-8167-9C8A-BD28D2B5ECD0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3.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“due file di </a:t>
            </a:r>
            <a:r>
              <a:rPr lang="en-US" altLang="ko-KR" sz="3200" b="1" dirty="0" err="1"/>
              <a:t>persone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사람 두 통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사람 두 마디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사람 두 줄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사람 두 쪽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A39425B-2817-A05A-4C48-5F5BFA100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500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ACA68-D7DD-DC0B-AEC2-326EB2E21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DE565F8-C751-D033-AEA4-1AC5D4D7DB1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6D4E85-8D02-4AAE-D6BF-B615C51645FC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838F74-F40B-D05C-1FA8-22BB107FF901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4.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“un </a:t>
            </a:r>
            <a:r>
              <a:rPr lang="en-US" altLang="ko-KR" sz="3200" b="1" dirty="0" err="1"/>
              <a:t>contenitore</a:t>
            </a:r>
            <a:r>
              <a:rPr lang="en-US" altLang="ko-KR" sz="3200" b="1" dirty="0"/>
              <a:t> di kimchi”?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김치 한 통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김치 한 줄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김치 한 판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김치 한 쪽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493383E-D9F7-E022-A872-38BC13EC2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200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08732-F17F-06D6-3B71-EFD7A5C71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F78256A-5661-16C5-CDB8-BAEA425B2339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038F10-468F-4093-ED37-7299F871075F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441D54-92FD-B266-2460-913B953C40BA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5.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“due </a:t>
            </a:r>
            <a:r>
              <a:rPr lang="en-US" altLang="ko-KR" sz="3200" b="1" dirty="0" err="1"/>
              <a:t>segmenti</a:t>
            </a:r>
            <a:r>
              <a:rPr lang="en-US" altLang="ko-KR" sz="3200" b="1" dirty="0"/>
              <a:t> di </a:t>
            </a:r>
            <a:r>
              <a:rPr lang="en-US" altLang="ko-KR" sz="3200" b="1" dirty="0" err="1"/>
              <a:t>bambù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대나무 두 줄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대나무 두 마디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대나무 두 쪽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대나무 두 통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DE0AEA8-DFFC-DF55-294D-74AAADE83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39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D240B-33BB-E481-C238-15BE15120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5090712-DA31-897F-F6D3-07A2897FDD4A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77F451-1799-CFBD-6D3D-D4EF39B9DFCA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8B9D8B-1FD3-AB91-1928-88F4F2225B5A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4. “</a:t>
            </a:r>
            <a:r>
              <a:rPr lang="ko-KR" altLang="en-US" sz="2400" b="1" dirty="0"/>
              <a:t>저는 주로 </a:t>
            </a:r>
            <a:r>
              <a:rPr lang="en-US" altLang="ko-KR" sz="2400" b="1" dirty="0"/>
              <a:t>______</a:t>
            </a:r>
            <a:r>
              <a:rPr lang="ko-KR" altLang="en-US" sz="2400" b="1" dirty="0"/>
              <a:t>에 운동해요</a:t>
            </a:r>
            <a:r>
              <a:rPr lang="en-US" altLang="ko-KR" sz="2400" b="1" dirty="0"/>
              <a:t>.” </a:t>
            </a:r>
            <a:r>
              <a:rPr lang="ko-KR" altLang="en-US" sz="2400" b="1" dirty="0"/>
              <a:t>문장에 가장 자연스럽게 들어갈 말은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A. </a:t>
            </a:r>
            <a:r>
              <a:rPr lang="ko-KR" altLang="en-US" sz="2400" dirty="0"/>
              <a:t>평일</a:t>
            </a:r>
          </a:p>
          <a:p>
            <a:r>
              <a:rPr lang="en-US" altLang="ko-KR" sz="2400" dirty="0"/>
              <a:t>B. </a:t>
            </a:r>
            <a:r>
              <a:rPr lang="ko-KR" altLang="en-US" sz="2400" dirty="0"/>
              <a:t>새벽</a:t>
            </a:r>
          </a:p>
          <a:p>
            <a:r>
              <a:rPr lang="en-US" altLang="ko-KR" sz="2400" dirty="0"/>
              <a:t>C. </a:t>
            </a:r>
            <a:r>
              <a:rPr lang="ko-KR" altLang="en-US" sz="2400" dirty="0"/>
              <a:t>매일</a:t>
            </a:r>
          </a:p>
          <a:p>
            <a:r>
              <a:rPr lang="en-US" altLang="ko-KR" sz="2400" dirty="0"/>
              <a:t>D. </a:t>
            </a:r>
            <a:r>
              <a:rPr lang="ko-KR" altLang="en-US" sz="2400" dirty="0"/>
              <a:t>어제</a:t>
            </a:r>
          </a:p>
        </p:txBody>
      </p:sp>
    </p:spTree>
    <p:extLst>
      <p:ext uri="{BB962C8B-B14F-4D97-AF65-F5344CB8AC3E}">
        <p14:creationId xmlns:p14="http://schemas.microsoft.com/office/powerpoint/2010/main" val="5126297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A6482-F702-B334-25E8-8AFEC8202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8E72AE4-0FA0-9B97-206C-6D80E8AA1753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7363E8-2558-209F-5EAF-821D9E214674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55E5BB-BE78-3404-B72F-FB296F27B611}"/>
              </a:ext>
            </a:extLst>
          </p:cNvPr>
          <p:cNvSpPr txBox="1"/>
          <p:nvPr/>
        </p:nvSpPr>
        <p:spPr>
          <a:xfrm>
            <a:off x="220716" y="991600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6.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ko-KR" altLang="en-US" sz="3200" dirty="0"/>
              <a:t>김치</a:t>
            </a:r>
            <a:r>
              <a:rPr lang="en-US" altLang="ko-KR" sz="3200" dirty="0"/>
              <a:t>. </a:t>
            </a:r>
            <a:r>
              <a:rPr lang="ko-KR" altLang="en-US" sz="3200" dirty="0"/>
              <a:t>오늘</a:t>
            </a:r>
            <a:r>
              <a:rPr lang="en-US" altLang="ko-KR" sz="3200" dirty="0"/>
              <a:t>. </a:t>
            </a:r>
            <a:r>
              <a:rPr lang="ko-KR" altLang="en-US" sz="3200" dirty="0"/>
              <a:t>한 통이</a:t>
            </a:r>
            <a:r>
              <a:rPr lang="en-US" altLang="ko-KR" sz="3200" dirty="0"/>
              <a:t>. </a:t>
            </a:r>
            <a:r>
              <a:rPr lang="ko-KR" altLang="en-US" sz="3200" dirty="0"/>
              <a:t>냉장고에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2E8168E-EDC9-5131-C6B9-FAACF9962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555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23E93-4DF0-B979-2A72-D62D1E35F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732CE8C-3083-AD63-4CA0-DC1A716EDC04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9C25EB-09F0-DB31-7173-8BC8DE2DFF1A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D3EA67-B9AA-DD07-E00C-1029A2C4D8F5}"/>
              </a:ext>
            </a:extLst>
          </p:cNvPr>
          <p:cNvSpPr txBox="1"/>
          <p:nvPr/>
        </p:nvSpPr>
        <p:spPr>
          <a:xfrm>
            <a:off x="220716" y="991600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8.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ko-KR" altLang="en-US" sz="3200" dirty="0"/>
              <a:t>두 줄</a:t>
            </a:r>
            <a:r>
              <a:rPr lang="en-US" altLang="ko-KR" sz="3200" dirty="0"/>
              <a:t>. </a:t>
            </a:r>
            <a:r>
              <a:rPr lang="ko-KR" altLang="en-US" sz="3200" dirty="0"/>
              <a:t>줄을 서서</a:t>
            </a:r>
            <a:r>
              <a:rPr lang="en-US" altLang="ko-KR" sz="3200" dirty="0"/>
              <a:t>. </a:t>
            </a:r>
            <a:r>
              <a:rPr lang="ko-KR" altLang="en-US" sz="3200" dirty="0"/>
              <a:t>기다리고 있습니다</a:t>
            </a:r>
            <a:r>
              <a:rPr lang="en-US" altLang="ko-KR" sz="3200" dirty="0"/>
              <a:t>. </a:t>
            </a:r>
            <a:r>
              <a:rPr lang="ko-KR" altLang="en-US" sz="3200" dirty="0"/>
              <a:t>사람들이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6894958-9098-7301-B53A-43D1C1D9D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539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3AE24-0EEC-AED8-57B0-72CAE492C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8DCF6DDE-5F0A-3596-9214-3103EC1DFC71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02D10F-6E9E-4680-1F8E-EA2245746D26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8EC49B-C108-6380-891A-DEC7B5D1696A}"/>
              </a:ext>
            </a:extLst>
          </p:cNvPr>
          <p:cNvSpPr txBox="1"/>
          <p:nvPr/>
        </p:nvSpPr>
        <p:spPr>
          <a:xfrm>
            <a:off x="220716" y="991600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9.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ko-KR" altLang="en-US" sz="3200" dirty="0"/>
              <a:t>대나무가</a:t>
            </a:r>
            <a:r>
              <a:rPr lang="en-US" altLang="ko-KR" sz="3200" dirty="0"/>
              <a:t>. </a:t>
            </a:r>
            <a:r>
              <a:rPr lang="ko-KR" altLang="en-US" sz="3200" dirty="0"/>
              <a:t>길게</a:t>
            </a:r>
            <a:r>
              <a:rPr lang="en-US" altLang="ko-KR" sz="3200" dirty="0"/>
              <a:t>. </a:t>
            </a:r>
            <a:r>
              <a:rPr lang="ko-KR" altLang="en-US" sz="3200" dirty="0"/>
              <a:t>두 마디</a:t>
            </a:r>
            <a:r>
              <a:rPr lang="en-US" altLang="ko-KR" sz="3200" dirty="0"/>
              <a:t>. </a:t>
            </a:r>
            <a:r>
              <a:rPr lang="ko-KR" altLang="en-US" sz="3200" dirty="0"/>
              <a:t>자랐습니다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F218C7F-3780-C303-78C9-755CE4520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13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C4A3F-A0B7-F294-FFE0-DA47352F6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E14FC5F-6340-8BEB-5417-FE1470096C3D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BCEA84-ECEF-B2C4-FDF7-5957B23371BE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A8118B-23DF-8684-E628-4DA54C5927EC}"/>
              </a:ext>
            </a:extLst>
          </p:cNvPr>
          <p:cNvSpPr txBox="1"/>
          <p:nvPr/>
        </p:nvSpPr>
        <p:spPr>
          <a:xfrm>
            <a:off x="220716" y="991600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10.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</a:p>
          <a:p>
            <a:br>
              <a:rPr lang="en-US" altLang="ko-KR" sz="3200" dirty="0"/>
            </a:br>
            <a:r>
              <a:rPr lang="ko-KR" altLang="en-US" sz="3200" dirty="0"/>
              <a:t>어제</a:t>
            </a:r>
            <a:r>
              <a:rPr lang="en-US" altLang="ko-KR" sz="3200" dirty="0"/>
              <a:t>. </a:t>
            </a:r>
            <a:r>
              <a:rPr lang="ko-KR" altLang="en-US" sz="3200" dirty="0"/>
              <a:t>맛있는</a:t>
            </a:r>
            <a:r>
              <a:rPr lang="en-US" altLang="ko-KR" sz="3200" dirty="0"/>
              <a:t>. </a:t>
            </a:r>
            <a:r>
              <a:rPr lang="ko-KR" altLang="en-US" sz="3200" dirty="0"/>
              <a:t>피자</a:t>
            </a:r>
            <a:r>
              <a:rPr lang="en-US" altLang="ko-KR" sz="3200" dirty="0"/>
              <a:t>. </a:t>
            </a:r>
            <a:r>
              <a:rPr lang="ko-KR" altLang="en-US" sz="3200" dirty="0"/>
              <a:t>한 판</a:t>
            </a:r>
            <a:r>
              <a:rPr lang="en-US" altLang="ko-KR" sz="3200" dirty="0"/>
              <a:t>. </a:t>
            </a:r>
            <a:r>
              <a:rPr lang="ko-KR" altLang="en-US" sz="3200" dirty="0"/>
              <a:t>먹었습니다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F2F1F21-73AD-4988-BE66-45ACFC20A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884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22FCE-A156-1C86-030C-0863876C9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3BEB965-435B-112F-AE4C-525CA0FD483E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1EA688-2FD9-ADD4-4CF8-6F8F836FF3F8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C2257C-65D2-167E-E277-2B4653E32A8E}"/>
              </a:ext>
            </a:extLst>
          </p:cNvPr>
          <p:cNvSpPr txBox="1"/>
          <p:nvPr/>
        </p:nvSpPr>
        <p:spPr>
          <a:xfrm>
            <a:off x="220716" y="991600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10.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</a:p>
          <a:p>
            <a:br>
              <a:rPr lang="en-US" altLang="ko-KR" sz="3200" dirty="0"/>
            </a:br>
            <a:r>
              <a:rPr lang="ko-KR" altLang="en-US" sz="3200" dirty="0"/>
              <a:t>어제</a:t>
            </a:r>
            <a:r>
              <a:rPr lang="en-US" altLang="ko-KR" sz="3200" dirty="0"/>
              <a:t>. </a:t>
            </a:r>
            <a:r>
              <a:rPr lang="ko-KR" altLang="en-US" sz="3200" dirty="0"/>
              <a:t>맛있는</a:t>
            </a:r>
            <a:r>
              <a:rPr lang="en-US" altLang="ko-KR" sz="3200" dirty="0"/>
              <a:t>. </a:t>
            </a:r>
            <a:r>
              <a:rPr lang="ko-KR" altLang="en-US" sz="3200" dirty="0"/>
              <a:t>피자</a:t>
            </a:r>
            <a:r>
              <a:rPr lang="en-US" altLang="ko-KR" sz="3200" dirty="0"/>
              <a:t>. </a:t>
            </a:r>
            <a:r>
              <a:rPr lang="ko-KR" altLang="en-US" sz="3200" dirty="0"/>
              <a:t>한 판</a:t>
            </a:r>
            <a:r>
              <a:rPr lang="en-US" altLang="ko-KR" sz="3200" dirty="0"/>
              <a:t>. </a:t>
            </a:r>
            <a:r>
              <a:rPr lang="ko-KR" altLang="en-US" sz="3200" dirty="0"/>
              <a:t>먹었습니다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178498D-007C-C26E-1865-5D641F980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895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3FFE8-9B63-F73D-CAB1-C0742373E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7747F32-CC7C-2F24-0E1D-142E8D716152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4DD35-A2E1-CA93-AD21-6F93118C531B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2187B6-0F33-3293-E730-8C977ADADF22}"/>
              </a:ext>
            </a:extLst>
          </p:cNvPr>
          <p:cNvSpPr txBox="1"/>
          <p:nvPr/>
        </p:nvSpPr>
        <p:spPr>
          <a:xfrm>
            <a:off x="220716" y="991600"/>
            <a:ext cx="1139846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16. </a:t>
            </a:r>
            <a:r>
              <a:rPr lang="ko-KR" altLang="en-US" sz="3200" b="1" dirty="0"/>
              <a:t>그릇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ciotola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🍲      국 한 그릇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17. </a:t>
            </a:r>
            <a:r>
              <a:rPr lang="ko-KR" altLang="en-US" sz="3200" b="1" dirty="0"/>
              <a:t>접시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piatto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🍝🍽️    파스타 두 접시</a:t>
            </a:r>
          </a:p>
          <a:p>
            <a:endParaRPr lang="ko-KR" altLang="en-US" sz="3200" b="1" dirty="0"/>
          </a:p>
          <a:p>
            <a:r>
              <a:rPr lang="en-US" altLang="ko-KR" sz="3200" b="1" dirty="0">
                <a:solidFill>
                  <a:srgbClr val="FF0000"/>
                </a:solidFill>
              </a:rPr>
              <a:t>18. </a:t>
            </a:r>
            <a:r>
              <a:rPr lang="ko-KR" altLang="en-US" sz="3200" b="1" dirty="0">
                <a:solidFill>
                  <a:srgbClr val="FF0000"/>
                </a:solidFill>
              </a:rPr>
              <a:t>인분 </a:t>
            </a:r>
            <a:r>
              <a:rPr lang="en-US" altLang="ko-KR" sz="3200" b="1" dirty="0">
                <a:solidFill>
                  <a:srgbClr val="FF0000"/>
                </a:solidFill>
              </a:rPr>
              <a:t>(</a:t>
            </a:r>
            <a:r>
              <a:rPr lang="en-US" altLang="ko-KR" sz="3200" b="1" dirty="0" err="1">
                <a:solidFill>
                  <a:srgbClr val="FF0000"/>
                </a:solidFill>
              </a:rPr>
              <a:t>porzione</a:t>
            </a:r>
            <a:r>
              <a:rPr lang="en-US" altLang="ko-KR" sz="3200" b="1" dirty="0">
                <a:solidFill>
                  <a:srgbClr val="FF0000"/>
                </a:solidFill>
              </a:rPr>
              <a:t>) </a:t>
            </a:r>
            <a:r>
              <a:rPr lang="ko-KR" altLang="en-US" sz="3200" b="1" dirty="0"/>
              <a:t>🍖🍖    </a:t>
            </a:r>
            <a:r>
              <a:rPr lang="ko-KR" altLang="en-US" sz="3200" b="1" dirty="0">
                <a:solidFill>
                  <a:srgbClr val="FF0000"/>
                </a:solidFill>
              </a:rPr>
              <a:t>삼겹살 </a:t>
            </a:r>
            <a:r>
              <a:rPr lang="en-US" altLang="ko-KR" sz="3200" b="1" dirty="0">
                <a:solidFill>
                  <a:srgbClr val="FF0000"/>
                </a:solidFill>
              </a:rPr>
              <a:t>2</a:t>
            </a:r>
            <a:r>
              <a:rPr lang="ko-KR" altLang="en-US" sz="3200" b="1" dirty="0">
                <a:solidFill>
                  <a:srgbClr val="FF0000"/>
                </a:solidFill>
              </a:rPr>
              <a:t>인분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19. </a:t>
            </a:r>
            <a:r>
              <a:rPr lang="ko-KR" altLang="en-US" sz="3200" b="1" dirty="0"/>
              <a:t>줄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linea</a:t>
            </a:r>
            <a:r>
              <a:rPr lang="en-US" altLang="ko-KR" sz="3200" b="1" dirty="0"/>
              <a:t>, fila - </a:t>
            </a:r>
            <a:r>
              <a:rPr lang="ko-KR" altLang="en-US" sz="3200" b="1" dirty="0"/>
              <a:t>김밥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🍙   김밥 한 줄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20. </a:t>
            </a:r>
            <a:r>
              <a:rPr lang="ko-KR" altLang="en-US" sz="3200" b="1" dirty="0"/>
              <a:t>상자 </a:t>
            </a:r>
            <a:r>
              <a:rPr lang="en-US" altLang="ko-KR" sz="3200" b="1" dirty="0"/>
              <a:t>(box) </a:t>
            </a:r>
            <a:r>
              <a:rPr lang="ko-KR" altLang="en-US" sz="3200" b="1" dirty="0"/>
              <a:t>📦🍓     딸기 한 상자</a:t>
            </a:r>
          </a:p>
          <a:p>
            <a:endParaRPr lang="ko-KR" altLang="en-US" sz="3200" b="1" dirty="0"/>
          </a:p>
          <a:p>
            <a:r>
              <a:rPr lang="en-US" altLang="ko-KR" sz="3200" b="1" dirty="0"/>
              <a:t>21. </a:t>
            </a:r>
            <a:r>
              <a:rPr lang="ko-KR" altLang="en-US" sz="3200" b="1" dirty="0"/>
              <a:t>모금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sorso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💧🥤     물 한 모금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30FF77-0C16-4D6B-2B51-A7F25B4A5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311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7C46E-3DE2-A3C7-4D92-3F3533B3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E1AD044C-F8C7-415E-4EB6-0514DA4A7D4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8990DD-814A-C70C-9E01-025E0E47A7FB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7EA567-2750-7E1C-904E-AF3488B29715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ciotola</a:t>
            </a:r>
            <a:r>
              <a:rPr lang="en-US" altLang="ko-KR" sz="3200" b="1" dirty="0"/>
              <a:t> di zuppa”?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국 한 접시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국 한 그릇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국 한 인분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국 한 모금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88D78B8-AED3-7B4F-36F6-261BB647F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365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6A65F-B3F6-37FA-A0C4-507E8F448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879AD840-E6C3-0062-1643-78D31763867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022893-BBD5-D4A7-6E14-CB9B40B85DDC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40AD7D-411D-3F29-5973-2173DA72D566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2.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“due </a:t>
            </a:r>
            <a:r>
              <a:rPr lang="en-US" altLang="ko-KR" sz="3200" b="1" dirty="0" err="1"/>
              <a:t>piatti</a:t>
            </a:r>
            <a:r>
              <a:rPr lang="en-US" altLang="ko-KR" sz="3200" b="1" dirty="0"/>
              <a:t> di pasta”?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파스타 두 접시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파스타 두 그릇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파스타 두 상자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파스타 두 모금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03EBE2B-6DA8-E322-5BD6-FB00066FD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9114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DC730-BEB6-FC7A-C419-29E62CCF2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DD13F50-9B2E-4E08-4B23-BB554883A2F5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BCB883-AC30-9018-0959-67A28AA02E64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C75E1D-6E4E-7E06-DC3B-E0F28A42E545}"/>
              </a:ext>
            </a:extLst>
          </p:cNvPr>
          <p:cNvSpPr txBox="1"/>
          <p:nvPr/>
        </p:nvSpPr>
        <p:spPr>
          <a:xfrm>
            <a:off x="220716" y="991600"/>
            <a:ext cx="113984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3. Come </a:t>
            </a:r>
            <a:r>
              <a:rPr lang="en-US" altLang="ko-KR" sz="3200" dirty="0" err="1"/>
              <a:t>si</a:t>
            </a:r>
            <a:r>
              <a:rPr lang="en-US" altLang="ko-KR" sz="3200" dirty="0"/>
              <a:t> dice in </a:t>
            </a:r>
            <a:r>
              <a:rPr lang="en-US" altLang="ko-KR" sz="3200" dirty="0" err="1"/>
              <a:t>coreano</a:t>
            </a:r>
            <a:r>
              <a:rPr lang="en-US" altLang="ko-KR" sz="3200" dirty="0"/>
              <a:t> “due </a:t>
            </a:r>
            <a:r>
              <a:rPr lang="en-US" altLang="ko-KR" sz="3200" dirty="0" err="1"/>
              <a:t>porzioni</a:t>
            </a:r>
            <a:r>
              <a:rPr lang="en-US" altLang="ko-KR" sz="3200" dirty="0"/>
              <a:t> di samgyeopsal”?</a:t>
            </a:r>
            <a:br>
              <a:rPr lang="en-US" altLang="ko-KR" sz="3200" dirty="0"/>
            </a:br>
            <a:r>
              <a:rPr lang="en-US" altLang="ko-KR" sz="3200" dirty="0"/>
              <a:t>a) </a:t>
            </a:r>
            <a:r>
              <a:rPr lang="ko-KR" altLang="en-US" sz="3200" dirty="0"/>
              <a:t>삼겹살 두 접시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삼겹살 두 인분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삼겹살 두 모금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삼겹살 두 상자</a:t>
            </a:r>
            <a:endParaRPr lang="en-US" altLang="ko-KR" sz="3200" dirty="0"/>
          </a:p>
          <a:p>
            <a:r>
              <a:rPr lang="en-US" altLang="ko-KR" sz="3200" dirty="0"/>
              <a:t>F) </a:t>
            </a:r>
            <a:r>
              <a:rPr lang="ko-KR" altLang="en-US" sz="3200" dirty="0"/>
              <a:t>삼겹살 이 인분</a:t>
            </a:r>
            <a:endParaRPr lang="en-US" altLang="ko-KR" sz="3200" dirty="0"/>
          </a:p>
          <a:p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45D8CA4-E369-156D-A9EB-A8E234930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34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853E2-D2A6-4B08-3D28-0099F838C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1E59EDBF-F07F-6991-7186-848DB8A1856C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6006E3-0178-E74F-280A-C7F9C03ED6AC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C0997C-76FB-AF23-B2D0-971F5FE3E10B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4.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fila di kimbap”?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김밥 한 줄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김밥 한 상자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김밥 한 모금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김밥 한 인분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93784C-B8CA-D8B0-0954-D829EC484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3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2C155-5E29-959A-5983-50693D9D6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4A9620E-CE31-8D30-3F00-12D60BEE2D04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C861A0-DEBC-C266-7E4B-93EC78788DE9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59A073-6C20-23FB-C935-0198BCC20770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5. </a:t>
            </a:r>
            <a:r>
              <a:rPr lang="ko-KR" altLang="en-US" sz="2400" dirty="0"/>
              <a:t>다음 중 의미가 가장 다른 표현은 무엇입니까</a:t>
            </a:r>
            <a:r>
              <a:rPr lang="en-US" altLang="ko-KR" sz="2400" dirty="0"/>
              <a:t>?</a:t>
            </a:r>
          </a:p>
          <a:p>
            <a:r>
              <a:rPr lang="en-US" altLang="ko-KR" sz="2400" b="1" dirty="0"/>
              <a:t>A. </a:t>
            </a:r>
            <a:r>
              <a:rPr lang="ko-KR" altLang="en-US" sz="2400" b="1" dirty="0"/>
              <a:t>월요일부터 금요일까지</a:t>
            </a:r>
          </a:p>
          <a:p>
            <a:r>
              <a:rPr lang="en-US" altLang="ko-KR" sz="2400" b="1" dirty="0"/>
              <a:t>B. </a:t>
            </a:r>
            <a:r>
              <a:rPr lang="ko-KR" altLang="en-US" sz="2400" b="1" dirty="0"/>
              <a:t>주중</a:t>
            </a:r>
          </a:p>
          <a:p>
            <a:r>
              <a:rPr lang="en-US" altLang="ko-KR" sz="2400" b="1" dirty="0"/>
              <a:t>C. </a:t>
            </a:r>
            <a:r>
              <a:rPr lang="ko-KR" altLang="en-US" sz="2400" b="1" dirty="0"/>
              <a:t>평일</a:t>
            </a:r>
          </a:p>
          <a:p>
            <a:r>
              <a:rPr lang="en-US" altLang="ko-KR" sz="2400" b="1" dirty="0"/>
              <a:t>D. </a:t>
            </a:r>
            <a:r>
              <a:rPr lang="ko-KR" altLang="en-US" sz="2400" b="1" dirty="0"/>
              <a:t>주말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361803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5169E-491A-77BD-B3A9-22FDE998B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BBA34D0-C6A2-69C3-FAEA-81E2E543F8CC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F8BA38-7787-C476-CE09-4F501B97EB9F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817EF7-AD15-6274-8DF6-DE10003B0EEF}"/>
              </a:ext>
            </a:extLst>
          </p:cNvPr>
          <p:cNvSpPr txBox="1"/>
          <p:nvPr/>
        </p:nvSpPr>
        <p:spPr>
          <a:xfrm>
            <a:off x="220716" y="991600"/>
            <a:ext cx="113984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5. Come </a:t>
            </a:r>
            <a:r>
              <a:rPr lang="en-US" altLang="ko-KR" sz="3200" b="1" dirty="0" err="1"/>
              <a:t>si</a:t>
            </a:r>
            <a:r>
              <a:rPr lang="en-US" altLang="ko-KR" sz="3200" b="1" dirty="0"/>
              <a:t> dice in 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 “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scatola</a:t>
            </a:r>
            <a:r>
              <a:rPr lang="en-US" altLang="ko-KR" sz="3200" b="1" dirty="0"/>
              <a:t> di </a:t>
            </a:r>
            <a:r>
              <a:rPr lang="en-US" altLang="ko-KR" sz="3200" b="1" dirty="0" err="1"/>
              <a:t>fragole</a:t>
            </a:r>
            <a:r>
              <a:rPr lang="en-US" altLang="ko-KR" sz="3200" b="1" dirty="0"/>
              <a:t>”?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en-US" altLang="ko-KR" sz="3200" dirty="0"/>
              <a:t>a) </a:t>
            </a:r>
            <a:r>
              <a:rPr lang="ko-KR" altLang="en-US" sz="3200" dirty="0"/>
              <a:t>딸기 한 그릇</a:t>
            </a:r>
            <a:br>
              <a:rPr lang="ko-KR" altLang="en-US" sz="3200" dirty="0"/>
            </a:br>
            <a:r>
              <a:rPr lang="en-US" altLang="ko-KR" sz="3200" dirty="0"/>
              <a:t>b) </a:t>
            </a:r>
            <a:r>
              <a:rPr lang="ko-KR" altLang="en-US" sz="3200" dirty="0"/>
              <a:t>딸기 한 모금</a:t>
            </a:r>
            <a:br>
              <a:rPr lang="ko-KR" altLang="en-US" sz="3200" dirty="0"/>
            </a:br>
            <a:r>
              <a:rPr lang="en-US" altLang="ko-KR" sz="3200" dirty="0"/>
              <a:t>c) </a:t>
            </a:r>
            <a:r>
              <a:rPr lang="ko-KR" altLang="en-US" sz="3200" dirty="0"/>
              <a:t>딸기 한 상자</a:t>
            </a:r>
            <a:br>
              <a:rPr lang="ko-KR" altLang="en-US" sz="3200" dirty="0"/>
            </a:br>
            <a:r>
              <a:rPr lang="en-US" altLang="ko-KR" sz="3200" dirty="0"/>
              <a:t>d) </a:t>
            </a:r>
            <a:r>
              <a:rPr lang="ko-KR" altLang="en-US" sz="3200" dirty="0"/>
              <a:t>딸기 한 줄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E828863-636A-3D0A-A368-588A433A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430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F6C34-6BE7-C42B-3EFC-B8EB91359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5C56E11-EF87-4235-E0A3-4ADC3CD8395B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A830C3-D856-9469-0D2F-7D88BC70D7FE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A66D23-3005-CB9B-0FE5-D0ABCBE5AF8E}"/>
              </a:ext>
            </a:extLst>
          </p:cNvPr>
          <p:cNvSpPr txBox="1"/>
          <p:nvPr/>
        </p:nvSpPr>
        <p:spPr>
          <a:xfrm>
            <a:off x="220716" y="991600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6.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ko-KR" altLang="en-US" sz="3200" dirty="0"/>
              <a:t>냉장고에</a:t>
            </a:r>
            <a:r>
              <a:rPr lang="en-US" altLang="ko-KR" sz="3200" dirty="0"/>
              <a:t>. </a:t>
            </a:r>
            <a:r>
              <a:rPr lang="ko-KR" altLang="en-US" sz="3200" dirty="0"/>
              <a:t>한 상자</a:t>
            </a:r>
            <a:r>
              <a:rPr lang="en-US" altLang="ko-KR" sz="3200" dirty="0"/>
              <a:t>. </a:t>
            </a:r>
            <a:r>
              <a:rPr lang="ko-KR" altLang="en-US" sz="3200" dirty="0"/>
              <a:t>딸기가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85228C9-6A86-47FC-7FBF-A3AC0F6F5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7408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41047-5905-4021-CD08-5DBD7994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C278002-EB28-FED6-DDC2-C3053A89D991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47671-5A2E-8004-1E8C-C582E6C3925C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97FEA8-2427-D332-037E-EE82BA678D5F}"/>
              </a:ext>
            </a:extLst>
          </p:cNvPr>
          <p:cNvSpPr txBox="1"/>
          <p:nvPr/>
        </p:nvSpPr>
        <p:spPr>
          <a:xfrm>
            <a:off x="220716" y="991600"/>
            <a:ext cx="11398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7.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b="1" dirty="0"/>
            </a:br>
            <a:r>
              <a:rPr lang="ko-KR" altLang="en-US" sz="3200" dirty="0"/>
              <a:t>삼겹살</a:t>
            </a:r>
            <a:r>
              <a:rPr lang="en-US" altLang="ko-KR" sz="3200" dirty="0"/>
              <a:t>. </a:t>
            </a:r>
            <a:r>
              <a:rPr lang="ko-KR" altLang="en-US" sz="3200" dirty="0"/>
              <a:t>이 인분</a:t>
            </a:r>
            <a:r>
              <a:rPr lang="en-US" altLang="ko-KR" sz="3200" dirty="0"/>
              <a:t>. </a:t>
            </a:r>
            <a:r>
              <a:rPr lang="ko-KR" altLang="en-US" sz="3200" dirty="0"/>
              <a:t>오늘</a:t>
            </a:r>
            <a:r>
              <a:rPr lang="en-US" altLang="ko-KR" sz="3200" dirty="0"/>
              <a:t>. </a:t>
            </a:r>
            <a:r>
              <a:rPr lang="ko-KR" altLang="en-US" sz="3200" dirty="0"/>
              <a:t>먹었습니다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F3152A0-7BC2-5209-9934-3E99306A1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90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AD9B0-4537-2F0C-E005-E41E439A6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7A1C907-0C2E-589C-5FD7-9B0CA5594976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DFD72D-306A-7168-F32E-9C3652C69863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862349-4AE0-60D9-E2D5-BD6902BFA903}"/>
              </a:ext>
            </a:extLst>
          </p:cNvPr>
          <p:cNvSpPr txBox="1"/>
          <p:nvPr/>
        </p:nvSpPr>
        <p:spPr>
          <a:xfrm>
            <a:off x="220716" y="991600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8.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ko-KR" altLang="en-US" sz="3200" dirty="0"/>
              <a:t>김밥이</a:t>
            </a:r>
            <a:r>
              <a:rPr lang="en-US" altLang="ko-KR" sz="3200" dirty="0"/>
              <a:t>. </a:t>
            </a:r>
            <a:r>
              <a:rPr lang="ko-KR" altLang="en-US" sz="3200" dirty="0"/>
              <a:t>줄</a:t>
            </a:r>
            <a:r>
              <a:rPr lang="en-US" altLang="ko-KR" sz="3200" dirty="0"/>
              <a:t>. </a:t>
            </a:r>
            <a:r>
              <a:rPr lang="ko-KR" altLang="en-US" sz="3200" dirty="0"/>
              <a:t>한</a:t>
            </a:r>
            <a:r>
              <a:rPr lang="en-US" altLang="ko-KR" sz="3200" dirty="0"/>
              <a:t>. </a:t>
            </a:r>
            <a:r>
              <a:rPr lang="ko-KR" altLang="en-US" sz="3200" dirty="0"/>
              <a:t>길게</a:t>
            </a:r>
            <a:r>
              <a:rPr lang="en-US" altLang="ko-KR" sz="3200" dirty="0"/>
              <a:t>. </a:t>
            </a:r>
            <a:r>
              <a:rPr lang="ko-KR" altLang="en-US" sz="3200" dirty="0"/>
              <a:t>놓여 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EC0917B-F046-A82B-2DF7-5299112B5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856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67466-308E-4586-B587-8D5591537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8AE2B04-2051-7A6E-64C3-DC826CB1CE7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281B4-8595-79FE-BD8A-F6DFBF6F1621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2BF6AC-086B-F5B9-1BF6-BD373AFE1C9E}"/>
              </a:ext>
            </a:extLst>
          </p:cNvPr>
          <p:cNvSpPr txBox="1"/>
          <p:nvPr/>
        </p:nvSpPr>
        <p:spPr>
          <a:xfrm>
            <a:off x="220716" y="991600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9.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  <a:br>
              <a:rPr lang="en-US" altLang="ko-KR" sz="3200" b="1" dirty="0"/>
            </a:br>
            <a:endParaRPr lang="en-US" altLang="ko-KR" sz="3200" b="1" dirty="0"/>
          </a:p>
          <a:p>
            <a:r>
              <a:rPr lang="ko-KR" altLang="en-US" sz="3200" dirty="0"/>
              <a:t>물</a:t>
            </a:r>
            <a:r>
              <a:rPr lang="en-US" altLang="ko-KR" sz="3200" dirty="0"/>
              <a:t>. </a:t>
            </a:r>
            <a:r>
              <a:rPr lang="ko-KR" altLang="en-US" sz="3200" dirty="0"/>
              <a:t>한 모금</a:t>
            </a:r>
            <a:r>
              <a:rPr lang="en-US" altLang="ko-KR" sz="3200" dirty="0"/>
              <a:t>. </a:t>
            </a:r>
            <a:r>
              <a:rPr lang="ko-KR" altLang="en-US" sz="3200" dirty="0"/>
              <a:t>마셨습니다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D21CC2D-F7E9-C0DE-3310-69550D385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389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4E448-2AF7-CEEA-32AB-52D627780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B66D28F-2137-C209-C44A-C2B45D6ABD68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658FF2-9270-377D-16DF-BE9F2D19E4C4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0A0623-59B8-05B6-1954-3EF4575C5042}"/>
              </a:ext>
            </a:extLst>
          </p:cNvPr>
          <p:cNvSpPr txBox="1"/>
          <p:nvPr/>
        </p:nvSpPr>
        <p:spPr>
          <a:xfrm>
            <a:off x="220716" y="991600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10. Metti in </a:t>
            </a:r>
            <a:r>
              <a:rPr lang="en-US" altLang="ko-KR" sz="3200" b="1" dirty="0" err="1"/>
              <a:t>ordine</a:t>
            </a:r>
            <a:r>
              <a:rPr lang="en-US" altLang="ko-KR" sz="3200" b="1" dirty="0"/>
              <a:t> le parole per </a:t>
            </a:r>
            <a:r>
              <a:rPr lang="en-US" altLang="ko-KR" sz="3200" b="1" dirty="0" err="1"/>
              <a:t>formare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una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frase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corretta</a:t>
            </a:r>
            <a:r>
              <a:rPr lang="en-US" altLang="ko-KR" sz="3200" b="1" dirty="0"/>
              <a:t>:</a:t>
            </a:r>
          </a:p>
          <a:p>
            <a:br>
              <a:rPr lang="en-US" altLang="ko-KR" sz="3200" dirty="0"/>
            </a:br>
            <a:r>
              <a:rPr lang="ko-KR" altLang="en-US" sz="3200" dirty="0"/>
              <a:t>파스타</a:t>
            </a:r>
            <a:r>
              <a:rPr lang="en-US" altLang="ko-KR" sz="3200" dirty="0"/>
              <a:t>. </a:t>
            </a:r>
            <a:r>
              <a:rPr lang="ko-KR" altLang="en-US" sz="3200" dirty="0"/>
              <a:t>두 접시</a:t>
            </a:r>
            <a:r>
              <a:rPr lang="en-US" altLang="ko-KR" sz="3200" dirty="0"/>
              <a:t>. </a:t>
            </a:r>
            <a:r>
              <a:rPr lang="ko-KR" altLang="en-US" sz="3200" dirty="0"/>
              <a:t>식탁에</a:t>
            </a:r>
            <a:r>
              <a:rPr lang="en-US" altLang="ko-KR" sz="3200" dirty="0"/>
              <a:t>.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ko-KR" altLang="en-US" sz="3200" b="1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BF0B62-882D-72D7-0300-76FFB705C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2512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3546-AE6E-91ED-81AE-6EE840472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1748F981-DB04-FA46-35AA-75DE04A1B2EC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3321A9-E0E0-565F-2FD0-1C9553D96355}"/>
              </a:ext>
            </a:extLst>
          </p:cNvPr>
          <p:cNvSpPr txBox="1"/>
          <p:nvPr/>
        </p:nvSpPr>
        <p:spPr>
          <a:xfrm>
            <a:off x="85165" y="234089"/>
            <a:ext cx="12021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/>
              <a:t>Le </a:t>
            </a:r>
            <a:r>
              <a:rPr lang="en-US" altLang="ko-KR" sz="2000" b="1" dirty="0" err="1"/>
              <a:t>Quantita</a:t>
            </a:r>
            <a:r>
              <a:rPr lang="en-US" altLang="ko-KR" sz="2000" b="1" dirty="0"/>
              <a:t>’ da </a:t>
            </a:r>
            <a:r>
              <a:rPr lang="en-US" altLang="ko-KR" sz="2000" b="1" dirty="0" err="1"/>
              <a:t>memorizzare</a:t>
            </a:r>
            <a:r>
              <a:rPr lang="en-US" altLang="ko-KR" sz="2000" b="1" dirty="0"/>
              <a:t> / </a:t>
            </a:r>
            <a:r>
              <a:rPr lang="ko-KR" altLang="en-US" sz="2000" b="1" dirty="0"/>
              <a:t>수량 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411C14-3AF7-22BE-6650-3FC03866C3A3}"/>
              </a:ext>
            </a:extLst>
          </p:cNvPr>
          <p:cNvSpPr txBox="1"/>
          <p:nvPr/>
        </p:nvSpPr>
        <p:spPr>
          <a:xfrm>
            <a:off x="220716" y="991600"/>
            <a:ext cx="113984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권	</a:t>
            </a:r>
            <a:r>
              <a:rPr lang="en-US" altLang="ko-KR" sz="2400" b="1" dirty="0" err="1"/>
              <a:t>libro</a:t>
            </a:r>
            <a:r>
              <a:rPr lang="en-US" altLang="ko-KR" sz="2400" b="1" dirty="0"/>
              <a:t>	</a:t>
            </a:r>
            <a:r>
              <a:rPr lang="ko-KR" altLang="en-US" sz="2400" b="1" dirty="0"/>
              <a:t>책 한 권	</a:t>
            </a:r>
            <a:r>
              <a:rPr lang="en-US" altLang="ko-KR" sz="2400" b="1" dirty="0"/>
              <a:t>un </a:t>
            </a:r>
            <a:r>
              <a:rPr lang="en-US" altLang="ko-KR" sz="2400" b="1" dirty="0" err="1"/>
              <a:t>libro</a:t>
            </a:r>
            <a:endParaRPr lang="en-US" altLang="ko-KR" sz="2400" b="1" dirty="0"/>
          </a:p>
          <a:p>
            <a:r>
              <a:rPr lang="ko-KR" altLang="en-US" sz="2400" b="1" dirty="0"/>
              <a:t>벌	</a:t>
            </a:r>
            <a:r>
              <a:rPr lang="en-US" altLang="ko-KR" sz="2400" b="1" dirty="0" err="1"/>
              <a:t>abiti</a:t>
            </a:r>
            <a:r>
              <a:rPr lang="en-US" altLang="ko-KR" sz="2400" b="1" dirty="0"/>
              <a:t> (</a:t>
            </a:r>
            <a:r>
              <a:rPr lang="ko-KR" altLang="en-US" sz="2400" b="1" dirty="0"/>
              <a:t>옷</a:t>
            </a:r>
            <a:r>
              <a:rPr lang="en-US" altLang="ko-KR" sz="2400" b="1" dirty="0"/>
              <a:t>)	</a:t>
            </a:r>
            <a:r>
              <a:rPr lang="ko-KR" altLang="en-US" sz="2400" b="1" dirty="0"/>
              <a:t>옷 두 벌	</a:t>
            </a:r>
            <a:r>
              <a:rPr lang="en-US" altLang="ko-KR" sz="2400" b="1" dirty="0"/>
              <a:t>due </a:t>
            </a:r>
            <a:r>
              <a:rPr lang="en-US" altLang="ko-KR" sz="2400" b="1" dirty="0" err="1"/>
              <a:t>vestiti</a:t>
            </a:r>
            <a:endParaRPr lang="en-US" altLang="ko-KR" sz="2400" b="1" dirty="0"/>
          </a:p>
          <a:p>
            <a:r>
              <a:rPr lang="ko-KR" altLang="en-US" sz="2400" b="1" dirty="0"/>
              <a:t>켤레	</a:t>
            </a:r>
            <a:r>
              <a:rPr lang="en-US" altLang="ko-KR" sz="2400" b="1" dirty="0" err="1"/>
              <a:t>paio</a:t>
            </a:r>
            <a:r>
              <a:rPr lang="en-US" altLang="ko-KR" sz="2400" b="1" dirty="0"/>
              <a:t> (</a:t>
            </a:r>
            <a:r>
              <a:rPr lang="en-US" altLang="ko-KR" sz="2400" b="1" dirty="0" err="1"/>
              <a:t>scarpe</a:t>
            </a:r>
            <a:r>
              <a:rPr lang="en-US" altLang="ko-KR" sz="2400" b="1" dirty="0"/>
              <a:t>, </a:t>
            </a:r>
            <a:r>
              <a:rPr lang="en-US" altLang="ko-KR" sz="2400" b="1" dirty="0" err="1"/>
              <a:t>calze</a:t>
            </a:r>
            <a:r>
              <a:rPr lang="en-US" altLang="ko-KR" sz="2400" b="1" dirty="0"/>
              <a:t>)	</a:t>
            </a:r>
            <a:r>
              <a:rPr lang="ko-KR" altLang="en-US" sz="2400" b="1" dirty="0"/>
              <a:t>신발 한 켤레	</a:t>
            </a:r>
            <a:r>
              <a:rPr lang="en-US" altLang="ko-KR" sz="2400" b="1" dirty="0"/>
              <a:t>un </a:t>
            </a:r>
            <a:r>
              <a:rPr lang="en-US" altLang="ko-KR" sz="2400" b="1" dirty="0" err="1"/>
              <a:t>paio</a:t>
            </a:r>
            <a:r>
              <a:rPr lang="en-US" altLang="ko-KR" sz="2400" b="1" dirty="0"/>
              <a:t> di </a:t>
            </a:r>
            <a:r>
              <a:rPr lang="en-US" altLang="ko-KR" sz="2400" b="1" dirty="0" err="1"/>
              <a:t>scarpe</a:t>
            </a:r>
            <a:endParaRPr lang="en-US" altLang="ko-KR" sz="2400" b="1" dirty="0"/>
          </a:p>
          <a:p>
            <a:r>
              <a:rPr lang="ko-KR" altLang="en-US" sz="2400" b="1" dirty="0"/>
              <a:t>송이	</a:t>
            </a:r>
            <a:r>
              <a:rPr lang="en-US" altLang="ko-KR" sz="2400" b="1" dirty="0" err="1"/>
              <a:t>fiore</a:t>
            </a:r>
            <a:r>
              <a:rPr lang="en-US" altLang="ko-KR" sz="2400" b="1" dirty="0"/>
              <a:t>, </a:t>
            </a:r>
            <a:r>
              <a:rPr lang="en-US" altLang="ko-KR" sz="2400" b="1" dirty="0" err="1"/>
              <a:t>grappolo</a:t>
            </a:r>
            <a:r>
              <a:rPr lang="en-US" altLang="ko-KR" sz="2400" b="1" dirty="0"/>
              <a:t>	</a:t>
            </a:r>
            <a:r>
              <a:rPr lang="ko-KR" altLang="en-US" sz="2400" b="1" dirty="0"/>
              <a:t>꽃 세 송이	</a:t>
            </a:r>
            <a:r>
              <a:rPr lang="en-US" altLang="ko-KR" sz="2400" b="1" dirty="0" err="1"/>
              <a:t>tre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fiori</a:t>
            </a:r>
            <a:endParaRPr lang="en-US" altLang="ko-KR" sz="2400" b="1" dirty="0"/>
          </a:p>
          <a:p>
            <a:r>
              <a:rPr lang="ko-KR" altLang="en-US" sz="2400" b="1" dirty="0"/>
              <a:t>장	</a:t>
            </a:r>
            <a:r>
              <a:rPr lang="en-US" altLang="ko-KR" sz="2400" b="1" dirty="0" err="1"/>
              <a:t>foglio</a:t>
            </a:r>
            <a:r>
              <a:rPr lang="en-US" altLang="ko-KR" sz="2400" b="1" dirty="0"/>
              <a:t>, carta	</a:t>
            </a:r>
            <a:r>
              <a:rPr lang="ko-KR" altLang="en-US" sz="2400" b="1" dirty="0"/>
              <a:t>종이 한 장	</a:t>
            </a:r>
            <a:r>
              <a:rPr lang="en-US" altLang="ko-KR" sz="2400" b="1" dirty="0"/>
              <a:t>un </a:t>
            </a:r>
            <a:r>
              <a:rPr lang="en-US" altLang="ko-KR" sz="2400" b="1" dirty="0" err="1"/>
              <a:t>foglio</a:t>
            </a:r>
            <a:endParaRPr lang="en-US" altLang="ko-KR" sz="2400" b="1" dirty="0"/>
          </a:p>
          <a:p>
            <a:r>
              <a:rPr lang="ko-KR" altLang="en-US" sz="2400" b="1" dirty="0"/>
              <a:t>판	</a:t>
            </a:r>
            <a:r>
              <a:rPr lang="en-US" altLang="ko-KR" sz="2400" b="1" dirty="0"/>
              <a:t>pizza </a:t>
            </a:r>
            <a:r>
              <a:rPr lang="en-US" altLang="ko-KR" sz="2400" b="1" dirty="0" err="1"/>
              <a:t>intera</a:t>
            </a:r>
            <a:r>
              <a:rPr lang="en-US" altLang="ko-KR" sz="2400" b="1" dirty="0"/>
              <a:t>, torta	</a:t>
            </a:r>
            <a:r>
              <a:rPr lang="ko-KR" altLang="en-US" sz="2400" b="1" dirty="0"/>
              <a:t>피자 한 판	</a:t>
            </a:r>
            <a:r>
              <a:rPr lang="en-US" altLang="ko-KR" sz="2400" b="1" dirty="0" err="1"/>
              <a:t>una</a:t>
            </a:r>
            <a:r>
              <a:rPr lang="en-US" altLang="ko-KR" sz="2400" b="1" dirty="0"/>
              <a:t> pizza </a:t>
            </a:r>
            <a:r>
              <a:rPr lang="en-US" altLang="ko-KR" sz="2400" b="1" dirty="0" err="1"/>
              <a:t>intera</a:t>
            </a:r>
            <a:endParaRPr lang="en-US" altLang="ko-KR" sz="2400" b="1" dirty="0"/>
          </a:p>
          <a:p>
            <a:r>
              <a:rPr lang="ko-KR" altLang="en-US" sz="2400" b="1" dirty="0"/>
              <a:t>쪽	</a:t>
            </a:r>
            <a:r>
              <a:rPr lang="en-US" altLang="ko-KR" sz="2400" b="1" dirty="0" err="1"/>
              <a:t>pagina</a:t>
            </a:r>
            <a:r>
              <a:rPr lang="en-US" altLang="ko-KR" sz="2400" b="1" dirty="0"/>
              <a:t>	</a:t>
            </a:r>
            <a:r>
              <a:rPr lang="ko-KR" altLang="en-US" sz="2400" b="1" dirty="0"/>
              <a:t>책 한 쪽	</a:t>
            </a:r>
            <a:r>
              <a:rPr lang="en-US" altLang="ko-KR" sz="2400" b="1" dirty="0" err="1"/>
              <a:t>una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pagina</a:t>
            </a:r>
            <a:endParaRPr lang="en-US" altLang="ko-KR" sz="2400" b="1" dirty="0"/>
          </a:p>
          <a:p>
            <a:r>
              <a:rPr lang="ko-KR" altLang="en-US" sz="2400" b="1" dirty="0"/>
              <a:t>줄	</a:t>
            </a:r>
            <a:r>
              <a:rPr lang="en-US" altLang="ko-KR" sz="2400" b="1" dirty="0" err="1"/>
              <a:t>linea</a:t>
            </a:r>
            <a:r>
              <a:rPr lang="en-US" altLang="ko-KR" sz="2400" b="1" dirty="0"/>
              <a:t>, fila	</a:t>
            </a:r>
            <a:r>
              <a:rPr lang="ko-KR" altLang="en-US" sz="2400" b="1" dirty="0"/>
              <a:t>사람 두 줄	</a:t>
            </a:r>
            <a:r>
              <a:rPr lang="en-US" altLang="ko-KR" sz="2400" b="1" dirty="0"/>
              <a:t>due file di </a:t>
            </a:r>
            <a:r>
              <a:rPr lang="en-US" altLang="ko-KR" sz="2400" b="1" dirty="0" err="1"/>
              <a:t>persone</a:t>
            </a:r>
            <a:endParaRPr lang="en-US" altLang="ko-KR" sz="2400" b="1" dirty="0"/>
          </a:p>
          <a:p>
            <a:r>
              <a:rPr lang="ko-KR" altLang="en-US" sz="2400" b="1" dirty="0"/>
              <a:t>통	</a:t>
            </a:r>
            <a:r>
              <a:rPr lang="en-US" altLang="ko-KR" sz="2400" b="1" dirty="0" err="1"/>
              <a:t>contenitore</a:t>
            </a:r>
            <a:r>
              <a:rPr lang="en-US" altLang="ko-KR" sz="2400" b="1" dirty="0"/>
              <a:t>/can	</a:t>
            </a:r>
            <a:r>
              <a:rPr lang="ko-KR" altLang="en-US" sz="2400" b="1" dirty="0"/>
              <a:t>김치 한 통	</a:t>
            </a:r>
            <a:r>
              <a:rPr lang="en-US" altLang="ko-KR" sz="2400" b="1" dirty="0"/>
              <a:t>un </a:t>
            </a:r>
            <a:r>
              <a:rPr lang="en-US" altLang="ko-KR" sz="2400" b="1" dirty="0" err="1"/>
              <a:t>contenitore</a:t>
            </a:r>
            <a:r>
              <a:rPr lang="en-US" altLang="ko-KR" sz="2400" b="1" dirty="0"/>
              <a:t> di kimchi</a:t>
            </a:r>
          </a:p>
          <a:p>
            <a:r>
              <a:rPr lang="ko-KR" altLang="en-US" sz="2400" b="1" dirty="0"/>
              <a:t>마디	</a:t>
            </a:r>
            <a:r>
              <a:rPr lang="en-US" altLang="ko-KR" sz="2400" b="1" dirty="0" err="1"/>
              <a:t>nodo</a:t>
            </a:r>
            <a:r>
              <a:rPr lang="en-US" altLang="ko-KR" sz="2400" b="1" dirty="0"/>
              <a:t>, </a:t>
            </a:r>
            <a:r>
              <a:rPr lang="en-US" altLang="ko-KR" sz="2400" b="1" dirty="0" err="1"/>
              <a:t>segmento</a:t>
            </a:r>
            <a:r>
              <a:rPr lang="en-US" altLang="ko-KR" sz="2400" b="1" dirty="0"/>
              <a:t> (</a:t>
            </a:r>
            <a:r>
              <a:rPr lang="ko-KR" altLang="en-US" sz="2400" b="1" dirty="0"/>
              <a:t>대나무 등</a:t>
            </a:r>
            <a:r>
              <a:rPr lang="en-US" altLang="ko-KR" sz="2400" b="1" dirty="0"/>
              <a:t>)	</a:t>
            </a:r>
            <a:r>
              <a:rPr lang="ko-KR" altLang="en-US" sz="2400" b="1" dirty="0"/>
              <a:t>대나무 두 마디	</a:t>
            </a:r>
            <a:r>
              <a:rPr lang="en-US" altLang="ko-KR" sz="2400" b="1" dirty="0"/>
              <a:t>due nodi di </a:t>
            </a:r>
            <a:r>
              <a:rPr lang="en-US" altLang="ko-KR" sz="2400" b="1" dirty="0" err="1"/>
              <a:t>bambù</a:t>
            </a:r>
            <a:endParaRPr lang="ko-KR" altLang="en-US" sz="24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C8F900E-76B2-0214-3125-C8F7FD8ED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363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28E56-ADF4-32BE-DB52-910BCABD2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5267A23-73B9-015F-C0EC-824DA88E626A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EF5FBA-BAAD-3091-851F-75D00FA9FCA1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A9C26F-15DA-6505-35DC-57B4786FB418}"/>
              </a:ext>
            </a:extLst>
          </p:cNvPr>
          <p:cNvSpPr txBox="1"/>
          <p:nvPr/>
        </p:nvSpPr>
        <p:spPr>
          <a:xfrm>
            <a:off x="220716" y="991600"/>
            <a:ext cx="1139846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🟦 </a:t>
            </a:r>
            <a:r>
              <a:rPr lang="en-US" altLang="ko-KR" sz="3200" b="1" dirty="0" err="1"/>
              <a:t>Cos'è</a:t>
            </a:r>
            <a:r>
              <a:rPr lang="en-US" altLang="ko-KR" sz="3200" b="1" dirty="0"/>
              <a:t> "</a:t>
            </a:r>
            <a:r>
              <a:rPr lang="ko-KR" altLang="en-US" sz="3200" b="1" dirty="0"/>
              <a:t>월</a:t>
            </a:r>
            <a:r>
              <a:rPr lang="en-US" altLang="ko-KR" sz="3200" b="1" dirty="0"/>
              <a:t>"?</a:t>
            </a:r>
          </a:p>
          <a:p>
            <a:r>
              <a:rPr lang="en-US" altLang="ko-KR" sz="3200" dirty="0"/>
              <a:t>In </a:t>
            </a:r>
            <a:r>
              <a:rPr lang="en-US" altLang="ko-KR" sz="3200" dirty="0" err="1"/>
              <a:t>coreano</a:t>
            </a:r>
            <a:r>
              <a:rPr lang="en-US" altLang="ko-KR" sz="3200" dirty="0"/>
              <a:t>, la </a:t>
            </a:r>
            <a:r>
              <a:rPr lang="en-US" altLang="ko-KR" sz="3200" dirty="0" err="1"/>
              <a:t>parola</a:t>
            </a:r>
            <a:r>
              <a:rPr lang="en-US" altLang="ko-KR" sz="3200" dirty="0"/>
              <a:t> "</a:t>
            </a:r>
            <a:r>
              <a:rPr lang="ko-KR" altLang="en-US" sz="3200" b="1" dirty="0"/>
              <a:t>월</a:t>
            </a:r>
            <a:r>
              <a:rPr lang="en-US" altLang="ko-KR" sz="3200" dirty="0"/>
              <a:t>" (</a:t>
            </a:r>
            <a:r>
              <a:rPr lang="en-US" altLang="ko-KR" sz="3200" dirty="0" err="1"/>
              <a:t>wol</a:t>
            </a:r>
            <a:r>
              <a:rPr lang="en-US" altLang="ko-KR" sz="3200" dirty="0"/>
              <a:t>) </a:t>
            </a:r>
            <a:r>
              <a:rPr lang="en-US" altLang="ko-KR" sz="3200" dirty="0" err="1"/>
              <a:t>significa</a:t>
            </a:r>
            <a:r>
              <a:rPr lang="en-US" altLang="ko-KR" sz="3200" dirty="0"/>
              <a:t> "</a:t>
            </a:r>
            <a:r>
              <a:rPr lang="en-US" altLang="ko-KR" sz="3200" b="1" dirty="0"/>
              <a:t>mese</a:t>
            </a:r>
            <a:r>
              <a:rPr lang="en-US" altLang="ko-KR" sz="3200" dirty="0"/>
              <a:t>" o "</a:t>
            </a:r>
            <a:r>
              <a:rPr lang="en-US" altLang="ko-KR" sz="3200" b="1" dirty="0"/>
              <a:t>luna</a:t>
            </a:r>
            <a:r>
              <a:rPr lang="en-US" altLang="ko-KR" sz="3200" dirty="0"/>
              <a:t>".</a:t>
            </a:r>
            <a:br>
              <a:rPr lang="en-US" altLang="ko-KR" sz="3200" dirty="0"/>
            </a:br>
            <a:r>
              <a:rPr lang="en-US" altLang="ko-KR" sz="3200" dirty="0"/>
              <a:t>Per </a:t>
            </a:r>
            <a:r>
              <a:rPr lang="en-US" altLang="ko-KR" sz="3200" dirty="0" err="1"/>
              <a:t>indicare</a:t>
            </a:r>
            <a:r>
              <a:rPr lang="en-US" altLang="ko-KR" sz="3200" dirty="0"/>
              <a:t> </a:t>
            </a:r>
            <a:r>
              <a:rPr lang="en-US" altLang="ko-KR" sz="3200" dirty="0" err="1"/>
              <a:t>i</a:t>
            </a:r>
            <a:r>
              <a:rPr lang="en-US" altLang="ko-KR" sz="3200" dirty="0"/>
              <a:t> </a:t>
            </a:r>
            <a:r>
              <a:rPr lang="en-US" altLang="ko-KR" sz="3200" b="1" dirty="0" err="1"/>
              <a:t>mesi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dell’anno</a:t>
            </a:r>
            <a:r>
              <a:rPr lang="en-US" altLang="ko-KR" sz="3200" dirty="0"/>
              <a:t>, </a:t>
            </a:r>
            <a:r>
              <a:rPr lang="en-US" altLang="ko-KR" sz="3200" dirty="0" err="1"/>
              <a:t>si</a:t>
            </a:r>
            <a:r>
              <a:rPr lang="en-US" altLang="ko-KR" sz="3200" dirty="0"/>
              <a:t> </a:t>
            </a:r>
            <a:r>
              <a:rPr lang="en-US" altLang="ko-KR" sz="3200" dirty="0" err="1"/>
              <a:t>usa</a:t>
            </a:r>
            <a:r>
              <a:rPr lang="en-US" altLang="ko-KR" sz="3200" dirty="0"/>
              <a:t> un </a:t>
            </a:r>
            <a:r>
              <a:rPr lang="en-US" altLang="ko-KR" sz="3200" dirty="0" err="1"/>
              <a:t>sistema</a:t>
            </a:r>
            <a:r>
              <a:rPr lang="en-US" altLang="ko-KR" sz="3200" dirty="0"/>
              <a:t> semplice:</a:t>
            </a:r>
            <a:br>
              <a:rPr lang="en-US" altLang="ko-KR" sz="3200" dirty="0"/>
            </a:br>
            <a:r>
              <a:rPr lang="ko-KR" altLang="en-US" sz="3200" dirty="0"/>
              <a:t>👉 </a:t>
            </a:r>
            <a:r>
              <a:rPr lang="en-US" altLang="ko-KR" sz="3200" dirty="0"/>
              <a:t>basta </a:t>
            </a:r>
            <a:r>
              <a:rPr lang="en-US" altLang="ko-KR" sz="3200" dirty="0" err="1"/>
              <a:t>aggiungere</a:t>
            </a:r>
            <a:r>
              <a:rPr lang="en-US" altLang="ko-KR" sz="3200" dirty="0"/>
              <a:t> un </a:t>
            </a:r>
            <a:r>
              <a:rPr lang="en-US" altLang="ko-KR" sz="3200" b="1" dirty="0" err="1"/>
              <a:t>numero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sino-coreano</a:t>
            </a:r>
            <a:r>
              <a:rPr lang="en-US" altLang="ko-KR" sz="3200" dirty="0"/>
              <a:t> </a:t>
            </a:r>
            <a:r>
              <a:rPr lang="en-US" altLang="ko-KR" sz="3200" dirty="0" err="1"/>
              <a:t>davanti</a:t>
            </a:r>
            <a:r>
              <a:rPr lang="en-US" altLang="ko-KR" sz="3200" dirty="0"/>
              <a:t> </a:t>
            </a:r>
            <a:r>
              <a:rPr lang="en-US" altLang="ko-KR" sz="3200" dirty="0" err="1"/>
              <a:t>alla</a:t>
            </a:r>
            <a:r>
              <a:rPr lang="en-US" altLang="ko-KR" sz="3200" dirty="0"/>
              <a:t> </a:t>
            </a:r>
            <a:r>
              <a:rPr lang="en-US" altLang="ko-KR" sz="3200" dirty="0" err="1"/>
              <a:t>parola</a:t>
            </a:r>
            <a:r>
              <a:rPr lang="en-US" altLang="ko-KR" sz="3200" dirty="0"/>
              <a:t> </a:t>
            </a:r>
            <a:r>
              <a:rPr lang="ko-KR" altLang="en-US" sz="3200" b="1" dirty="0"/>
              <a:t>월</a:t>
            </a:r>
            <a:r>
              <a:rPr lang="en-US" altLang="ko-KR" sz="3200" dirty="0"/>
              <a:t>.</a:t>
            </a:r>
          </a:p>
          <a:p>
            <a:endParaRPr lang="en-US" altLang="ko-KR" sz="3200" dirty="0"/>
          </a:p>
          <a:p>
            <a:r>
              <a:rPr lang="en-US" altLang="ko-KR" sz="3200" dirty="0"/>
              <a:t>Ma, in </a:t>
            </a:r>
            <a:r>
              <a:rPr lang="en-US" altLang="ko-KR" sz="3200" dirty="0" err="1"/>
              <a:t>coreano</a:t>
            </a:r>
            <a:r>
              <a:rPr lang="en-US" altLang="ko-KR" sz="3200" dirty="0"/>
              <a:t> per </a:t>
            </a:r>
            <a:r>
              <a:rPr lang="en-US" altLang="ko-KR" sz="3200" dirty="0" err="1"/>
              <a:t>indicare</a:t>
            </a:r>
            <a:r>
              <a:rPr lang="en-US" altLang="ko-KR" sz="3200" dirty="0"/>
              <a:t> “mese” in </a:t>
            </a:r>
            <a:r>
              <a:rPr lang="en-US" altLang="ko-KR" sz="3200" dirty="0" err="1"/>
              <a:t>puo</a:t>
            </a:r>
            <a:r>
              <a:rPr lang="en-US" altLang="ko-KR" sz="3200" dirty="0"/>
              <a:t>’ dire </a:t>
            </a:r>
            <a:r>
              <a:rPr lang="en-US" altLang="ko-KR" sz="3200" dirty="0" err="1"/>
              <a:t>anche</a:t>
            </a:r>
            <a:r>
              <a:rPr lang="en-US" altLang="ko-KR" sz="3200" dirty="0"/>
              <a:t> </a:t>
            </a:r>
            <a:r>
              <a:rPr lang="en-US" altLang="ko-KR" sz="3200" b="1" dirty="0"/>
              <a:t>“</a:t>
            </a:r>
            <a:r>
              <a:rPr lang="ko-KR" altLang="en-US" sz="3200" b="1" dirty="0"/>
              <a:t>달</a:t>
            </a:r>
            <a:r>
              <a:rPr lang="en-US" altLang="ko-KR" sz="3200" b="1" dirty="0"/>
              <a:t>“</a:t>
            </a:r>
            <a:endParaRPr lang="en-US" altLang="ko-KR" sz="3200" dirty="0"/>
          </a:p>
          <a:p>
            <a:r>
              <a:rPr lang="en-US" altLang="ko-KR" sz="3200" dirty="0"/>
              <a:t>Che ha sempre </a:t>
            </a:r>
            <a:r>
              <a:rPr lang="en-US" altLang="ko-KR" sz="3200" dirty="0" err="1"/>
              <a:t>significato</a:t>
            </a:r>
            <a:r>
              <a:rPr lang="en-US" altLang="ko-KR" sz="3200" dirty="0"/>
              <a:t> luna/mese. In Puro </a:t>
            </a:r>
            <a:r>
              <a:rPr lang="en-US" altLang="ko-KR" sz="3200" dirty="0" err="1"/>
              <a:t>coreano</a:t>
            </a:r>
            <a:endParaRPr lang="en-US" altLang="ko-KR" sz="32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4F997F4-2769-BF99-0151-E1FF41211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905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61421-9205-FD2E-46DF-21227D20F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B3AD7DF-6219-2172-0E9B-7F5193BA0E8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B28F7D-CF54-D7EF-2D2A-076A7143F54C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7D5A99-2EEF-EDDB-3E6D-588861C8BD6B}"/>
              </a:ext>
            </a:extLst>
          </p:cNvPr>
          <p:cNvSpPr txBox="1"/>
          <p:nvPr/>
        </p:nvSpPr>
        <p:spPr>
          <a:xfrm>
            <a:off x="220716" y="991600"/>
            <a:ext cx="1139846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🟦 월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wol</a:t>
            </a:r>
            <a:r>
              <a:rPr lang="en-US" altLang="ko-KR" sz="3200" b="1" dirty="0"/>
              <a:t>)</a:t>
            </a:r>
          </a:p>
          <a:p>
            <a:r>
              <a:rPr lang="ko-KR" altLang="en-US" sz="3200" dirty="0"/>
              <a:t>📌 </a:t>
            </a:r>
            <a:r>
              <a:rPr lang="en-US" altLang="ko-KR" sz="3200" dirty="0"/>
              <a:t>È </a:t>
            </a:r>
            <a:r>
              <a:rPr lang="en-US" altLang="ko-KR" sz="3200" dirty="0" err="1"/>
              <a:t>una</a:t>
            </a:r>
            <a:r>
              <a:rPr lang="en-US" altLang="ko-KR" sz="3200" dirty="0"/>
              <a:t> </a:t>
            </a:r>
            <a:r>
              <a:rPr lang="en-US" altLang="ko-KR" sz="3200" dirty="0" err="1"/>
              <a:t>parola</a:t>
            </a:r>
            <a:r>
              <a:rPr lang="en-US" altLang="ko-KR" sz="3200" dirty="0"/>
              <a:t> </a:t>
            </a:r>
            <a:r>
              <a:rPr lang="en-US" altLang="ko-KR" sz="3200" dirty="0" err="1"/>
              <a:t>sino-coreana</a:t>
            </a:r>
            <a:r>
              <a:rPr lang="en-US" altLang="ko-KR" sz="3200" dirty="0"/>
              <a:t> (di origine </a:t>
            </a:r>
            <a:r>
              <a:rPr lang="en-US" altLang="ko-KR" sz="3200" dirty="0" err="1"/>
              <a:t>cinese</a:t>
            </a:r>
            <a:r>
              <a:rPr lang="en-US" altLang="ko-KR" sz="3200" dirty="0"/>
              <a:t>)</a:t>
            </a:r>
          </a:p>
          <a:p>
            <a:r>
              <a:rPr lang="ko-KR" altLang="en-US" sz="3200" dirty="0"/>
              <a:t>📆 </a:t>
            </a:r>
            <a:r>
              <a:rPr lang="en-US" altLang="ko-KR" sz="3200" dirty="0"/>
              <a:t>Si </a:t>
            </a:r>
            <a:r>
              <a:rPr lang="en-US" altLang="ko-KR" sz="3200" dirty="0" err="1"/>
              <a:t>usa</a:t>
            </a:r>
            <a:r>
              <a:rPr lang="en-US" altLang="ko-KR" sz="3200" dirty="0"/>
              <a:t> </a:t>
            </a:r>
            <a:r>
              <a:rPr lang="en-US" altLang="ko-KR" sz="3200" b="1" dirty="0"/>
              <a:t>con </a:t>
            </a:r>
            <a:r>
              <a:rPr lang="en-US" altLang="ko-KR" sz="3200" b="1" dirty="0" err="1"/>
              <a:t>i</a:t>
            </a:r>
            <a:r>
              <a:rPr lang="en-US" altLang="ko-KR" sz="3200" b="1" dirty="0"/>
              <a:t> numeri </a:t>
            </a:r>
            <a:r>
              <a:rPr lang="en-US" altLang="ko-KR" sz="3200" b="1" dirty="0" err="1"/>
              <a:t>sino-coreani</a:t>
            </a:r>
            <a:r>
              <a:rPr lang="en-US" altLang="ko-KR" sz="3200" dirty="0"/>
              <a:t> (</a:t>
            </a:r>
            <a:r>
              <a:rPr lang="ko-KR" altLang="en-US" sz="3200" dirty="0"/>
              <a:t>일</a:t>
            </a:r>
            <a:r>
              <a:rPr lang="en-US" altLang="ko-KR" sz="3200" dirty="0"/>
              <a:t>, </a:t>
            </a:r>
            <a:r>
              <a:rPr lang="ko-KR" altLang="en-US" sz="3200" dirty="0"/>
              <a:t>이</a:t>
            </a:r>
            <a:r>
              <a:rPr lang="en-US" altLang="ko-KR" sz="3200" dirty="0"/>
              <a:t>, </a:t>
            </a:r>
            <a:r>
              <a:rPr lang="ko-KR" altLang="en-US" sz="3200" dirty="0"/>
              <a:t>삼</a:t>
            </a:r>
            <a:r>
              <a:rPr lang="en-US" altLang="ko-KR" sz="3200" dirty="0"/>
              <a:t>...)</a:t>
            </a:r>
          </a:p>
          <a:p>
            <a:r>
              <a:rPr lang="ko-KR" altLang="en-US" sz="3200" dirty="0"/>
              <a:t>🔤 </a:t>
            </a:r>
            <a:r>
              <a:rPr lang="en-US" altLang="ko-KR" sz="3200" dirty="0"/>
              <a:t>È </a:t>
            </a:r>
            <a:r>
              <a:rPr lang="en-US" altLang="ko-KR" sz="3200" dirty="0" err="1"/>
              <a:t>usata</a:t>
            </a:r>
            <a:r>
              <a:rPr lang="en-US" altLang="ko-KR" sz="3200" dirty="0"/>
              <a:t> per </a:t>
            </a:r>
            <a:r>
              <a:rPr lang="en-US" altLang="ko-KR" sz="3200" dirty="0" err="1"/>
              <a:t>indicare</a:t>
            </a:r>
            <a:r>
              <a:rPr lang="en-US" altLang="ko-KR" sz="3200" dirty="0"/>
              <a:t> </a:t>
            </a:r>
            <a:r>
              <a:rPr lang="en-US" altLang="ko-KR" sz="3200" dirty="0" err="1"/>
              <a:t>i</a:t>
            </a:r>
            <a:r>
              <a:rPr lang="en-US" altLang="ko-KR" sz="3200" dirty="0"/>
              <a:t> </a:t>
            </a:r>
            <a:r>
              <a:rPr lang="en-US" altLang="ko-KR" sz="3200" b="1" dirty="0" err="1"/>
              <a:t>mesi</a:t>
            </a:r>
            <a:r>
              <a:rPr lang="en-US" altLang="ko-KR" sz="3200" b="1" dirty="0"/>
              <a:t> del </a:t>
            </a:r>
            <a:r>
              <a:rPr lang="en-US" altLang="ko-KR" sz="3200" b="1" dirty="0" err="1"/>
              <a:t>calendario</a:t>
            </a:r>
            <a:endParaRPr lang="en-US" altLang="ko-KR" sz="3200" dirty="0"/>
          </a:p>
          <a:p>
            <a:r>
              <a:rPr lang="en-US" altLang="ko-KR" sz="3200" b="1" dirty="0" err="1"/>
              <a:t>Esempi</a:t>
            </a:r>
            <a:r>
              <a:rPr lang="en-US" altLang="ko-KR" sz="3200" dirty="0"/>
              <a:t>:</a:t>
            </a:r>
          </a:p>
          <a:p>
            <a:r>
              <a:rPr lang="en-US" altLang="ko-KR" sz="3200" dirty="0"/>
              <a:t>1</a:t>
            </a:r>
            <a:r>
              <a:rPr lang="ko-KR" altLang="en-US" sz="3200" dirty="0"/>
              <a:t>월 → </a:t>
            </a:r>
            <a:r>
              <a:rPr lang="en-US" altLang="ko-KR" sz="3200" dirty="0" err="1"/>
              <a:t>gennaio</a:t>
            </a:r>
            <a:endParaRPr lang="en-US" altLang="ko-KR" sz="3200" dirty="0"/>
          </a:p>
          <a:p>
            <a:r>
              <a:rPr lang="en-US" altLang="ko-KR" sz="3200" dirty="0"/>
              <a:t>12</a:t>
            </a:r>
            <a:r>
              <a:rPr lang="ko-KR" altLang="en-US" sz="3200" dirty="0"/>
              <a:t>월 → </a:t>
            </a:r>
            <a:r>
              <a:rPr lang="en-US" altLang="ko-KR" sz="3200" dirty="0" err="1"/>
              <a:t>dicembre</a:t>
            </a:r>
            <a:endParaRPr lang="en-US" altLang="ko-KR" sz="3200" dirty="0"/>
          </a:p>
          <a:p>
            <a:r>
              <a:rPr lang="en-US" altLang="ko-KR" sz="3200" dirty="0"/>
              <a:t>3</a:t>
            </a:r>
            <a:r>
              <a:rPr lang="ko-KR" altLang="en-US" sz="3200" dirty="0"/>
              <a:t>월 </a:t>
            </a:r>
            <a:r>
              <a:rPr lang="en-US" altLang="ko-KR" sz="3200" dirty="0"/>
              <a:t>15</a:t>
            </a:r>
            <a:r>
              <a:rPr lang="ko-KR" altLang="en-US" sz="3200" dirty="0"/>
              <a:t>일 → </a:t>
            </a:r>
            <a:r>
              <a:rPr lang="en-US" altLang="ko-KR" sz="3200" dirty="0"/>
              <a:t>il 15 </a:t>
            </a:r>
            <a:r>
              <a:rPr lang="en-US" altLang="ko-KR" sz="3200" dirty="0" err="1"/>
              <a:t>marzo</a:t>
            </a:r>
            <a:endParaRPr lang="en-US" altLang="ko-KR" sz="3200" dirty="0"/>
          </a:p>
          <a:p>
            <a:r>
              <a:rPr lang="ko-KR" altLang="en-US" sz="3200" b="1" dirty="0"/>
              <a:t>📝 </a:t>
            </a:r>
            <a:r>
              <a:rPr lang="en-US" altLang="ko-KR" sz="3200" b="1" dirty="0"/>
              <a:t>Uso </a:t>
            </a:r>
            <a:r>
              <a:rPr lang="en-US" altLang="ko-KR" sz="3200" b="1" dirty="0" err="1"/>
              <a:t>formale</a:t>
            </a:r>
            <a:r>
              <a:rPr lang="en-US" altLang="ko-KR" sz="3200" b="1" dirty="0"/>
              <a:t> e standard</a:t>
            </a:r>
            <a:r>
              <a:rPr lang="en-US" altLang="ko-KR" sz="3200" dirty="0"/>
              <a:t> → in </a:t>
            </a:r>
            <a:r>
              <a:rPr lang="en-US" altLang="ko-KR" sz="3200" dirty="0" err="1"/>
              <a:t>giornali</a:t>
            </a:r>
            <a:r>
              <a:rPr lang="en-US" altLang="ko-KR" sz="3200" dirty="0"/>
              <a:t>, </a:t>
            </a:r>
            <a:r>
              <a:rPr lang="en-US" altLang="ko-KR" sz="3200" dirty="0" err="1"/>
              <a:t>scuola</a:t>
            </a:r>
            <a:r>
              <a:rPr lang="en-US" altLang="ko-KR" sz="3200" dirty="0"/>
              <a:t>, </a:t>
            </a:r>
            <a:r>
              <a:rPr lang="en-US" altLang="ko-KR" sz="3200" dirty="0" err="1"/>
              <a:t>documenti</a:t>
            </a:r>
            <a:r>
              <a:rPr lang="en-US" altLang="ko-KR" sz="3200" dirty="0"/>
              <a:t>, </a:t>
            </a:r>
            <a:r>
              <a:rPr lang="en-US" altLang="ko-KR" sz="3200" dirty="0" err="1"/>
              <a:t>calendario</a:t>
            </a:r>
            <a:endParaRPr lang="en-US" altLang="ko-KR" sz="32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D8E3A6F-1008-CFF8-A660-BA22C24D1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5298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AFA8E-5E0D-F3AE-16CA-DA50076B9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5569B1E-B347-9040-61C8-C3C2FAA124DE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F45A21-0E7D-4763-8AD1-BA11F96F2980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7F925C-A804-2BFE-4C39-B17458DEF5AA}"/>
              </a:ext>
            </a:extLst>
          </p:cNvPr>
          <p:cNvSpPr txBox="1"/>
          <p:nvPr/>
        </p:nvSpPr>
        <p:spPr>
          <a:xfrm>
            <a:off x="220716" y="991600"/>
            <a:ext cx="1139846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🟨 달 </a:t>
            </a:r>
            <a:r>
              <a:rPr lang="en-US" altLang="ko-KR" sz="3200" b="1" dirty="0"/>
              <a:t>(dal)</a:t>
            </a:r>
          </a:p>
          <a:p>
            <a:r>
              <a:rPr lang="ko-KR" altLang="en-US" sz="3200" dirty="0"/>
              <a:t>📌 </a:t>
            </a:r>
            <a:r>
              <a:rPr lang="en-US" altLang="ko-KR" sz="3200" dirty="0"/>
              <a:t>È </a:t>
            </a:r>
            <a:r>
              <a:rPr lang="en-US" altLang="ko-KR" sz="3200" dirty="0" err="1"/>
              <a:t>una</a:t>
            </a:r>
            <a:r>
              <a:rPr lang="en-US" altLang="ko-KR" sz="3200" dirty="0"/>
              <a:t> </a:t>
            </a:r>
            <a:r>
              <a:rPr lang="en-US" altLang="ko-KR" sz="3200" dirty="0" err="1"/>
              <a:t>parola</a:t>
            </a:r>
            <a:r>
              <a:rPr lang="en-US" altLang="ko-KR" sz="3200" dirty="0"/>
              <a:t> </a:t>
            </a:r>
            <a:r>
              <a:rPr lang="en-US" altLang="ko-KR" sz="3200" dirty="0" err="1"/>
              <a:t>nativa</a:t>
            </a:r>
            <a:r>
              <a:rPr lang="en-US" altLang="ko-KR" sz="3200" dirty="0"/>
              <a:t> </a:t>
            </a:r>
            <a:r>
              <a:rPr lang="en-US" altLang="ko-KR" sz="3200" dirty="0" err="1"/>
              <a:t>coreana</a:t>
            </a:r>
            <a:r>
              <a:rPr lang="en-US" altLang="ko-KR" sz="3200" dirty="0"/>
              <a:t> (pura </a:t>
            </a:r>
            <a:r>
              <a:rPr lang="en-US" altLang="ko-KR" sz="3200" dirty="0" err="1"/>
              <a:t>coreana</a:t>
            </a:r>
            <a:r>
              <a:rPr lang="en-US" altLang="ko-KR" sz="3200" dirty="0"/>
              <a:t>)</a:t>
            </a:r>
          </a:p>
          <a:p>
            <a:r>
              <a:rPr lang="ko-KR" altLang="en-US" sz="3200" dirty="0"/>
              <a:t>🌙 </a:t>
            </a:r>
            <a:r>
              <a:rPr lang="en-US" altLang="ko-KR" sz="3200" dirty="0" err="1"/>
              <a:t>Può</a:t>
            </a:r>
            <a:r>
              <a:rPr lang="en-US" altLang="ko-KR" sz="3200" dirty="0"/>
              <a:t> </a:t>
            </a:r>
            <a:r>
              <a:rPr lang="en-US" altLang="ko-KR" sz="3200" dirty="0" err="1"/>
              <a:t>significare</a:t>
            </a:r>
            <a:r>
              <a:rPr lang="en-US" altLang="ko-KR" sz="3200" dirty="0"/>
              <a:t> </a:t>
            </a:r>
            <a:r>
              <a:rPr lang="en-US" altLang="ko-KR" sz="3200" dirty="0" err="1"/>
              <a:t>sia</a:t>
            </a:r>
            <a:r>
              <a:rPr lang="en-US" altLang="ko-KR" sz="3200" dirty="0"/>
              <a:t> </a:t>
            </a:r>
            <a:r>
              <a:rPr lang="en-US" altLang="ko-KR" sz="3200" b="1" dirty="0"/>
              <a:t>“mese”</a:t>
            </a:r>
            <a:r>
              <a:rPr lang="en-US" altLang="ko-KR" sz="3200" dirty="0"/>
              <a:t> </a:t>
            </a:r>
            <a:r>
              <a:rPr lang="en-US" altLang="ko-KR" sz="3200" dirty="0" err="1"/>
              <a:t>che</a:t>
            </a:r>
            <a:r>
              <a:rPr lang="en-US" altLang="ko-KR" sz="3200" dirty="0"/>
              <a:t> </a:t>
            </a:r>
            <a:r>
              <a:rPr lang="en-US" altLang="ko-KR" sz="3200" b="1" dirty="0"/>
              <a:t>“luna”</a:t>
            </a:r>
            <a:endParaRPr lang="en-US" altLang="ko-KR" sz="3200" dirty="0"/>
          </a:p>
          <a:p>
            <a:r>
              <a:rPr lang="ko-KR" altLang="en-US" sz="3200" dirty="0"/>
              <a:t>🔢 </a:t>
            </a:r>
            <a:r>
              <a:rPr lang="en-US" altLang="ko-KR" sz="3200" dirty="0"/>
              <a:t>Si </a:t>
            </a:r>
            <a:r>
              <a:rPr lang="en-US" altLang="ko-KR" sz="3200" dirty="0" err="1"/>
              <a:t>usa</a:t>
            </a:r>
            <a:r>
              <a:rPr lang="en-US" altLang="ko-KR" sz="3200" dirty="0"/>
              <a:t> </a:t>
            </a:r>
            <a:r>
              <a:rPr lang="en-US" altLang="ko-KR" sz="3200" dirty="0" err="1"/>
              <a:t>spesso</a:t>
            </a:r>
            <a:r>
              <a:rPr lang="en-US" altLang="ko-KR" sz="3200" dirty="0"/>
              <a:t> con </a:t>
            </a:r>
            <a:r>
              <a:rPr lang="en-US" altLang="ko-KR" sz="3200" dirty="0" err="1"/>
              <a:t>i</a:t>
            </a:r>
            <a:r>
              <a:rPr lang="en-US" altLang="ko-KR" sz="3200" dirty="0"/>
              <a:t> </a:t>
            </a:r>
            <a:r>
              <a:rPr lang="en-US" altLang="ko-KR" sz="3200" b="1" dirty="0"/>
              <a:t>numeri </a:t>
            </a:r>
            <a:r>
              <a:rPr lang="en-US" altLang="ko-KR" sz="3200" b="1" dirty="0" err="1"/>
              <a:t>nativi</a:t>
            </a:r>
            <a:r>
              <a:rPr lang="en-US" altLang="ko-KR" sz="3200" dirty="0"/>
              <a:t> (</a:t>
            </a:r>
            <a:r>
              <a:rPr lang="ko-KR" altLang="en-US" sz="3200" dirty="0"/>
              <a:t>한</a:t>
            </a:r>
            <a:r>
              <a:rPr lang="en-US" altLang="ko-KR" sz="3200" dirty="0"/>
              <a:t>, </a:t>
            </a:r>
            <a:r>
              <a:rPr lang="ko-KR" altLang="en-US" sz="3200" dirty="0"/>
              <a:t>두</a:t>
            </a:r>
            <a:r>
              <a:rPr lang="en-US" altLang="ko-KR" sz="3200" dirty="0"/>
              <a:t>, </a:t>
            </a:r>
            <a:r>
              <a:rPr lang="ko-KR" altLang="en-US" sz="3200" dirty="0"/>
              <a:t>세</a:t>
            </a:r>
            <a:r>
              <a:rPr lang="en-US" altLang="ko-KR" sz="3200" dirty="0"/>
              <a:t>...)</a:t>
            </a:r>
          </a:p>
          <a:p>
            <a:r>
              <a:rPr lang="ko-KR" altLang="en-US" sz="3200" dirty="0"/>
              <a:t>📅 </a:t>
            </a:r>
            <a:r>
              <a:rPr lang="en-US" altLang="ko-KR" sz="3200" dirty="0"/>
              <a:t>Si </a:t>
            </a:r>
            <a:r>
              <a:rPr lang="en-US" altLang="ko-KR" sz="3200" dirty="0" err="1"/>
              <a:t>usa</a:t>
            </a:r>
            <a:r>
              <a:rPr lang="en-US" altLang="ko-KR" sz="3200" dirty="0"/>
              <a:t> per </a:t>
            </a:r>
            <a:r>
              <a:rPr lang="en-US" altLang="ko-KR" sz="3200" dirty="0" err="1"/>
              <a:t>esprimere</a:t>
            </a:r>
            <a:r>
              <a:rPr lang="en-US" altLang="ko-KR" sz="3200" dirty="0"/>
              <a:t> </a:t>
            </a:r>
            <a:r>
              <a:rPr lang="en-US" altLang="ko-KR" sz="3200" b="1" dirty="0"/>
              <a:t>la </a:t>
            </a:r>
            <a:r>
              <a:rPr lang="en-US" altLang="ko-KR" sz="3200" b="1" dirty="0" err="1"/>
              <a:t>durata</a:t>
            </a:r>
            <a:r>
              <a:rPr lang="en-US" altLang="ko-KR" sz="3200" b="1" dirty="0"/>
              <a:t> di tempo</a:t>
            </a:r>
            <a:r>
              <a:rPr lang="en-US" altLang="ko-KR" sz="3200" dirty="0"/>
              <a:t>, non un mese </a:t>
            </a:r>
            <a:r>
              <a:rPr lang="en-US" altLang="ko-KR" sz="3200" dirty="0" err="1"/>
              <a:t>specifico</a:t>
            </a:r>
            <a:endParaRPr lang="en-US" altLang="ko-KR" sz="3200" dirty="0"/>
          </a:p>
          <a:p>
            <a:r>
              <a:rPr lang="en-US" altLang="ko-KR" sz="3200" b="1" dirty="0" err="1"/>
              <a:t>Esempi</a:t>
            </a:r>
            <a:r>
              <a:rPr lang="en-US" altLang="ko-KR" sz="3200" dirty="0"/>
              <a:t>:</a:t>
            </a:r>
          </a:p>
          <a:p>
            <a:r>
              <a:rPr lang="ko-KR" altLang="en-US" sz="3200" dirty="0"/>
              <a:t>두 달 → </a:t>
            </a:r>
            <a:r>
              <a:rPr lang="en-US" altLang="ko-KR" sz="3200" dirty="0"/>
              <a:t>due </a:t>
            </a:r>
            <a:r>
              <a:rPr lang="en-US" altLang="ko-KR" sz="3200" dirty="0" err="1"/>
              <a:t>mesi</a:t>
            </a:r>
            <a:endParaRPr lang="en-US" altLang="ko-KR" sz="3200" dirty="0"/>
          </a:p>
          <a:p>
            <a:r>
              <a:rPr lang="ko-KR" altLang="en-US" sz="3200" dirty="0"/>
              <a:t>세 달 동안 한국에 있었어요 → </a:t>
            </a:r>
            <a:r>
              <a:rPr lang="en-US" altLang="ko-KR" sz="3200" dirty="0"/>
              <a:t>Sono </a:t>
            </a:r>
            <a:r>
              <a:rPr lang="en-US" altLang="ko-KR" sz="3200" dirty="0" err="1"/>
              <a:t>stato</a:t>
            </a:r>
            <a:r>
              <a:rPr lang="en-US" altLang="ko-KR" sz="3200" dirty="0"/>
              <a:t> in Corea per 3 </a:t>
            </a:r>
            <a:r>
              <a:rPr lang="en-US" altLang="ko-KR" sz="3200" dirty="0" err="1"/>
              <a:t>mesi</a:t>
            </a:r>
            <a:endParaRPr lang="en-US" altLang="ko-KR" sz="3200" dirty="0"/>
          </a:p>
          <a:p>
            <a:endParaRPr lang="en-US" altLang="ko-KR" sz="32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A6F341-8182-A2FC-87E0-062687DFF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2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33B6B-E381-9ED0-EC18-AA76FEFDE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131429ED-AB50-8B4B-177C-7B2310FD20B5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E7831A-1DDF-C50F-EFFE-4F3A71FA178E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45F54C-B457-C2D0-BF47-A848D6373421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6. “</a:t>
            </a:r>
            <a:r>
              <a:rPr lang="ko-KR" altLang="en-US" sz="2400" b="1" dirty="0"/>
              <a:t>오늘은 무슨 </a:t>
            </a:r>
            <a:r>
              <a:rPr lang="ko-KR" altLang="en-US" sz="2400" b="1" dirty="0" err="1"/>
              <a:t>요일이에요</a:t>
            </a:r>
            <a:r>
              <a:rPr lang="en-US" altLang="ko-KR" sz="2400" b="1" dirty="0"/>
              <a:t>?”</a:t>
            </a:r>
            <a:r>
              <a:rPr lang="ko-KR" altLang="en-US" sz="2400" b="1" dirty="0"/>
              <a:t>에 대한 가장 적절한 대답은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A. </a:t>
            </a:r>
            <a:r>
              <a:rPr lang="ko-KR" altLang="en-US" sz="2400" dirty="0" err="1"/>
              <a:t>월요일이에요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아침이에요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주중이에요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오전이에요</a:t>
            </a:r>
            <a:r>
              <a:rPr lang="en-US" altLang="ko-K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62047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845EA-87F1-8F7F-01B7-8519BD3D9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13CD1839-C085-3596-2D9C-1821F58D9C23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DC0200-5E04-1C5C-CFD4-DEE4860C07A0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9160C9-FC53-145A-0219-BAA686BF1953}"/>
              </a:ext>
            </a:extLst>
          </p:cNvPr>
          <p:cNvSpPr txBox="1"/>
          <p:nvPr/>
        </p:nvSpPr>
        <p:spPr>
          <a:xfrm>
            <a:off x="220716" y="991600"/>
            <a:ext cx="113984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/>
              <a:t>Parola	Origine	</a:t>
            </a:r>
            <a:r>
              <a:rPr lang="en-US" altLang="ko-KR" sz="3200" b="1" dirty="0" err="1"/>
              <a:t>Significato</a:t>
            </a:r>
            <a:r>
              <a:rPr lang="en-US" altLang="ko-KR" sz="3200" b="1" dirty="0"/>
              <a:t>	Uso </a:t>
            </a:r>
            <a:r>
              <a:rPr lang="en-US" altLang="ko-KR" sz="3200" b="1" dirty="0" err="1"/>
              <a:t>principale</a:t>
            </a:r>
            <a:endParaRPr lang="en-US" altLang="ko-KR" sz="3200" b="1" dirty="0"/>
          </a:p>
          <a:p>
            <a:endParaRPr lang="en-US" altLang="ko-KR" sz="3200" b="1" dirty="0"/>
          </a:p>
          <a:p>
            <a:r>
              <a:rPr lang="en-US" altLang="ko-KR" sz="3200" b="1" dirty="0" err="1"/>
              <a:t>Esempio</a:t>
            </a:r>
            <a:endParaRPr lang="en-US" altLang="ko-KR" sz="3200" b="1" dirty="0"/>
          </a:p>
          <a:p>
            <a:r>
              <a:rPr lang="en-US" altLang="ko-KR" sz="3200" b="1" dirty="0"/>
              <a:t>-&gt; </a:t>
            </a:r>
            <a:r>
              <a:rPr lang="ko-KR" altLang="en-US" sz="3200" b="1" dirty="0"/>
              <a:t>월	</a:t>
            </a:r>
            <a:r>
              <a:rPr lang="en-US" altLang="ko-KR" sz="3200" b="1" dirty="0"/>
              <a:t>Sino-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	Mese	Nome </a:t>
            </a:r>
            <a:r>
              <a:rPr lang="en-US" altLang="ko-KR" sz="3200" b="1" dirty="0" err="1"/>
              <a:t>dei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mesi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nel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calendario</a:t>
            </a:r>
            <a:r>
              <a:rPr lang="en-US" altLang="ko-KR" sz="3200" b="1" dirty="0"/>
              <a:t>	4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aprile</a:t>
            </a:r>
            <a:r>
              <a:rPr lang="en-US" altLang="ko-KR" sz="3200" b="1" dirty="0"/>
              <a:t>)</a:t>
            </a:r>
          </a:p>
          <a:p>
            <a:endParaRPr lang="en-US" altLang="ko-KR" sz="3200" b="1" dirty="0"/>
          </a:p>
          <a:p>
            <a:r>
              <a:rPr lang="en-US" altLang="ko-KR" sz="3200" b="1" dirty="0"/>
              <a:t>-&gt; </a:t>
            </a:r>
            <a:r>
              <a:rPr lang="ko-KR" altLang="en-US" sz="3200" b="1" dirty="0"/>
              <a:t>달	</a:t>
            </a:r>
            <a:r>
              <a:rPr lang="en-US" altLang="ko-KR" sz="3200" b="1" dirty="0"/>
              <a:t>Pura </a:t>
            </a:r>
            <a:r>
              <a:rPr lang="en-US" altLang="ko-KR" sz="3200" b="1" dirty="0" err="1"/>
              <a:t>coreana</a:t>
            </a:r>
            <a:r>
              <a:rPr lang="en-US" altLang="ko-KR" sz="3200" b="1" dirty="0"/>
              <a:t>	Mese / </a:t>
            </a:r>
            <a:r>
              <a:rPr lang="ko-KR" altLang="en-US" sz="3200" b="1" dirty="0"/>
              <a:t>두 달 </a:t>
            </a:r>
            <a:r>
              <a:rPr lang="en-US" altLang="ko-KR" sz="3200" b="1" dirty="0"/>
              <a:t>(2 </a:t>
            </a:r>
            <a:r>
              <a:rPr lang="en-US" altLang="ko-KR" sz="3200" b="1" dirty="0" err="1"/>
              <a:t>mesi</a:t>
            </a:r>
            <a:r>
              <a:rPr lang="en-US" altLang="ko-KR" sz="3200" b="1" dirty="0"/>
              <a:t>),</a:t>
            </a:r>
            <a:endParaRPr lang="en-US" altLang="ko-KR" sz="32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1F03CEB-ED06-E60F-BB5C-AA2B0B499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669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122F5-E1ED-22BF-97A8-8522BEB34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0D09354-3A30-929B-3568-787D97F39A9C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D4F1CF-E12E-70AC-6569-7977CF13BB7F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D05753-155A-4CEE-01DE-FBF51B0FFAF2}"/>
              </a:ext>
            </a:extLst>
          </p:cNvPr>
          <p:cNvSpPr txBox="1"/>
          <p:nvPr/>
        </p:nvSpPr>
        <p:spPr>
          <a:xfrm>
            <a:off x="220716" y="991600"/>
            <a:ext cx="1139846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🟨 </a:t>
            </a:r>
            <a:r>
              <a:rPr lang="en-US" altLang="ko-KR" sz="3200" b="1" dirty="0" err="1"/>
              <a:t>Regola</a:t>
            </a:r>
            <a:r>
              <a:rPr lang="en-US" altLang="ko-KR" sz="3200" b="1" dirty="0"/>
              <a:t> per dire </a:t>
            </a:r>
            <a:r>
              <a:rPr lang="en-US" altLang="ko-KR" sz="3200" b="1" dirty="0" err="1"/>
              <a:t>i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mesi</a:t>
            </a:r>
            <a:endParaRPr lang="en-US" altLang="ko-KR" sz="3200" b="1" dirty="0"/>
          </a:p>
          <a:p>
            <a:r>
              <a:rPr lang="en-US" altLang="ko-KR" sz="3200" b="1" dirty="0"/>
              <a:t>[</a:t>
            </a:r>
            <a:r>
              <a:rPr lang="en-US" altLang="ko-KR" sz="3200" b="1" dirty="0" err="1"/>
              <a:t>Numero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sino-coreano</a:t>
            </a:r>
            <a:r>
              <a:rPr lang="en-US" altLang="ko-KR" sz="3200" b="1" dirty="0"/>
              <a:t>] + 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= mese </a:t>
            </a:r>
            <a:r>
              <a:rPr lang="en-US" altLang="ko-KR" sz="3200" b="1" dirty="0" err="1"/>
              <a:t>dell’anno</a:t>
            </a:r>
            <a:endParaRPr lang="en-US" altLang="ko-KR" sz="3200" b="1" dirty="0"/>
          </a:p>
          <a:p>
            <a:endParaRPr lang="en-US" altLang="ko-KR" sz="3200" b="1" dirty="0"/>
          </a:p>
          <a:p>
            <a:r>
              <a:rPr lang="en-US" altLang="ko-KR" sz="3200" b="1" dirty="0" err="1"/>
              <a:t>Numero</a:t>
            </a:r>
            <a:r>
              <a:rPr lang="en-US" altLang="ko-KR" sz="3200" b="1" dirty="0"/>
              <a:t>	Sino-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	Mese in </a:t>
            </a:r>
            <a:r>
              <a:rPr lang="en-US" altLang="ko-KR" sz="3200" b="1" dirty="0" err="1"/>
              <a:t>coreano</a:t>
            </a:r>
            <a:endParaRPr lang="en-US" altLang="ko-KR" sz="3200" b="1" dirty="0"/>
          </a:p>
          <a:p>
            <a:r>
              <a:rPr lang="en-US" altLang="ko-KR" sz="3200" b="1" dirty="0"/>
              <a:t>1	</a:t>
            </a:r>
            <a:r>
              <a:rPr lang="ko-KR" altLang="en-US" sz="3200" b="1" dirty="0"/>
              <a:t>일	</a:t>
            </a:r>
            <a:r>
              <a:rPr lang="en-US" altLang="ko-KR" sz="3200" b="1" dirty="0"/>
              <a:t>1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(il-</a:t>
            </a:r>
            <a:r>
              <a:rPr lang="en-US" altLang="ko-KR" sz="3200" b="1" dirty="0" err="1"/>
              <a:t>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2	</a:t>
            </a:r>
            <a:r>
              <a:rPr lang="ko-KR" altLang="en-US" sz="3200" b="1" dirty="0"/>
              <a:t>이	</a:t>
            </a:r>
            <a:r>
              <a:rPr lang="en-US" altLang="ko-KR" sz="3200" b="1" dirty="0"/>
              <a:t>2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i-wol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3	</a:t>
            </a:r>
            <a:r>
              <a:rPr lang="ko-KR" altLang="en-US" sz="3200" b="1" dirty="0"/>
              <a:t>삼	</a:t>
            </a:r>
            <a:r>
              <a:rPr lang="en-US" altLang="ko-KR" sz="3200" b="1" dirty="0"/>
              <a:t>3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sam-wol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4	</a:t>
            </a:r>
            <a:r>
              <a:rPr lang="ko-KR" altLang="en-US" sz="3200" b="1" dirty="0"/>
              <a:t>사	</a:t>
            </a:r>
            <a:r>
              <a:rPr lang="en-US" altLang="ko-KR" sz="3200" b="1" dirty="0"/>
              <a:t>4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sa-wol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5	</a:t>
            </a:r>
            <a:r>
              <a:rPr lang="ko-KR" altLang="en-US" sz="3200" b="1" dirty="0"/>
              <a:t>오	</a:t>
            </a:r>
            <a:r>
              <a:rPr lang="en-US" altLang="ko-KR" sz="3200" b="1" dirty="0"/>
              <a:t>5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(o-</a:t>
            </a:r>
            <a:r>
              <a:rPr lang="en-US" altLang="ko-KR" sz="3200" b="1" dirty="0" err="1"/>
              <a:t>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6	</a:t>
            </a:r>
            <a:r>
              <a:rPr lang="ko-KR" altLang="en-US" sz="3200" b="1" dirty="0"/>
              <a:t>육	</a:t>
            </a:r>
            <a:r>
              <a:rPr lang="en-US" altLang="ko-KR" sz="3200" b="1" dirty="0"/>
              <a:t>6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(yuk-</a:t>
            </a:r>
            <a:r>
              <a:rPr lang="en-US" altLang="ko-KR" sz="3200" b="1" dirty="0" err="1"/>
              <a:t>wol</a:t>
            </a:r>
            <a:r>
              <a:rPr lang="en-US" altLang="ko-KR" sz="3200" b="1" dirty="0"/>
              <a:t>)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F55BA8E-6ED0-70F1-9F7A-BFD6DFF62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805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C28BA-3B32-B4EA-24C9-3333E7429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7E76776-C237-A835-C769-697B6CEAA3B9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A6E60A-549E-AD41-0924-E6693EB480A9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407814-25C3-3F7C-9074-1A22DC0E3D2C}"/>
              </a:ext>
            </a:extLst>
          </p:cNvPr>
          <p:cNvSpPr txBox="1"/>
          <p:nvPr/>
        </p:nvSpPr>
        <p:spPr>
          <a:xfrm>
            <a:off x="220716" y="991600"/>
            <a:ext cx="1139846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🟨 </a:t>
            </a:r>
            <a:r>
              <a:rPr lang="en-US" altLang="ko-KR" sz="3200" b="1" dirty="0" err="1"/>
              <a:t>Regola</a:t>
            </a:r>
            <a:r>
              <a:rPr lang="en-US" altLang="ko-KR" sz="3200" b="1" dirty="0"/>
              <a:t> per dire </a:t>
            </a:r>
            <a:r>
              <a:rPr lang="en-US" altLang="ko-KR" sz="3200" b="1" dirty="0" err="1"/>
              <a:t>i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mesi</a:t>
            </a:r>
            <a:endParaRPr lang="en-US" altLang="ko-KR" sz="3200" b="1" dirty="0"/>
          </a:p>
          <a:p>
            <a:r>
              <a:rPr lang="en-US" altLang="ko-KR" sz="3200" b="1" dirty="0"/>
              <a:t>[</a:t>
            </a:r>
            <a:r>
              <a:rPr lang="en-US" altLang="ko-KR" sz="3200" b="1" dirty="0" err="1"/>
              <a:t>Numero</a:t>
            </a:r>
            <a:r>
              <a:rPr lang="en-US" altLang="ko-KR" sz="3200" b="1" dirty="0"/>
              <a:t> </a:t>
            </a:r>
            <a:r>
              <a:rPr lang="en-US" altLang="ko-KR" sz="3200" b="1" dirty="0" err="1"/>
              <a:t>sino-coreano</a:t>
            </a:r>
            <a:r>
              <a:rPr lang="en-US" altLang="ko-KR" sz="3200" b="1" dirty="0"/>
              <a:t>] + 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= mese </a:t>
            </a:r>
            <a:r>
              <a:rPr lang="en-US" altLang="ko-KR" sz="3200" b="1" dirty="0" err="1"/>
              <a:t>dell’anno</a:t>
            </a:r>
            <a:endParaRPr lang="en-US" altLang="ko-KR" sz="3200" b="1" dirty="0"/>
          </a:p>
          <a:p>
            <a:endParaRPr lang="en-US" altLang="ko-KR" sz="3200" b="1" dirty="0"/>
          </a:p>
          <a:p>
            <a:r>
              <a:rPr lang="en-US" altLang="ko-KR" sz="3200" b="1" dirty="0" err="1"/>
              <a:t>Numero</a:t>
            </a:r>
            <a:r>
              <a:rPr lang="en-US" altLang="ko-KR" sz="3200" b="1" dirty="0"/>
              <a:t>	Sino-</a:t>
            </a:r>
            <a:r>
              <a:rPr lang="en-US" altLang="ko-KR" sz="3200" b="1" dirty="0" err="1"/>
              <a:t>coreano</a:t>
            </a:r>
            <a:r>
              <a:rPr lang="en-US" altLang="ko-KR" sz="3200" b="1" dirty="0"/>
              <a:t>	Mese in </a:t>
            </a:r>
            <a:r>
              <a:rPr lang="en-US" altLang="ko-KR" sz="3200" b="1" dirty="0" err="1"/>
              <a:t>coreano</a:t>
            </a:r>
            <a:endParaRPr lang="en-US" altLang="ko-KR" sz="3200" b="1" dirty="0"/>
          </a:p>
          <a:p>
            <a:r>
              <a:rPr lang="en-US" altLang="ko-KR" sz="3200" b="1" dirty="0"/>
              <a:t>7	</a:t>
            </a:r>
            <a:r>
              <a:rPr lang="ko-KR" altLang="en-US" sz="3200" b="1" dirty="0"/>
              <a:t>칠	</a:t>
            </a:r>
            <a:r>
              <a:rPr lang="en-US" altLang="ko-KR" sz="3200" b="1" dirty="0"/>
              <a:t>7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chil-wol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8	</a:t>
            </a:r>
            <a:r>
              <a:rPr lang="ko-KR" altLang="en-US" sz="3200" b="1" dirty="0"/>
              <a:t>팔	</a:t>
            </a:r>
            <a:r>
              <a:rPr lang="en-US" altLang="ko-KR" sz="3200" b="1" dirty="0"/>
              <a:t>8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(pal-</a:t>
            </a:r>
            <a:r>
              <a:rPr lang="en-US" altLang="ko-KR" sz="3200" b="1" dirty="0" err="1"/>
              <a:t>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9	</a:t>
            </a:r>
            <a:r>
              <a:rPr lang="ko-KR" altLang="en-US" sz="3200" b="1" dirty="0"/>
              <a:t>구	</a:t>
            </a:r>
            <a:r>
              <a:rPr lang="en-US" altLang="ko-KR" sz="3200" b="1" dirty="0"/>
              <a:t>9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</a:t>
            </a:r>
            <a:r>
              <a:rPr lang="en-US" altLang="ko-KR" sz="3200" b="1" dirty="0" err="1"/>
              <a:t>gu-wol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10	</a:t>
            </a:r>
            <a:r>
              <a:rPr lang="ko-KR" altLang="en-US" sz="3200" b="1" dirty="0"/>
              <a:t>십	</a:t>
            </a:r>
            <a:r>
              <a:rPr lang="en-US" altLang="ko-KR" sz="3200" b="1" dirty="0"/>
              <a:t>10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(sip-</a:t>
            </a:r>
            <a:r>
              <a:rPr lang="en-US" altLang="ko-KR" sz="3200" b="1" dirty="0" err="1"/>
              <a:t>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11	</a:t>
            </a:r>
            <a:r>
              <a:rPr lang="ko-KR" altLang="en-US" sz="3200" b="1" dirty="0"/>
              <a:t>십일	</a:t>
            </a:r>
            <a:r>
              <a:rPr lang="en-US" altLang="ko-KR" sz="3200" b="1" dirty="0"/>
              <a:t>11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(sip-il-</a:t>
            </a:r>
            <a:r>
              <a:rPr lang="en-US" altLang="ko-KR" sz="3200" b="1" dirty="0" err="1"/>
              <a:t>wol</a:t>
            </a:r>
            <a:r>
              <a:rPr lang="en-US" altLang="ko-KR" sz="3200" b="1" dirty="0"/>
              <a:t>)</a:t>
            </a:r>
          </a:p>
          <a:p>
            <a:r>
              <a:rPr lang="en-US" altLang="ko-KR" sz="3200" b="1" dirty="0"/>
              <a:t>12	</a:t>
            </a:r>
            <a:r>
              <a:rPr lang="ko-KR" altLang="en-US" sz="3200" b="1" dirty="0"/>
              <a:t>십이	</a:t>
            </a:r>
            <a:r>
              <a:rPr lang="en-US" altLang="ko-KR" sz="3200" b="1" dirty="0"/>
              <a:t>12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(sip-</a:t>
            </a:r>
            <a:r>
              <a:rPr lang="en-US" altLang="ko-KR" sz="3200" b="1" dirty="0" err="1"/>
              <a:t>i</a:t>
            </a:r>
            <a:r>
              <a:rPr lang="en-US" altLang="ko-KR" sz="3200" b="1" dirty="0"/>
              <a:t>-</a:t>
            </a:r>
            <a:r>
              <a:rPr lang="en-US" altLang="ko-KR" sz="3200" b="1" dirty="0" err="1"/>
              <a:t>wol</a:t>
            </a:r>
            <a:r>
              <a:rPr lang="en-US" altLang="ko-KR" sz="3200" b="1" dirty="0"/>
              <a:t>)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02C2B1-CED9-4E24-DF86-12982805E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2155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61142-34A2-FEE6-B3B7-9A3B18939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FC0EDFB2-AC8E-068A-25FD-DFDA03B6CBCA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820DD8-F443-D5A5-D074-22C25C530516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DD9F86-B395-FC8B-FD7C-E438612308EB}"/>
              </a:ext>
            </a:extLst>
          </p:cNvPr>
          <p:cNvSpPr txBox="1"/>
          <p:nvPr/>
        </p:nvSpPr>
        <p:spPr>
          <a:xfrm>
            <a:off x="220716" y="991600"/>
            <a:ext cx="1139846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🟩 </a:t>
            </a:r>
            <a:r>
              <a:rPr lang="en-US" altLang="ko-KR" sz="3200" b="1" dirty="0" err="1"/>
              <a:t>Esempio</a:t>
            </a:r>
            <a:r>
              <a:rPr lang="en-US" altLang="ko-KR" sz="3200" b="1" dirty="0"/>
              <a:t> di </a:t>
            </a:r>
            <a:r>
              <a:rPr lang="en-US" altLang="ko-KR" sz="3200" b="1" dirty="0" err="1"/>
              <a:t>utilizzo</a:t>
            </a:r>
            <a:endParaRPr lang="en-US" altLang="ko-KR" sz="3200" b="1" dirty="0"/>
          </a:p>
          <a:p>
            <a:r>
              <a:rPr lang="ko-KR" altLang="en-US" sz="3200" dirty="0"/>
              <a:t>오늘은 </a:t>
            </a:r>
            <a:r>
              <a:rPr lang="en-US" altLang="ko-KR" sz="3200" b="1" dirty="0"/>
              <a:t>6</a:t>
            </a:r>
            <a:r>
              <a:rPr lang="ko-KR" altLang="en-US" sz="3200" b="1" dirty="0"/>
              <a:t>월 </a:t>
            </a:r>
            <a:r>
              <a:rPr lang="en-US" altLang="ko-KR" sz="3200" b="1" dirty="0"/>
              <a:t>24</a:t>
            </a:r>
            <a:r>
              <a:rPr lang="ko-KR" altLang="en-US" sz="3200" b="1" dirty="0" err="1"/>
              <a:t>일</a:t>
            </a:r>
            <a:r>
              <a:rPr lang="ko-KR" altLang="en-US" sz="3200" dirty="0" err="1"/>
              <a:t>이에요</a:t>
            </a:r>
            <a:r>
              <a:rPr lang="en-US" altLang="ko-KR" sz="3200" dirty="0"/>
              <a:t>.</a:t>
            </a:r>
            <a:br>
              <a:rPr lang="en-US" altLang="ko-KR" sz="3200" dirty="0"/>
            </a:br>
            <a:r>
              <a:rPr lang="en-US" altLang="ko-KR" sz="3200" dirty="0"/>
              <a:t>→ Oggi è il </a:t>
            </a:r>
            <a:r>
              <a:rPr lang="en-US" altLang="ko-KR" sz="3200" b="1" dirty="0"/>
              <a:t>24 </a:t>
            </a:r>
            <a:r>
              <a:rPr lang="en-US" altLang="ko-KR" sz="3200" b="1" dirty="0" err="1"/>
              <a:t>giugno</a:t>
            </a:r>
            <a:r>
              <a:rPr lang="en-US" altLang="ko-KR" sz="3200" dirty="0"/>
              <a:t>.</a:t>
            </a:r>
          </a:p>
          <a:p>
            <a:endParaRPr lang="en-US" altLang="ko-KR" sz="3200" dirty="0"/>
          </a:p>
          <a:p>
            <a:endParaRPr lang="en-US" altLang="ko-KR" sz="3200" dirty="0"/>
          </a:p>
          <a:p>
            <a:endParaRPr lang="en-US" altLang="ko-KR" sz="3200" dirty="0"/>
          </a:p>
          <a:p>
            <a:r>
              <a:rPr lang="ko-KR" altLang="en-US" sz="3200" dirty="0"/>
              <a:t>저는 </a:t>
            </a:r>
            <a:r>
              <a:rPr lang="en-US" altLang="ko-KR" sz="3200" b="1" dirty="0"/>
              <a:t>2</a:t>
            </a:r>
            <a:r>
              <a:rPr lang="ko-KR" altLang="en-US" sz="3200" b="1" dirty="0"/>
              <a:t>월</a:t>
            </a:r>
            <a:r>
              <a:rPr lang="ko-KR" altLang="en-US" sz="3200" dirty="0"/>
              <a:t>에 태어났어요</a:t>
            </a:r>
            <a:r>
              <a:rPr lang="en-US" altLang="ko-KR" sz="3200" dirty="0"/>
              <a:t>.</a:t>
            </a:r>
            <a:br>
              <a:rPr lang="en-US" altLang="ko-KR" sz="3200" dirty="0"/>
            </a:br>
            <a:r>
              <a:rPr lang="en-US" altLang="ko-KR" sz="3200" dirty="0"/>
              <a:t>→ Sono </a:t>
            </a:r>
            <a:r>
              <a:rPr lang="en-US" altLang="ko-KR" sz="3200" dirty="0" err="1"/>
              <a:t>nato</a:t>
            </a:r>
            <a:r>
              <a:rPr lang="en-US" altLang="ko-KR" sz="3200" dirty="0"/>
              <a:t>/a a </a:t>
            </a:r>
            <a:r>
              <a:rPr lang="en-US" altLang="ko-KR" sz="3200" b="1" dirty="0" err="1"/>
              <a:t>febbraio</a:t>
            </a:r>
            <a:r>
              <a:rPr lang="en-US" altLang="ko-KR" sz="3200" dirty="0"/>
              <a:t>.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4146A48-083B-2C9C-3417-69BBF23D2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533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A4790-7C91-7C25-B575-62DC11C48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D40D207-D6A4-B63A-DCAC-D4BB08F3A1EC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16CFB4-EF6B-CDB6-3A11-01247BB4D87E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FA4B49-E9FD-221B-F202-F2DB2703490C}"/>
              </a:ext>
            </a:extLst>
          </p:cNvPr>
          <p:cNvSpPr txBox="1"/>
          <p:nvPr/>
        </p:nvSpPr>
        <p:spPr>
          <a:xfrm>
            <a:off x="220716" y="991600"/>
            <a:ext cx="11398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1. Come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dice “</a:t>
            </a:r>
            <a:r>
              <a:rPr lang="en-US" altLang="ko-KR" sz="3600" b="1" dirty="0" err="1"/>
              <a:t>gennaio</a:t>
            </a:r>
            <a:r>
              <a:rPr lang="en-US" altLang="ko-KR" sz="3600" b="1" dirty="0"/>
              <a:t>” in </a:t>
            </a:r>
            <a:r>
              <a:rPr lang="en-US" altLang="ko-KR" sz="3600" b="1" dirty="0" err="1"/>
              <a:t>coreano</a:t>
            </a:r>
            <a:r>
              <a:rPr lang="en-US" altLang="ko-KR" sz="3600" b="1" dirty="0"/>
              <a:t>?</a:t>
            </a:r>
          </a:p>
          <a:p>
            <a:br>
              <a:rPr lang="en-US" altLang="ko-KR" sz="3600" dirty="0"/>
            </a:br>
            <a:r>
              <a:rPr lang="en-US" altLang="ko-KR" sz="3600" dirty="0"/>
              <a:t>A. </a:t>
            </a:r>
            <a:r>
              <a:rPr lang="ko-KR" altLang="en-US" sz="3600" dirty="0" err="1"/>
              <a:t>하나월</a:t>
            </a:r>
            <a:r>
              <a:rPr lang="ko-KR" altLang="en-US" sz="3600" dirty="0"/>
              <a:t> </a:t>
            </a:r>
            <a:r>
              <a:rPr lang="en-US" altLang="ko-KR" sz="3600" dirty="0"/>
              <a:t>B. </a:t>
            </a:r>
            <a:r>
              <a:rPr lang="ko-KR" altLang="en-US" sz="3600" dirty="0"/>
              <a:t>한달 </a:t>
            </a:r>
            <a:r>
              <a:rPr lang="en-US" altLang="ko-KR" sz="3600" dirty="0"/>
              <a:t>C. </a:t>
            </a:r>
            <a:r>
              <a:rPr lang="ko-KR" altLang="en-US" sz="3600" dirty="0"/>
              <a:t>일월 </a:t>
            </a:r>
            <a:r>
              <a:rPr lang="en-US" altLang="ko-KR" sz="3600" dirty="0"/>
              <a:t>D. </a:t>
            </a:r>
            <a:r>
              <a:rPr lang="ko-KR" altLang="en-US" sz="3600" dirty="0" err="1"/>
              <a:t>첫달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26DA95F-DAD6-85DB-7AE4-567F469F7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246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813C6-02DA-29E5-CEAE-968EA8B55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D792300-DC7E-3981-3956-A2C57B692383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681813-FC20-33B1-041C-4F4985E14DA5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E5E198-FD23-7E52-2D34-D0D7692B7ACA}"/>
              </a:ext>
            </a:extLst>
          </p:cNvPr>
          <p:cNvSpPr txBox="1"/>
          <p:nvPr/>
        </p:nvSpPr>
        <p:spPr>
          <a:xfrm>
            <a:off x="220716" y="991600"/>
            <a:ext cx="11398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2. Qual è la forma </a:t>
            </a:r>
            <a:r>
              <a:rPr lang="en-US" altLang="ko-KR" sz="3600" b="1" dirty="0" err="1"/>
              <a:t>corretta</a:t>
            </a:r>
            <a:r>
              <a:rPr lang="en-US" altLang="ko-KR" sz="3600" b="1" dirty="0"/>
              <a:t> per dire “3 </a:t>
            </a:r>
            <a:r>
              <a:rPr lang="en-US" altLang="ko-KR" sz="3600" b="1" dirty="0" err="1"/>
              <a:t>mesi</a:t>
            </a:r>
            <a:r>
              <a:rPr lang="en-US" altLang="ko-KR" sz="3600" b="1" dirty="0"/>
              <a:t>”?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삼월 </a:t>
            </a:r>
            <a:r>
              <a:rPr lang="en-US" altLang="ko-KR" sz="3600" dirty="0"/>
              <a:t>B. </a:t>
            </a:r>
            <a:r>
              <a:rPr lang="ko-KR" altLang="en-US" sz="3600" dirty="0"/>
              <a:t>세 달 </a:t>
            </a:r>
            <a:r>
              <a:rPr lang="en-US" altLang="ko-KR" sz="3600" dirty="0"/>
              <a:t>C. </a:t>
            </a:r>
            <a:r>
              <a:rPr lang="ko-KR" altLang="en-US" sz="3600" dirty="0" err="1"/>
              <a:t>셋월</a:t>
            </a:r>
            <a:r>
              <a:rPr lang="ko-KR" altLang="en-US" sz="3600" dirty="0"/>
              <a:t> </a:t>
            </a:r>
            <a:r>
              <a:rPr lang="en-US" altLang="ko-KR" sz="3600" dirty="0"/>
              <a:t>D. </a:t>
            </a:r>
            <a:r>
              <a:rPr lang="ko-KR" altLang="en-US" sz="3600" dirty="0" err="1"/>
              <a:t>삼달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C98130B-268B-DFAB-2197-1185367EB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50683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4835E-DCB9-2400-4F42-A735CDA94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A0A6294-F5CF-45BC-3CC2-AA6FC844A688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F371BD-2FB4-021A-DD4D-AAD8E10085EC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A3EB24-07BC-01DF-5918-625725B03509}"/>
              </a:ext>
            </a:extLst>
          </p:cNvPr>
          <p:cNvSpPr txBox="1"/>
          <p:nvPr/>
        </p:nvSpPr>
        <p:spPr>
          <a:xfrm>
            <a:off x="220716" y="991600"/>
            <a:ext cx="11398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3. Cosa </a:t>
            </a:r>
            <a:r>
              <a:rPr lang="en-US" altLang="ko-KR" sz="3600" b="1" dirty="0" err="1"/>
              <a:t>significa</a:t>
            </a:r>
            <a:r>
              <a:rPr lang="en-US" altLang="ko-KR" sz="3600" b="1" dirty="0"/>
              <a:t> “4</a:t>
            </a:r>
            <a:r>
              <a:rPr lang="ko-KR" altLang="en-US" sz="3600" b="1" dirty="0"/>
              <a:t>월”</a:t>
            </a:r>
            <a:r>
              <a:rPr lang="en-US" altLang="ko-KR" sz="3600" b="1" dirty="0"/>
              <a:t>?</a:t>
            </a:r>
            <a:br>
              <a:rPr lang="ko-KR" altLang="en-US" sz="3600" dirty="0"/>
            </a:br>
            <a:endParaRPr lang="en-US" altLang="ko-KR" sz="3600" dirty="0"/>
          </a:p>
          <a:p>
            <a:r>
              <a:rPr lang="en-US" altLang="ko-KR" sz="3600" dirty="0"/>
              <a:t>A. quattro </a:t>
            </a:r>
            <a:r>
              <a:rPr lang="en-US" altLang="ko-KR" sz="3600" dirty="0" err="1"/>
              <a:t>mesi</a:t>
            </a:r>
            <a:r>
              <a:rPr lang="en-US" altLang="ko-KR" sz="3600" dirty="0"/>
              <a:t> B. 4 </a:t>
            </a:r>
            <a:r>
              <a:rPr lang="en-US" altLang="ko-KR" sz="3600" dirty="0" err="1"/>
              <a:t>giorni</a:t>
            </a:r>
            <a:r>
              <a:rPr lang="en-US" altLang="ko-KR" sz="3600" dirty="0"/>
              <a:t> C. </a:t>
            </a:r>
            <a:r>
              <a:rPr lang="en-US" altLang="ko-KR" sz="3600" dirty="0" err="1"/>
              <a:t>aprile</a:t>
            </a:r>
            <a:r>
              <a:rPr lang="en-US" altLang="ko-KR" sz="3600" dirty="0"/>
              <a:t> D. luna </a:t>
            </a:r>
            <a:r>
              <a:rPr lang="en-US" altLang="ko-KR" sz="3600" dirty="0" err="1"/>
              <a:t>piena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1DC2DC5-19F0-F859-D7B3-90F0B763B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050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CBAB5-974F-90FA-1F0B-D3D5E59EC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DCBB2055-389E-7C5F-7A69-2601C36E3998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4B754E-978B-3E56-50FA-6A712A408B38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70F1EC-05CA-BFBE-21EB-D71448D10504}"/>
              </a:ext>
            </a:extLst>
          </p:cNvPr>
          <p:cNvSpPr txBox="1"/>
          <p:nvPr/>
        </p:nvSpPr>
        <p:spPr>
          <a:xfrm>
            <a:off x="220716" y="991600"/>
            <a:ext cx="117295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4. </a:t>
            </a:r>
            <a:r>
              <a:rPr lang="ko-KR" altLang="en-US" sz="3600" b="1" dirty="0"/>
              <a:t>“다섯 달” </a:t>
            </a:r>
            <a:r>
              <a:rPr lang="en-US" altLang="ko-KR" sz="3600" b="1" dirty="0" err="1"/>
              <a:t>significa</a:t>
            </a:r>
            <a:r>
              <a:rPr lang="en-US" altLang="ko-KR" sz="3600" b="1" dirty="0"/>
              <a:t>...?</a:t>
            </a:r>
          </a:p>
          <a:p>
            <a:br>
              <a:rPr lang="en-US" altLang="ko-KR" sz="3600" dirty="0"/>
            </a:br>
            <a:r>
              <a:rPr lang="en-US" altLang="ko-KR" sz="3600" dirty="0"/>
              <a:t>A. </a:t>
            </a:r>
            <a:r>
              <a:rPr lang="en-US" altLang="ko-KR" sz="3600" dirty="0" err="1"/>
              <a:t>maggio</a:t>
            </a:r>
            <a:r>
              <a:rPr lang="en-US" altLang="ko-KR" sz="3600" dirty="0"/>
              <a:t> B. cinque </a:t>
            </a:r>
            <a:r>
              <a:rPr lang="en-US" altLang="ko-KR" sz="3600" dirty="0" err="1"/>
              <a:t>mesi</a:t>
            </a:r>
            <a:r>
              <a:rPr lang="en-US" altLang="ko-KR" sz="3600" dirty="0"/>
              <a:t> C. cinque </a:t>
            </a:r>
            <a:r>
              <a:rPr lang="en-US" altLang="ko-KR" sz="3600" dirty="0" err="1"/>
              <a:t>giorni</a:t>
            </a:r>
            <a:r>
              <a:rPr lang="en-US" altLang="ko-KR" sz="3600" dirty="0"/>
              <a:t> </a:t>
            </a:r>
          </a:p>
          <a:p>
            <a:r>
              <a:rPr lang="en-US" altLang="ko-KR" sz="3600" dirty="0"/>
              <a:t>D. </a:t>
            </a:r>
            <a:r>
              <a:rPr lang="en-US" altLang="ko-KR" sz="3600" dirty="0" err="1"/>
              <a:t>venerdì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942DF4-5225-C4AE-1DAA-04CB5BB98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6844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DDCDA-6B95-2387-B4C9-426F20F1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FC4250FE-D59E-269C-86CC-D76731334568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9CB9FD-C061-D8AE-6D48-551CE6B64E1A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60667A-D0C0-C1CE-CD12-C159C7368A5C}"/>
              </a:ext>
            </a:extLst>
          </p:cNvPr>
          <p:cNvSpPr txBox="1"/>
          <p:nvPr/>
        </p:nvSpPr>
        <p:spPr>
          <a:xfrm>
            <a:off x="220716" y="991600"/>
            <a:ext cx="117295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5. Qual è </a:t>
            </a:r>
            <a:r>
              <a:rPr lang="en-US" altLang="ko-KR" sz="3600" b="1" dirty="0" err="1"/>
              <a:t>l’espressione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più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naturale</a:t>
            </a:r>
            <a:r>
              <a:rPr lang="en-US" altLang="ko-KR" sz="3600" b="1" dirty="0"/>
              <a:t> in </a:t>
            </a:r>
            <a:r>
              <a:rPr lang="en-US" altLang="ko-KR" sz="3600" b="1" dirty="0" err="1"/>
              <a:t>coreano</a:t>
            </a:r>
            <a:r>
              <a:rPr lang="en-US" altLang="ko-KR" sz="3600" b="1" dirty="0"/>
              <a:t> per: “Sono </a:t>
            </a:r>
            <a:r>
              <a:rPr lang="en-US" altLang="ko-KR" sz="3600" b="1" dirty="0" err="1"/>
              <a:t>stato</a:t>
            </a:r>
            <a:r>
              <a:rPr lang="en-US" altLang="ko-KR" sz="3600" b="1" dirty="0"/>
              <a:t> in Corea per 2 </a:t>
            </a:r>
            <a:r>
              <a:rPr lang="en-US" altLang="ko-KR" sz="3600" b="1" dirty="0" err="1"/>
              <a:t>mesi</a:t>
            </a:r>
            <a:r>
              <a:rPr lang="en-US" altLang="ko-KR" sz="3600" b="1" dirty="0"/>
              <a:t>”?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이월 동안 한국에 있었어요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두 달 동안 한국에 있었어요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 err="1"/>
              <a:t>둘월</a:t>
            </a:r>
            <a:r>
              <a:rPr lang="ko-KR" altLang="en-US" sz="3600" dirty="0"/>
              <a:t> 한국에서 살았어요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이달 한국에 있었어요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160E0B4-7BE3-9B83-FFC1-EFACB8848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160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A14CE-3717-4318-8C6C-45AFF819C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5533D2E-7A49-D13F-32A0-D21E3AE09C0A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64BEAC-A36D-4095-4CDB-659BD2948426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98FC8B-9BCC-F00B-69A4-9DD3F8216DF5}"/>
              </a:ext>
            </a:extLst>
          </p:cNvPr>
          <p:cNvSpPr txBox="1"/>
          <p:nvPr/>
        </p:nvSpPr>
        <p:spPr>
          <a:xfrm>
            <a:off x="220716" y="991600"/>
            <a:ext cx="117295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6. Quale </a:t>
            </a:r>
            <a:r>
              <a:rPr lang="en-US" altLang="ko-KR" sz="3600" b="1" dirty="0" err="1"/>
              <a:t>tra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queste</a:t>
            </a:r>
            <a:r>
              <a:rPr lang="en-US" altLang="ko-KR" sz="3600" b="1" dirty="0"/>
              <a:t> è </a:t>
            </a:r>
            <a:r>
              <a:rPr lang="en-US" altLang="ko-KR" sz="3600" b="1" dirty="0" err="1"/>
              <a:t>usata</a:t>
            </a:r>
            <a:r>
              <a:rPr lang="en-US" altLang="ko-KR" sz="3600" b="1" dirty="0"/>
              <a:t> per </a:t>
            </a:r>
            <a:r>
              <a:rPr lang="en-US" altLang="ko-KR" sz="3600" b="1" dirty="0" err="1"/>
              <a:t>indicare</a:t>
            </a:r>
            <a:r>
              <a:rPr lang="en-US" altLang="ko-KR" sz="3600" b="1" dirty="0"/>
              <a:t> un mese del </a:t>
            </a:r>
            <a:r>
              <a:rPr lang="en-US" altLang="ko-KR" sz="3600" b="1" dirty="0" err="1"/>
              <a:t>calendario</a:t>
            </a:r>
            <a:r>
              <a:rPr lang="en-US" altLang="ko-KR" sz="3600" b="1" dirty="0"/>
              <a:t>?</a:t>
            </a:r>
          </a:p>
          <a:p>
            <a:br>
              <a:rPr lang="en-US" altLang="ko-KR" sz="3600" dirty="0"/>
            </a:br>
            <a:r>
              <a:rPr lang="en-US" altLang="ko-KR" sz="3600" dirty="0"/>
              <a:t>A. </a:t>
            </a:r>
            <a:r>
              <a:rPr lang="ko-KR" altLang="en-US" sz="3600" dirty="0"/>
              <a:t>달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개월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월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날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C14EB30-DD3D-EB5B-012F-55CC45035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591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8BA73-95A1-BD8C-9E41-A9715C2BA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1CB4A90-A601-5F80-A9FA-39553F7E2E89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42E302-9BB6-758B-F03B-D55A1ED5F905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E58670-1B1E-1D52-019F-1766BBF00311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7. “</a:t>
            </a:r>
            <a:r>
              <a:rPr lang="ko-KR" altLang="en-US" sz="2400" b="1" dirty="0"/>
              <a:t>주말에 뭐 해요</a:t>
            </a:r>
            <a:r>
              <a:rPr lang="en-US" altLang="ko-KR" sz="2400" b="1" dirty="0"/>
              <a:t>?”</a:t>
            </a:r>
            <a:r>
              <a:rPr lang="ko-KR" altLang="en-US" sz="2400" b="1" dirty="0"/>
              <a:t>라는 질문에 대한 자연스럽지 않은 대답은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A. </a:t>
            </a:r>
            <a:r>
              <a:rPr lang="ko-KR" altLang="en-US" sz="2400" dirty="0"/>
              <a:t>집에서 </a:t>
            </a:r>
            <a:r>
              <a:rPr lang="ko-KR" altLang="en-US" sz="2400" dirty="0" err="1"/>
              <a:t>쉬어요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B. </a:t>
            </a:r>
            <a:r>
              <a:rPr lang="ko-KR" altLang="en-US" sz="2400" dirty="0" err="1"/>
              <a:t>친구랑</a:t>
            </a:r>
            <a:r>
              <a:rPr lang="ko-KR" altLang="en-US" sz="2400" dirty="0"/>
              <a:t> 영화 봐요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회사에 출근해요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여행 가요</a:t>
            </a:r>
            <a:r>
              <a:rPr lang="en-US" altLang="ko-K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35300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A73DC-95C1-978A-9C09-D45F47D7E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43F080D5-9DED-798E-3A26-4E7FA60B2E93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7D1CF1-EC16-34BA-7F62-5580560E3572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4793E6-4329-F03B-DFB4-4DB5428DC7CE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7. </a:t>
            </a:r>
            <a:r>
              <a:rPr lang="ko-KR" altLang="en-US" sz="3600" b="1" dirty="0"/>
              <a:t>“</a:t>
            </a:r>
            <a:r>
              <a:rPr lang="en-US" altLang="ko-KR" sz="3600" b="1" dirty="0"/>
              <a:t>3</a:t>
            </a:r>
            <a:r>
              <a:rPr lang="ko-KR" altLang="en-US" sz="3600" b="1" dirty="0"/>
              <a:t>월 </a:t>
            </a:r>
            <a:r>
              <a:rPr lang="en-US" altLang="ko-KR" sz="3600" b="1" dirty="0"/>
              <a:t>1</a:t>
            </a:r>
            <a:r>
              <a:rPr lang="ko-KR" altLang="en-US" sz="3600" b="1" dirty="0"/>
              <a:t>일”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riferisce</a:t>
            </a:r>
            <a:r>
              <a:rPr lang="en-US" altLang="ko-KR" sz="3600" b="1" dirty="0"/>
              <a:t> a...?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il 3 </a:t>
            </a:r>
            <a:r>
              <a:rPr lang="en-US" altLang="ko-KR" sz="3600" dirty="0" err="1"/>
              <a:t>gennaio</a:t>
            </a:r>
            <a:br>
              <a:rPr lang="en-US" altLang="ko-KR" sz="3600" dirty="0"/>
            </a:br>
            <a:r>
              <a:rPr lang="en-US" altLang="ko-KR" sz="3600" dirty="0"/>
              <a:t>B. il primo </a:t>
            </a:r>
            <a:r>
              <a:rPr lang="en-US" altLang="ko-KR" sz="3600" dirty="0" err="1"/>
              <a:t>marzo</a:t>
            </a:r>
            <a:br>
              <a:rPr lang="en-US" altLang="ko-KR" sz="3600" dirty="0"/>
            </a:br>
            <a:r>
              <a:rPr lang="en-US" altLang="ko-KR" sz="3600" dirty="0"/>
              <a:t>C. </a:t>
            </a:r>
            <a:r>
              <a:rPr lang="en-US" altLang="ko-KR" sz="3600" dirty="0" err="1"/>
              <a:t>tre</a:t>
            </a:r>
            <a:r>
              <a:rPr lang="en-US" altLang="ko-KR" sz="3600" dirty="0"/>
              <a:t> </a:t>
            </a:r>
            <a:r>
              <a:rPr lang="en-US" altLang="ko-KR" sz="3600" dirty="0" err="1"/>
              <a:t>mesi</a:t>
            </a:r>
            <a:br>
              <a:rPr lang="en-US" altLang="ko-KR" sz="3600" dirty="0"/>
            </a:br>
            <a:r>
              <a:rPr lang="en-US" altLang="ko-KR" sz="3600" dirty="0"/>
              <a:t>D. </a:t>
            </a:r>
            <a:r>
              <a:rPr lang="en-US" altLang="ko-KR" sz="3600" dirty="0" err="1"/>
              <a:t>tre</a:t>
            </a:r>
            <a:r>
              <a:rPr lang="en-US" altLang="ko-KR" sz="3600" dirty="0"/>
              <a:t> </a:t>
            </a:r>
            <a:r>
              <a:rPr lang="en-US" altLang="ko-KR" sz="3600" dirty="0" err="1"/>
              <a:t>settimane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802DD4E-4AE5-26D1-2E6F-D0FBB2C8AF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8303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C0CD4-D3A6-7F4F-E447-E48D8FAC2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093B6C0-6BCD-4EA5-5885-A7263B518822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ACE80F-E459-DA7C-3ADF-EDEC84A8EF71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60F1AB-3BBB-7B13-4479-97481F119399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8. </a:t>
            </a:r>
            <a:r>
              <a:rPr lang="ko-KR" altLang="en-US" sz="3600" b="1" dirty="0"/>
              <a:t>“여섯 달” </a:t>
            </a:r>
            <a:r>
              <a:rPr lang="en-US" altLang="ko-KR" sz="3600" b="1" dirty="0" err="1"/>
              <a:t>significa</a:t>
            </a:r>
            <a:r>
              <a:rPr lang="en-US" altLang="ko-KR" sz="3600" b="1" dirty="0"/>
              <a:t>...?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6</a:t>
            </a:r>
            <a:r>
              <a:rPr lang="ko-KR" altLang="en-US" sz="3600" dirty="0"/>
              <a:t>월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en-US" altLang="ko-KR" sz="3600" dirty="0" err="1"/>
              <a:t>giugno</a:t>
            </a:r>
            <a:br>
              <a:rPr lang="en-US" altLang="ko-KR" sz="3600" dirty="0"/>
            </a:br>
            <a:r>
              <a:rPr lang="en-US" altLang="ko-KR" sz="3600" dirty="0"/>
              <a:t>C. sei </a:t>
            </a:r>
            <a:r>
              <a:rPr lang="en-US" altLang="ko-KR" sz="3600" dirty="0" err="1"/>
              <a:t>mesi</a:t>
            </a:r>
            <a:r>
              <a:rPr lang="en-US" altLang="ko-KR" sz="3600" dirty="0"/>
              <a:t> (</a:t>
            </a:r>
            <a:r>
              <a:rPr lang="en-US" altLang="ko-KR" sz="3600" dirty="0" err="1"/>
              <a:t>durata</a:t>
            </a:r>
            <a:r>
              <a:rPr lang="en-US" altLang="ko-KR" sz="3600" dirty="0"/>
              <a:t>)</a:t>
            </a:r>
            <a:br>
              <a:rPr lang="en-US" altLang="ko-KR" sz="3600" dirty="0"/>
            </a:br>
            <a:r>
              <a:rPr lang="en-US" altLang="ko-KR" sz="3600" dirty="0"/>
              <a:t>D. sei </a:t>
            </a:r>
            <a:r>
              <a:rPr lang="en-US" altLang="ko-KR" sz="3600" dirty="0" err="1"/>
              <a:t>settimane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1D1A6AE-20A9-F291-2925-5334104D4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4468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D17C-F57B-1608-05AB-DF9E5582A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1248ED77-69E9-E798-0F25-6BE47E56D3CD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CAB8FE-9F5B-C315-E587-616D310F1043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FC4A61-962B-0C16-A339-CC429559F0EA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9. In quale </a:t>
            </a:r>
            <a:r>
              <a:rPr lang="en-US" altLang="ko-KR" sz="3600" b="1" dirty="0" err="1"/>
              <a:t>frase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usa</a:t>
            </a:r>
            <a:r>
              <a:rPr lang="en-US" altLang="ko-KR" sz="3600" b="1" dirty="0"/>
              <a:t> “</a:t>
            </a:r>
            <a:r>
              <a:rPr lang="ko-KR" altLang="en-US" sz="3600" b="1" dirty="0"/>
              <a:t>월” </a:t>
            </a:r>
            <a:r>
              <a:rPr lang="en-US" altLang="ko-KR" sz="3600" b="1" dirty="0" err="1"/>
              <a:t>correttamente</a:t>
            </a:r>
            <a:r>
              <a:rPr lang="en-US" altLang="ko-KR" sz="3600" b="1" dirty="0"/>
              <a:t>?</a:t>
            </a:r>
            <a:br>
              <a:rPr lang="ko-KR" altLang="en-US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세 월 동안 공부했어요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삼월에 시험이 있어요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삼 달 동안 </a:t>
            </a:r>
            <a:r>
              <a:rPr lang="ko-KR" altLang="en-US" sz="3600" dirty="0" err="1"/>
              <a:t>아팠어요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다섯월을 갔어요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41C7A18-004D-F900-856D-61783571A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075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24A1F-7D71-CE12-D586-AC04870F2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4FA3E96-300A-C6F2-69FB-B8BE0BA3F195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D51379-AB35-7CE7-3DCA-2097C0C4CE95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/>
              <a:t>I </a:t>
            </a:r>
            <a:r>
              <a:rPr lang="en-US" altLang="ko-KR" sz="2800" b="1" dirty="0" err="1"/>
              <a:t>mesi</a:t>
            </a:r>
            <a:r>
              <a:rPr lang="en-US" altLang="ko-KR" sz="2800" b="1" dirty="0"/>
              <a:t> / </a:t>
            </a:r>
            <a:r>
              <a:rPr lang="ko-KR" altLang="en-US" sz="2800" b="1" dirty="0"/>
              <a:t>월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AC0100-CA76-861F-B7D1-4C9BFCF59E79}"/>
              </a:ext>
            </a:extLst>
          </p:cNvPr>
          <p:cNvSpPr txBox="1"/>
          <p:nvPr/>
        </p:nvSpPr>
        <p:spPr>
          <a:xfrm>
            <a:off x="220716" y="991600"/>
            <a:ext cx="117295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10. Qual è la forma </a:t>
            </a:r>
            <a:r>
              <a:rPr lang="en-US" altLang="ko-KR" sz="3600" b="1" dirty="0" err="1"/>
              <a:t>più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comune</a:t>
            </a:r>
            <a:r>
              <a:rPr lang="en-US" altLang="ko-KR" sz="3600" b="1" dirty="0"/>
              <a:t> per </a:t>
            </a:r>
            <a:r>
              <a:rPr lang="en-US" altLang="ko-KR" sz="3600" b="1" dirty="0" err="1"/>
              <a:t>parlare</a:t>
            </a:r>
            <a:r>
              <a:rPr lang="en-US" altLang="ko-KR" sz="3600" b="1" dirty="0"/>
              <a:t> di “la luna è </a:t>
            </a:r>
            <a:r>
              <a:rPr lang="en-US" altLang="ko-KR" sz="3600" b="1" dirty="0" err="1"/>
              <a:t>bella</a:t>
            </a:r>
            <a:r>
              <a:rPr lang="en-US" altLang="ko-KR" sz="3600" b="1" dirty="0"/>
              <a:t>” in </a:t>
            </a:r>
            <a:r>
              <a:rPr lang="en-US" altLang="ko-KR" sz="3600" b="1" dirty="0" err="1"/>
              <a:t>coreano</a:t>
            </a:r>
            <a:r>
              <a:rPr lang="en-US" altLang="ko-KR" sz="3600" b="1" dirty="0"/>
              <a:t>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월이 예뻐요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달이 예뻐요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 err="1"/>
              <a:t>월달이</a:t>
            </a:r>
            <a:r>
              <a:rPr lang="ko-KR" altLang="en-US" sz="3600" dirty="0"/>
              <a:t> 예뻐요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하나달이 예뻐요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0A74B2C-9D0D-690A-335C-34562F2A3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85091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0A926-6F5C-E254-E261-E067DA11C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468B8A00-683A-F6C2-40E8-F404349E7E34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317526-142D-4E93-291E-40588A7748EF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70ECA9-6D53-BF9F-9462-0BF3E74F798B}"/>
              </a:ext>
            </a:extLst>
          </p:cNvPr>
          <p:cNvSpPr txBox="1"/>
          <p:nvPr/>
        </p:nvSpPr>
        <p:spPr>
          <a:xfrm>
            <a:off x="220716" y="991600"/>
            <a:ext cx="117295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1. Qual è la </a:t>
            </a:r>
            <a:r>
              <a:rPr lang="en-US" altLang="ko-KR" sz="3600" b="1" dirty="0" err="1"/>
              <a:t>traduzione</a:t>
            </a:r>
            <a:r>
              <a:rPr lang="en-US" altLang="ko-KR" sz="3600" b="1" dirty="0"/>
              <a:t> di “10</a:t>
            </a:r>
            <a:r>
              <a:rPr lang="ko-KR" altLang="en-US" sz="3600" b="1" dirty="0"/>
              <a:t>월 </a:t>
            </a:r>
            <a:r>
              <a:rPr lang="en-US" altLang="ko-KR" sz="3600" b="1" dirty="0"/>
              <a:t>10</a:t>
            </a:r>
            <a:r>
              <a:rPr lang="ko-KR" altLang="en-US" sz="3600" b="1" dirty="0"/>
              <a:t>일”</a:t>
            </a:r>
            <a:r>
              <a:rPr lang="en-US" altLang="ko-KR" sz="3600" b="1" dirty="0"/>
              <a:t>?</a:t>
            </a:r>
            <a:br>
              <a:rPr lang="ko-KR" altLang="en-US" sz="3600" dirty="0"/>
            </a:br>
            <a:r>
              <a:rPr lang="en-US" altLang="ko-KR" sz="3600" dirty="0"/>
              <a:t>A. il 10 </a:t>
            </a:r>
            <a:r>
              <a:rPr lang="en-US" altLang="ko-KR" sz="3600" dirty="0" err="1"/>
              <a:t>ottobre</a:t>
            </a:r>
            <a:br>
              <a:rPr lang="en-US" altLang="ko-KR" sz="3600" dirty="0"/>
            </a:br>
            <a:r>
              <a:rPr lang="en-US" altLang="ko-KR" sz="3600" dirty="0"/>
              <a:t>B. il 10 </a:t>
            </a:r>
            <a:r>
              <a:rPr lang="en-US" altLang="ko-KR" sz="3600" dirty="0" err="1"/>
              <a:t>dicembre</a:t>
            </a:r>
            <a:br>
              <a:rPr lang="en-US" altLang="ko-KR" sz="3600" dirty="0"/>
            </a:br>
            <a:r>
              <a:rPr lang="en-US" altLang="ko-KR" sz="3600" dirty="0"/>
              <a:t>C. 10 </a:t>
            </a:r>
            <a:r>
              <a:rPr lang="en-US" altLang="ko-KR" sz="3600" dirty="0" err="1"/>
              <a:t>mesi</a:t>
            </a:r>
            <a:br>
              <a:rPr lang="en-US" altLang="ko-KR" sz="3600" dirty="0"/>
            </a:br>
            <a:r>
              <a:rPr lang="en-US" altLang="ko-KR" sz="3600" dirty="0"/>
              <a:t>D. </a:t>
            </a:r>
            <a:r>
              <a:rPr lang="en-US" altLang="ko-KR" sz="3600" dirty="0" err="1"/>
              <a:t>ottobre</a:t>
            </a:r>
            <a:r>
              <a:rPr lang="en-US" altLang="ko-KR" sz="3600" dirty="0"/>
              <a:t> e 10 </a:t>
            </a:r>
            <a:r>
              <a:rPr lang="en-US" altLang="ko-KR" sz="3600" dirty="0" err="1"/>
              <a:t>mesi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C9D7076-3AD9-8CD4-CB82-EBE001CAC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3155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BABEA-39DB-3750-0B9F-35B0FA1FB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A42150B-32CF-DD0F-84E8-1D97DFAE6F80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7E3761-157A-CED3-BF7B-EE7E41CBC1B2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35F494-3925-973A-1B11-2391FF7B3952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2. Cosa </a:t>
            </a:r>
            <a:r>
              <a:rPr lang="en-US" altLang="ko-KR" sz="3600" b="1" dirty="0" err="1"/>
              <a:t>significa</a:t>
            </a:r>
            <a:r>
              <a:rPr lang="en-US" altLang="ko-KR" sz="3600" b="1" dirty="0"/>
              <a:t> “</a:t>
            </a:r>
            <a:r>
              <a:rPr lang="ko-KR" altLang="en-US" sz="3600" b="1" dirty="0"/>
              <a:t>한 달”</a:t>
            </a:r>
            <a:r>
              <a:rPr lang="en-US" altLang="ko-KR" sz="3600" b="1" dirty="0"/>
              <a:t>?</a:t>
            </a:r>
            <a:br>
              <a:rPr lang="ko-KR" altLang="en-US" sz="3600" dirty="0"/>
            </a:br>
            <a:endParaRPr lang="en-US" altLang="ko-KR" sz="3600" dirty="0"/>
          </a:p>
          <a:p>
            <a:r>
              <a:rPr lang="en-US" altLang="ko-KR" sz="3600" dirty="0"/>
              <a:t>A. 1</a:t>
            </a:r>
            <a:r>
              <a:rPr lang="ko-KR" altLang="en-US" sz="3600" dirty="0"/>
              <a:t>월</a:t>
            </a:r>
            <a:br>
              <a:rPr lang="ko-KR" altLang="en-US" sz="3600" dirty="0"/>
            </a:br>
            <a:r>
              <a:rPr lang="en-US" altLang="ko-KR" sz="3600" dirty="0"/>
              <a:t>B. un </a:t>
            </a:r>
            <a:r>
              <a:rPr lang="en-US" altLang="ko-KR" sz="3600" dirty="0" err="1"/>
              <a:t>giorno</a:t>
            </a:r>
            <a:br>
              <a:rPr lang="en-US" altLang="ko-KR" sz="3600" dirty="0"/>
            </a:br>
            <a:r>
              <a:rPr lang="en-US" altLang="ko-KR" sz="3600" dirty="0"/>
              <a:t>C. </a:t>
            </a:r>
            <a:r>
              <a:rPr lang="en-US" altLang="ko-KR" sz="3600" dirty="0" err="1"/>
              <a:t>una</a:t>
            </a:r>
            <a:r>
              <a:rPr lang="en-US" altLang="ko-KR" sz="3600" dirty="0"/>
              <a:t> </a:t>
            </a:r>
            <a:r>
              <a:rPr lang="en-US" altLang="ko-KR" sz="3600" dirty="0" err="1"/>
              <a:t>settimana</a:t>
            </a:r>
            <a:br>
              <a:rPr lang="en-US" altLang="ko-KR" sz="3600" dirty="0"/>
            </a:br>
            <a:r>
              <a:rPr lang="en-US" altLang="ko-KR" sz="3600" dirty="0"/>
              <a:t>D. un mese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930938-7D04-7A4E-4501-1196C078F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9090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A439A-DD61-371F-CF22-164CF4403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955F80F-08C6-AFAC-1C0A-EA1953B0AFCA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EC044A-E853-74CB-ED6B-8429C62B4618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F45D02-A23E-BE37-5658-9208B30A850F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3. Qual è la </a:t>
            </a:r>
            <a:r>
              <a:rPr lang="en-US" altLang="ko-KR" sz="3600" b="1" dirty="0" err="1"/>
              <a:t>differenza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tra</a:t>
            </a:r>
            <a:r>
              <a:rPr lang="en-US" altLang="ko-KR" sz="3600" b="1" dirty="0"/>
              <a:t> “4</a:t>
            </a:r>
            <a:r>
              <a:rPr lang="ko-KR" altLang="en-US" sz="3600" b="1" dirty="0"/>
              <a:t>월” </a:t>
            </a:r>
            <a:r>
              <a:rPr lang="en-US" altLang="ko-KR" sz="3600" b="1" dirty="0"/>
              <a:t>e “</a:t>
            </a:r>
            <a:r>
              <a:rPr lang="ko-KR" altLang="en-US" sz="3600" b="1" dirty="0"/>
              <a:t>네 달”</a:t>
            </a:r>
            <a:r>
              <a:rPr lang="en-US" altLang="ko-KR" sz="3600" b="1" dirty="0"/>
              <a:t>?</a:t>
            </a:r>
            <a:br>
              <a:rPr lang="ko-KR" altLang="en-US" sz="3600" dirty="0"/>
            </a:br>
            <a:endParaRPr lang="en-US" altLang="ko-KR" sz="3600" dirty="0"/>
          </a:p>
          <a:p>
            <a:r>
              <a:rPr lang="en-US" altLang="ko-KR" sz="3600" dirty="0"/>
              <a:t>A. Sono </a:t>
            </a:r>
            <a:r>
              <a:rPr lang="en-US" altLang="ko-KR" sz="3600" dirty="0" err="1"/>
              <a:t>sinonimi</a:t>
            </a:r>
            <a:br>
              <a:rPr lang="en-US" altLang="ko-KR" sz="3600" dirty="0"/>
            </a:br>
            <a:r>
              <a:rPr lang="en-US" altLang="ko-KR" sz="3600" dirty="0"/>
              <a:t>B. “4</a:t>
            </a:r>
            <a:r>
              <a:rPr lang="ko-KR" altLang="en-US" sz="3600" dirty="0"/>
              <a:t>월” </a:t>
            </a:r>
            <a:r>
              <a:rPr lang="en-US" altLang="ko-KR" sz="3600" dirty="0"/>
              <a:t>è </a:t>
            </a:r>
            <a:r>
              <a:rPr lang="en-US" altLang="ko-KR" sz="3600" dirty="0" err="1"/>
              <a:t>aprile</a:t>
            </a:r>
            <a:r>
              <a:rPr lang="en-US" altLang="ko-KR" sz="3600" dirty="0"/>
              <a:t>, “</a:t>
            </a:r>
            <a:r>
              <a:rPr lang="ko-KR" altLang="en-US" sz="3600" dirty="0"/>
              <a:t>네 달” </a:t>
            </a:r>
            <a:r>
              <a:rPr lang="en-US" altLang="ko-KR" sz="3600" dirty="0"/>
              <a:t>è quattro </a:t>
            </a:r>
            <a:r>
              <a:rPr lang="en-US" altLang="ko-KR" sz="3600" dirty="0" err="1"/>
              <a:t>mesi</a:t>
            </a:r>
            <a:br>
              <a:rPr lang="en-US" altLang="ko-KR" sz="3600" dirty="0"/>
            </a:br>
            <a:r>
              <a:rPr lang="en-US" altLang="ko-KR" sz="3600" dirty="0"/>
              <a:t>C. “4</a:t>
            </a:r>
            <a:r>
              <a:rPr lang="ko-KR" altLang="en-US" sz="3600" dirty="0"/>
              <a:t>월” </a:t>
            </a:r>
            <a:r>
              <a:rPr lang="en-US" altLang="ko-KR" sz="3600" dirty="0"/>
              <a:t>è 4 </a:t>
            </a:r>
            <a:r>
              <a:rPr lang="en-US" altLang="ko-KR" sz="3600" dirty="0" err="1"/>
              <a:t>giorni</a:t>
            </a:r>
            <a:r>
              <a:rPr lang="en-US" altLang="ko-KR" sz="3600" dirty="0"/>
              <a:t>, “</a:t>
            </a:r>
            <a:r>
              <a:rPr lang="ko-KR" altLang="en-US" sz="3600" dirty="0"/>
              <a:t>네 달” </a:t>
            </a:r>
            <a:r>
              <a:rPr lang="en-US" altLang="ko-KR" sz="3600" dirty="0"/>
              <a:t>è </a:t>
            </a:r>
            <a:r>
              <a:rPr lang="en-US" altLang="ko-KR" sz="3600" dirty="0" err="1"/>
              <a:t>aprile</a:t>
            </a:r>
            <a:br>
              <a:rPr lang="en-US" altLang="ko-KR" sz="3600" dirty="0"/>
            </a:br>
            <a:r>
              <a:rPr lang="en-US" altLang="ko-KR" sz="3600" dirty="0"/>
              <a:t>D. </a:t>
            </a:r>
            <a:r>
              <a:rPr lang="en-US" altLang="ko-KR" sz="3600" dirty="0" err="1"/>
              <a:t>Nessuna</a:t>
            </a:r>
            <a:r>
              <a:rPr lang="en-US" altLang="ko-KR" sz="3600" dirty="0"/>
              <a:t>, </a:t>
            </a:r>
            <a:r>
              <a:rPr lang="en-US" altLang="ko-KR" sz="3600" dirty="0" err="1"/>
              <a:t>entrambi</a:t>
            </a:r>
            <a:r>
              <a:rPr lang="en-US" altLang="ko-KR" sz="3600" dirty="0"/>
              <a:t> </a:t>
            </a:r>
            <a:r>
              <a:rPr lang="en-US" altLang="ko-KR" sz="3600" dirty="0" err="1"/>
              <a:t>sono</a:t>
            </a:r>
            <a:r>
              <a:rPr lang="en-US" altLang="ko-KR" sz="3600" dirty="0"/>
              <a:t> </a:t>
            </a:r>
            <a:r>
              <a:rPr lang="en-US" altLang="ko-KR" sz="3600" dirty="0" err="1"/>
              <a:t>nomi</a:t>
            </a:r>
            <a:r>
              <a:rPr lang="en-US" altLang="ko-KR" sz="3600" dirty="0"/>
              <a:t> </a:t>
            </a:r>
            <a:r>
              <a:rPr lang="en-US" altLang="ko-KR" sz="3600" dirty="0" err="1"/>
              <a:t>coreani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E5C236A-CD4A-E006-8948-8933128AF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7209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18851-F4FD-F237-18D1-6801B327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14F18C0-F298-705A-67D5-1AA7D4AC8AC1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952436-1E03-5A32-5351-3B0FB8E3E812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0E8252-EB99-E6C7-A6DE-FD0DB03E3CE9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4. Come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dice “</a:t>
            </a:r>
            <a:r>
              <a:rPr lang="en-US" altLang="ko-KR" sz="3600" b="1" dirty="0" err="1"/>
              <a:t>abbiamo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vissuto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lì</a:t>
            </a:r>
            <a:r>
              <a:rPr lang="en-US" altLang="ko-KR" sz="3600" b="1" dirty="0"/>
              <a:t> per 1 mese”?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 err="1"/>
              <a:t>한월</a:t>
            </a:r>
            <a:r>
              <a:rPr lang="ko-KR" altLang="en-US" sz="3600" dirty="0"/>
              <a:t> 살았어요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일월에 살았어요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한 달 동안 살았어요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 err="1"/>
              <a:t>첫월</a:t>
            </a:r>
            <a:r>
              <a:rPr lang="ko-KR" altLang="en-US" sz="3600" dirty="0"/>
              <a:t> 살았어요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51443FA-0A0A-89F2-A61A-C1C2B387F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4340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3C02-AC4C-3AD4-98E4-086C47AC6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1DD5C41-CA48-1640-98F0-2B7D43618AD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B956C4-7D76-A44E-5816-7316644B2EF8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02BBB2-536E-8566-4957-34A0FDBF6D80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5. </a:t>
            </a:r>
            <a:r>
              <a:rPr lang="ko-KR" altLang="en-US" sz="3600" b="1" dirty="0"/>
              <a:t>“</a:t>
            </a:r>
            <a:r>
              <a:rPr lang="en-US" altLang="ko-KR" sz="3600" b="1" dirty="0"/>
              <a:t>12</a:t>
            </a:r>
            <a:r>
              <a:rPr lang="ko-KR" altLang="en-US" sz="3600" b="1" dirty="0"/>
              <a:t>월”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riferisce</a:t>
            </a:r>
            <a:r>
              <a:rPr lang="en-US" altLang="ko-KR" sz="3600" b="1" dirty="0"/>
              <a:t> a...?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en-US" altLang="ko-KR" sz="3600" dirty="0" err="1"/>
              <a:t>dicembre</a:t>
            </a:r>
            <a:br>
              <a:rPr lang="en-US" altLang="ko-KR" sz="3600" dirty="0"/>
            </a:br>
            <a:r>
              <a:rPr lang="en-US" altLang="ko-KR" sz="3600" dirty="0"/>
              <a:t>B. 12 </a:t>
            </a:r>
            <a:r>
              <a:rPr lang="en-US" altLang="ko-KR" sz="3600" dirty="0" err="1"/>
              <a:t>giorni</a:t>
            </a:r>
            <a:br>
              <a:rPr lang="en-US" altLang="ko-KR" sz="3600" dirty="0"/>
            </a:br>
            <a:r>
              <a:rPr lang="en-US" altLang="ko-KR" sz="3600" dirty="0"/>
              <a:t>C. 12 lune</a:t>
            </a:r>
            <a:br>
              <a:rPr lang="en-US" altLang="ko-KR" sz="3600" dirty="0"/>
            </a:br>
            <a:r>
              <a:rPr lang="en-US" altLang="ko-KR" sz="3600" dirty="0"/>
              <a:t>D. 12 </a:t>
            </a:r>
            <a:r>
              <a:rPr lang="en-US" altLang="ko-KR" sz="3600" dirty="0" err="1"/>
              <a:t>mesi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3CAAD8-4630-55C4-C1A2-36679BA70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8296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A35F0-2B8B-DFD9-E0CE-5E5B7B3BC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7A26387-FD75-0B19-E62A-82C88566916B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C3CEE4-724D-D3DA-AF49-CBE1A2AC48FC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EFD21D-A015-24F3-A2EE-B452031DDF6D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6. </a:t>
            </a:r>
            <a:r>
              <a:rPr lang="en-US" altLang="ko-KR" sz="3600" b="1" dirty="0" err="1"/>
              <a:t>Perché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dice “</a:t>
            </a:r>
            <a:r>
              <a:rPr lang="ko-KR" altLang="en-US" sz="3600" b="1" dirty="0"/>
              <a:t>유월” </a:t>
            </a:r>
            <a:r>
              <a:rPr lang="en-US" altLang="ko-KR" sz="3600" b="1" dirty="0"/>
              <a:t>e non “</a:t>
            </a:r>
            <a:r>
              <a:rPr lang="ko-KR" altLang="en-US" sz="3600" b="1" dirty="0" err="1"/>
              <a:t>육월</a:t>
            </a:r>
            <a:r>
              <a:rPr lang="ko-KR" altLang="en-US" sz="3600" b="1" dirty="0"/>
              <a:t>”</a:t>
            </a:r>
            <a:r>
              <a:rPr lang="en-US" altLang="ko-KR" sz="3600" b="1" dirty="0"/>
              <a:t>?</a:t>
            </a:r>
            <a:br>
              <a:rPr lang="ko-KR" altLang="en-US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en-US" altLang="ko-KR" sz="3600" dirty="0" err="1"/>
              <a:t>Perché</a:t>
            </a:r>
            <a:r>
              <a:rPr lang="en-US" altLang="ko-KR" sz="3600" dirty="0"/>
              <a:t> </a:t>
            </a:r>
            <a:r>
              <a:rPr lang="ko-KR" altLang="en-US" sz="3600" dirty="0"/>
              <a:t>유월 </a:t>
            </a:r>
            <a:r>
              <a:rPr lang="en-US" altLang="ko-KR" sz="3600" dirty="0"/>
              <a:t>è forma antica</a:t>
            </a:r>
            <a:br>
              <a:rPr lang="en-US" altLang="ko-KR" sz="3600" dirty="0"/>
            </a:br>
            <a:r>
              <a:rPr lang="en-US" altLang="ko-KR" sz="3600" dirty="0"/>
              <a:t>B. Per </a:t>
            </a:r>
            <a:r>
              <a:rPr lang="en-US" altLang="ko-KR" sz="3600" dirty="0" err="1"/>
              <a:t>motivi</a:t>
            </a:r>
            <a:r>
              <a:rPr lang="en-US" altLang="ko-KR" sz="3600" dirty="0"/>
              <a:t> di </a:t>
            </a:r>
            <a:r>
              <a:rPr lang="en-US" altLang="ko-KR" sz="3600" dirty="0" err="1"/>
              <a:t>pronuncia</a:t>
            </a:r>
            <a:r>
              <a:rPr lang="en-US" altLang="ko-KR" sz="3600" dirty="0"/>
              <a:t> </a:t>
            </a:r>
            <a:r>
              <a:rPr lang="en-US" altLang="ko-KR" sz="3600" dirty="0" err="1"/>
              <a:t>più</a:t>
            </a:r>
            <a:r>
              <a:rPr lang="en-US" altLang="ko-KR" sz="3600" dirty="0"/>
              <a:t> </a:t>
            </a:r>
            <a:r>
              <a:rPr lang="en-US" altLang="ko-KR" sz="3600" dirty="0" err="1"/>
              <a:t>naturale</a:t>
            </a:r>
            <a:br>
              <a:rPr lang="en-US" altLang="ko-KR" sz="3600" dirty="0"/>
            </a:br>
            <a:r>
              <a:rPr lang="en-US" altLang="ko-KR" sz="3600" dirty="0"/>
              <a:t>C. È </a:t>
            </a:r>
            <a:r>
              <a:rPr lang="en-US" altLang="ko-KR" sz="3600" dirty="0" err="1"/>
              <a:t>un’eccezione</a:t>
            </a:r>
            <a:r>
              <a:rPr lang="en-US" altLang="ko-KR" sz="3600" dirty="0"/>
              <a:t> </a:t>
            </a:r>
            <a:r>
              <a:rPr lang="en-US" altLang="ko-KR" sz="3600" dirty="0" err="1"/>
              <a:t>grammaticale</a:t>
            </a:r>
            <a:br>
              <a:rPr lang="en-US" altLang="ko-KR" sz="3600" dirty="0"/>
            </a:br>
            <a:r>
              <a:rPr lang="en-US" altLang="ko-KR" sz="3600" dirty="0"/>
              <a:t>D. </a:t>
            </a:r>
            <a:r>
              <a:rPr lang="en-US" altLang="ko-KR" sz="3600" dirty="0" err="1"/>
              <a:t>Perché</a:t>
            </a:r>
            <a:r>
              <a:rPr lang="en-US" altLang="ko-KR" sz="3600" dirty="0"/>
              <a:t> </a:t>
            </a:r>
            <a:r>
              <a:rPr lang="ko-KR" altLang="en-US" sz="3600" dirty="0" err="1"/>
              <a:t>육월</a:t>
            </a:r>
            <a:r>
              <a:rPr lang="ko-KR" altLang="en-US" sz="3600" dirty="0"/>
              <a:t> </a:t>
            </a:r>
            <a:r>
              <a:rPr lang="en-US" altLang="ko-KR" sz="3600" dirty="0"/>
              <a:t>è </a:t>
            </a:r>
            <a:r>
              <a:rPr lang="en-US" altLang="ko-KR" sz="3600" dirty="0" err="1"/>
              <a:t>cinese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CC6EF4-E123-0280-1F7B-E4BAD4900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3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E6BC8-5091-3EA1-510C-4CA6E63D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103A783-75C2-67F2-43D6-DDBC8791A460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48FCBA-44EA-6794-28BB-423719F9E50B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085886-E154-F191-43E8-8EF2B6E0ACF3}"/>
              </a:ext>
            </a:extLst>
          </p:cNvPr>
          <p:cNvSpPr txBox="1"/>
          <p:nvPr/>
        </p:nvSpPr>
        <p:spPr>
          <a:xfrm>
            <a:off x="220716" y="991600"/>
            <a:ext cx="11398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8. “</a:t>
            </a:r>
            <a:r>
              <a:rPr lang="ko-KR" altLang="en-US" sz="2400" b="1" dirty="0"/>
              <a:t>내일은 </a:t>
            </a:r>
            <a:r>
              <a:rPr lang="ko-KR" altLang="en-US" sz="2400" b="1" dirty="0" err="1"/>
              <a:t>금요일이에요</a:t>
            </a:r>
            <a:r>
              <a:rPr lang="en-US" altLang="ko-KR" sz="2400" b="1" dirty="0"/>
              <a:t>.” </a:t>
            </a:r>
            <a:r>
              <a:rPr lang="ko-KR" altLang="en-US" sz="2400" b="1" dirty="0"/>
              <a:t>이 문장을 바르게 바꾼 것은</a:t>
            </a:r>
            <a:r>
              <a:rPr lang="en-US" altLang="ko-KR" sz="2400" b="1" dirty="0"/>
              <a:t>?</a:t>
            </a:r>
          </a:p>
          <a:p>
            <a:r>
              <a:rPr lang="en-US" altLang="ko-KR" sz="2400" dirty="0"/>
              <a:t>A. </a:t>
            </a:r>
            <a:r>
              <a:rPr lang="ko-KR" altLang="en-US" sz="2400" dirty="0"/>
              <a:t>어제는 금요일이었어요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B. </a:t>
            </a:r>
            <a:r>
              <a:rPr lang="ko-KR" altLang="en-US" sz="2400" dirty="0"/>
              <a:t>오늘은 </a:t>
            </a:r>
            <a:r>
              <a:rPr lang="ko-KR" altLang="en-US" sz="2400" dirty="0" err="1"/>
              <a:t>목요일이에요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C. </a:t>
            </a:r>
            <a:r>
              <a:rPr lang="ko-KR" altLang="en-US" sz="2400" dirty="0"/>
              <a:t>내일은 </a:t>
            </a:r>
            <a:r>
              <a:rPr lang="ko-KR" altLang="en-US" sz="2400" dirty="0" err="1"/>
              <a:t>토요일이에요</a:t>
            </a:r>
            <a:r>
              <a:rPr lang="en-US" altLang="ko-KR" sz="2400" dirty="0"/>
              <a:t>.</a:t>
            </a:r>
            <a:br>
              <a:rPr lang="en-US" altLang="ko-KR" sz="2400" dirty="0"/>
            </a:br>
            <a:r>
              <a:rPr lang="en-US" altLang="ko-KR" sz="2400" dirty="0"/>
              <a:t>D. </a:t>
            </a:r>
            <a:r>
              <a:rPr lang="ko-KR" altLang="en-US" sz="2400" dirty="0"/>
              <a:t>모레는 </a:t>
            </a:r>
            <a:r>
              <a:rPr lang="ko-KR" altLang="en-US" sz="2400" dirty="0" err="1"/>
              <a:t>수요일이에요</a:t>
            </a:r>
            <a:r>
              <a:rPr lang="en-US" altLang="ko-K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215544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A60AC-A747-F56B-F612-A3B39273A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A75D294-6434-3B8E-FE3B-85EE1F4B611E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7D7461-E6D0-C2AC-AA65-8A3C97A3BF7F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6D7818-E657-96BA-372C-7BC9885CE659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7. </a:t>
            </a:r>
            <a:r>
              <a:rPr lang="ko-KR" altLang="en-US" sz="3600" b="1" dirty="0"/>
              <a:t>“셋 달” </a:t>
            </a:r>
            <a:r>
              <a:rPr lang="en-US" altLang="ko-KR" sz="3600" b="1" dirty="0"/>
              <a:t>è </a:t>
            </a:r>
            <a:r>
              <a:rPr lang="en-US" altLang="ko-KR" sz="3600" b="1" dirty="0" err="1"/>
              <a:t>corretto</a:t>
            </a:r>
            <a:r>
              <a:rPr lang="en-US" altLang="ko-KR" sz="3600" b="1" dirty="0"/>
              <a:t>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en-US" altLang="ko-KR" sz="3600" dirty="0" err="1"/>
              <a:t>Sì</a:t>
            </a:r>
            <a:r>
              <a:rPr lang="en-US" altLang="ko-KR" sz="3600" dirty="0"/>
              <a:t>, </a:t>
            </a:r>
            <a:r>
              <a:rPr lang="en-US" altLang="ko-KR" sz="3600" dirty="0" err="1"/>
              <a:t>significa</a:t>
            </a:r>
            <a:r>
              <a:rPr lang="en-US" altLang="ko-KR" sz="3600" dirty="0"/>
              <a:t> 3 </a:t>
            </a:r>
            <a:r>
              <a:rPr lang="en-US" altLang="ko-KR" sz="3600" dirty="0" err="1"/>
              <a:t>mesi</a:t>
            </a:r>
            <a:br>
              <a:rPr lang="en-US" altLang="ko-KR" sz="3600" dirty="0"/>
            </a:br>
            <a:r>
              <a:rPr lang="en-US" altLang="ko-KR" sz="3600" dirty="0"/>
              <a:t>B. No, </a:t>
            </a:r>
            <a:r>
              <a:rPr lang="en-US" altLang="ko-KR" sz="3600" dirty="0" err="1"/>
              <a:t>si</a:t>
            </a:r>
            <a:r>
              <a:rPr lang="en-US" altLang="ko-KR" sz="3600" dirty="0"/>
              <a:t> dice “</a:t>
            </a:r>
            <a:r>
              <a:rPr lang="ko-KR" altLang="en-US" sz="3600" dirty="0"/>
              <a:t>세 달”</a:t>
            </a:r>
            <a:br>
              <a:rPr lang="ko-KR" altLang="en-US" sz="3600" dirty="0"/>
            </a:br>
            <a:r>
              <a:rPr lang="en-US" altLang="ko-KR" sz="3600" dirty="0"/>
              <a:t>C. No, </a:t>
            </a:r>
            <a:r>
              <a:rPr lang="en-US" altLang="ko-KR" sz="3600" dirty="0" err="1"/>
              <a:t>si</a:t>
            </a:r>
            <a:r>
              <a:rPr lang="en-US" altLang="ko-KR" sz="3600" dirty="0"/>
              <a:t> </a:t>
            </a:r>
            <a:r>
              <a:rPr lang="en-US" altLang="ko-KR" sz="3600" dirty="0" err="1"/>
              <a:t>usa</a:t>
            </a:r>
            <a:r>
              <a:rPr lang="en-US" altLang="ko-KR" sz="3600" dirty="0"/>
              <a:t> “</a:t>
            </a:r>
            <a:r>
              <a:rPr lang="ko-KR" altLang="en-US" sz="3600" dirty="0"/>
              <a:t>삼월”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en-US" altLang="ko-KR" sz="3600" dirty="0" err="1"/>
              <a:t>Dipende</a:t>
            </a:r>
            <a:r>
              <a:rPr lang="en-US" altLang="ko-KR" sz="3600" dirty="0"/>
              <a:t> dal </a:t>
            </a:r>
            <a:r>
              <a:rPr lang="en-US" altLang="ko-KR" sz="3600" dirty="0" err="1"/>
              <a:t>contesto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4A96EF9-10C0-1E59-A5E4-211453122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5464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07FBB-D2F3-AF9C-255C-2187AC738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DBF9027-884D-8AB5-15A0-DAC91D36B6F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7948A5-3DF1-99C7-0460-D084579DA217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77E2A2-7BC0-388C-4F15-25AFD3DF0052}"/>
              </a:ext>
            </a:extLst>
          </p:cNvPr>
          <p:cNvSpPr txBox="1"/>
          <p:nvPr/>
        </p:nvSpPr>
        <p:spPr>
          <a:xfrm>
            <a:off x="220716" y="991600"/>
            <a:ext cx="11729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8. Quale </a:t>
            </a:r>
            <a:r>
              <a:rPr lang="en-US" altLang="ko-KR" sz="3600" b="1" dirty="0" err="1"/>
              <a:t>tra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queste</a:t>
            </a:r>
            <a:r>
              <a:rPr lang="en-US" altLang="ko-KR" sz="3600" b="1" dirty="0"/>
              <a:t> è </a:t>
            </a:r>
            <a:r>
              <a:rPr lang="en-US" altLang="ko-KR" sz="3600" b="1" dirty="0" err="1"/>
              <a:t>sbagliata</a:t>
            </a:r>
            <a:r>
              <a:rPr lang="en-US" altLang="ko-KR" sz="3600" b="1" dirty="0"/>
              <a:t>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삼월 </a:t>
            </a:r>
            <a:r>
              <a:rPr lang="en-US" altLang="ko-KR" sz="3600" dirty="0"/>
              <a:t>B. </a:t>
            </a:r>
            <a:r>
              <a:rPr lang="ko-KR" altLang="en-US" sz="3600" dirty="0"/>
              <a:t>네 달 </a:t>
            </a:r>
            <a:r>
              <a:rPr lang="en-US" altLang="ko-KR" sz="3600" dirty="0"/>
              <a:t>C. </a:t>
            </a:r>
            <a:r>
              <a:rPr lang="ko-KR" altLang="en-US" sz="3600" dirty="0"/>
              <a:t>십일월 </a:t>
            </a:r>
            <a:r>
              <a:rPr lang="en-US" altLang="ko-KR" sz="3600" dirty="0"/>
              <a:t>D. </a:t>
            </a:r>
            <a:r>
              <a:rPr lang="ko-KR" altLang="en-US" sz="3600" dirty="0" err="1"/>
              <a:t>하나월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EB016A7-760B-C6CD-0AA0-F97043815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062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FDCAF-7C25-D522-F100-DCD432D9D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0AECB68C-D83E-CCAF-E3B0-C602C2956785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21207F-5842-0ED4-E4F1-ACED26C7D4BF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95DC08-2E40-3C9C-C742-FB378C9EF299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9. Qual è la forma </a:t>
            </a:r>
            <a:r>
              <a:rPr lang="en-US" altLang="ko-KR" sz="3600" b="1" dirty="0" err="1"/>
              <a:t>corretta</a:t>
            </a:r>
            <a:r>
              <a:rPr lang="en-US" altLang="ko-KR" sz="3600" b="1" dirty="0"/>
              <a:t> per dire “9 </a:t>
            </a:r>
            <a:r>
              <a:rPr lang="en-US" altLang="ko-KR" sz="3600" b="1" dirty="0" err="1"/>
              <a:t>mesi</a:t>
            </a:r>
            <a:r>
              <a:rPr lang="en-US" altLang="ko-KR" sz="3600" b="1" dirty="0"/>
              <a:t>”?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구월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아홉 달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구일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 err="1"/>
              <a:t>아홉월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401A458-4CDA-FB37-97FB-48560FD2F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5391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2ECF1-A618-5524-012C-2AA08C65E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4B901964-2B2F-FD69-8A20-DC6F8BD19EA5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FC6E24-0639-0BF4-6629-C55B9A77148F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3C9A17-2C70-F180-07AC-C83F3D9A715F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10. Quale </a:t>
            </a:r>
            <a:r>
              <a:rPr lang="en-US" altLang="ko-KR" sz="3600" b="1" dirty="0" err="1"/>
              <a:t>frase</a:t>
            </a:r>
            <a:r>
              <a:rPr lang="en-US" altLang="ko-KR" sz="3600" b="1" dirty="0"/>
              <a:t> è </a:t>
            </a:r>
            <a:r>
              <a:rPr lang="en-US" altLang="ko-KR" sz="3600" b="1" dirty="0" err="1"/>
              <a:t>corretta</a:t>
            </a:r>
            <a:r>
              <a:rPr lang="en-US" altLang="ko-KR" sz="3600" b="1" dirty="0"/>
              <a:t>?</a:t>
            </a:r>
            <a:br>
              <a:rPr lang="ko-KR" altLang="en-US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저는 삼 달 있어요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저는 </a:t>
            </a:r>
            <a:r>
              <a:rPr lang="en-US" altLang="ko-KR" sz="3600" dirty="0"/>
              <a:t>3</a:t>
            </a:r>
            <a:r>
              <a:rPr lang="ko-KR" altLang="en-US" sz="3600" dirty="0"/>
              <a:t>월에 여행해요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저는 </a:t>
            </a:r>
            <a:r>
              <a:rPr lang="ko-KR" altLang="en-US" sz="3600" dirty="0" err="1"/>
              <a:t>일달에</a:t>
            </a:r>
            <a:r>
              <a:rPr lang="ko-KR" altLang="en-US" sz="3600" dirty="0"/>
              <a:t> 가요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저는 </a:t>
            </a:r>
            <a:r>
              <a:rPr lang="ko-KR" altLang="en-US" sz="3600" dirty="0" err="1"/>
              <a:t>두월에</a:t>
            </a:r>
            <a:r>
              <a:rPr lang="ko-KR" altLang="en-US" sz="3600" dirty="0"/>
              <a:t> 있어요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5E66388-102B-6B99-E31F-FA6877B4E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1548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6519E-CF16-44E7-B3E0-279983234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93362E0-1F17-E5DC-4854-064D17D290DD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3AF691-5540-2A2C-64E6-829225FAA805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D32D4E-A59D-1EE9-D5BF-4A2574538997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11. Come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dice "</a:t>
            </a:r>
            <a:r>
              <a:rPr lang="en-US" altLang="ko-KR" sz="3600" b="1" dirty="0" err="1"/>
              <a:t>una</a:t>
            </a:r>
            <a:r>
              <a:rPr lang="en-US" altLang="ko-KR" sz="3600" b="1" dirty="0"/>
              <a:t> mela" in </a:t>
            </a:r>
            <a:r>
              <a:rPr lang="en-US" altLang="ko-KR" sz="3600" b="1" dirty="0" err="1"/>
              <a:t>coreano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usando</a:t>
            </a:r>
            <a:r>
              <a:rPr lang="en-US" altLang="ko-KR" sz="3600" b="1" dirty="0"/>
              <a:t> il </a:t>
            </a:r>
            <a:r>
              <a:rPr lang="en-US" altLang="ko-KR" sz="3600" b="1" dirty="0" err="1"/>
              <a:t>classificatore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corretto</a:t>
            </a:r>
            <a:r>
              <a:rPr lang="en-US" altLang="ko-KR" sz="3600" b="1" dirty="0"/>
              <a:t>?</a:t>
            </a:r>
            <a:br>
              <a:rPr lang="en-US" altLang="ko-KR" sz="3600" dirty="0"/>
            </a:br>
            <a:r>
              <a:rPr lang="en-US" altLang="ko-KR" sz="3600" dirty="0"/>
              <a:t>A. </a:t>
            </a:r>
            <a:r>
              <a:rPr lang="ko-KR" altLang="en-US" sz="3600" dirty="0"/>
              <a:t>사과 한 명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사과 한 잔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사과 한 마리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사과 한 개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EE565F6-5661-5651-6E16-1FE30FC5A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8088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038DC-C9FD-A158-340E-A720D5799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889F6198-B783-6AFE-E89C-8317B332DD03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6C4BE-F792-3C60-D9F3-35C5A2038465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6548CF-1A32-84D6-93F3-09706B1E7371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12 “</a:t>
            </a:r>
            <a:r>
              <a:rPr lang="ko-KR" altLang="en-US" sz="3600" b="1" dirty="0"/>
              <a:t>학생 두 명” </a:t>
            </a:r>
            <a:r>
              <a:rPr lang="en-US" altLang="ko-KR" sz="3600" b="1" dirty="0" err="1"/>
              <a:t>cosa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significa</a:t>
            </a:r>
            <a:r>
              <a:rPr lang="en-US" altLang="ko-KR" sz="3600" b="1" dirty="0"/>
              <a:t>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due </a:t>
            </a:r>
            <a:r>
              <a:rPr lang="en-US" altLang="ko-KR" sz="3600" dirty="0" err="1"/>
              <a:t>studenti</a:t>
            </a:r>
            <a:br>
              <a:rPr lang="en-US" altLang="ko-KR" sz="3600" dirty="0"/>
            </a:br>
            <a:r>
              <a:rPr lang="en-US" altLang="ko-KR" sz="3600" dirty="0"/>
              <a:t>B. due mele</a:t>
            </a:r>
            <a:br>
              <a:rPr lang="en-US" altLang="ko-KR" sz="3600" dirty="0"/>
            </a:br>
            <a:r>
              <a:rPr lang="en-US" altLang="ko-KR" sz="3600" dirty="0"/>
              <a:t>C. due tazze</a:t>
            </a:r>
            <a:br>
              <a:rPr lang="en-US" altLang="ko-KR" sz="3600" dirty="0"/>
            </a:br>
            <a:r>
              <a:rPr lang="en-US" altLang="ko-KR" sz="3600" dirty="0"/>
              <a:t>D. due </a:t>
            </a:r>
            <a:r>
              <a:rPr lang="en-US" altLang="ko-KR" sz="3600" dirty="0" err="1"/>
              <a:t>cani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3C30B07-9DA8-4035-7699-198F88236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9672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2A448-3AFE-60AD-A4FD-88D29F5DD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D4B84E7-8213-34A6-CBFE-2FB9EB64345F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426C78-C620-F609-E8D4-FF9CC652E1BB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E90CF7-393E-8516-2B1C-47E2600AE158}"/>
              </a:ext>
            </a:extLst>
          </p:cNvPr>
          <p:cNvSpPr txBox="1"/>
          <p:nvPr/>
        </p:nvSpPr>
        <p:spPr>
          <a:xfrm>
            <a:off x="220716" y="991600"/>
            <a:ext cx="117295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13. Quale </a:t>
            </a:r>
            <a:r>
              <a:rPr lang="en-US" altLang="ko-KR" sz="3600" b="1" dirty="0" err="1"/>
              <a:t>tra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queste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espressioni</a:t>
            </a:r>
            <a:r>
              <a:rPr lang="en-US" altLang="ko-KR" sz="3600" b="1" dirty="0"/>
              <a:t> è </a:t>
            </a:r>
            <a:r>
              <a:rPr lang="en-US" altLang="ko-KR" sz="3600" b="1" dirty="0" err="1"/>
              <a:t>corretta</a:t>
            </a:r>
            <a:r>
              <a:rPr lang="en-US" altLang="ko-KR" sz="3600" b="1" dirty="0"/>
              <a:t> per “3 </a:t>
            </a:r>
            <a:r>
              <a:rPr lang="en-US" altLang="ko-KR" sz="3600" b="1" dirty="0" err="1"/>
              <a:t>cani</a:t>
            </a:r>
            <a:r>
              <a:rPr lang="en-US" altLang="ko-KR" sz="3600" b="1" dirty="0"/>
              <a:t>”?</a:t>
            </a:r>
          </a:p>
          <a:p>
            <a:br>
              <a:rPr lang="en-US" altLang="ko-KR" sz="3600" dirty="0"/>
            </a:br>
            <a:r>
              <a:rPr lang="en-US" altLang="ko-KR" sz="3600" dirty="0"/>
              <a:t>A. </a:t>
            </a:r>
            <a:r>
              <a:rPr lang="ko-KR" altLang="en-US" sz="3600" dirty="0"/>
              <a:t>강아지 세 잔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강아지 세 명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강아지 세 마리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강아지 세 개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0AA014D-E13F-D929-D5EA-D431555FC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5754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62B13-3B8E-BE6F-0291-A0F8E85B7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E5F541B-3923-7D4E-696D-7C8A3EFECBBE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E344B4-2FA2-6538-C0B1-1E60B326AC06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FF5C82-7EEC-2E7B-3D1A-03B0A8A0FAC4}"/>
              </a:ext>
            </a:extLst>
          </p:cNvPr>
          <p:cNvSpPr txBox="1"/>
          <p:nvPr/>
        </p:nvSpPr>
        <p:spPr>
          <a:xfrm>
            <a:off x="220716" y="991600"/>
            <a:ext cx="117295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14. Cosa </a:t>
            </a:r>
            <a:r>
              <a:rPr lang="en-US" altLang="ko-KR" sz="3600" b="1" dirty="0" err="1"/>
              <a:t>significa</a:t>
            </a:r>
            <a:r>
              <a:rPr lang="en-US" altLang="ko-KR" sz="3600" b="1" dirty="0"/>
              <a:t> “</a:t>
            </a:r>
            <a:r>
              <a:rPr lang="ko-KR" altLang="en-US" sz="3600" b="1" dirty="0"/>
              <a:t>커피 한 잔”</a:t>
            </a:r>
            <a:r>
              <a:rPr lang="en-US" altLang="ko-KR" sz="3600" b="1" dirty="0"/>
              <a:t>?</a:t>
            </a:r>
            <a:br>
              <a:rPr lang="ko-KR" altLang="en-US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en-US" altLang="ko-KR" sz="3600" dirty="0" err="1"/>
              <a:t>una</a:t>
            </a:r>
            <a:r>
              <a:rPr lang="en-US" altLang="ko-KR" sz="3600" dirty="0"/>
              <a:t> tazza di caffè</a:t>
            </a:r>
            <a:br>
              <a:rPr lang="en-US" altLang="ko-KR" sz="3600" dirty="0"/>
            </a:br>
            <a:r>
              <a:rPr lang="en-US" altLang="ko-KR" sz="3600" dirty="0"/>
              <a:t>B. un </a:t>
            </a:r>
            <a:r>
              <a:rPr lang="en-US" altLang="ko-KR" sz="3600" dirty="0" err="1"/>
              <a:t>bicchiere</a:t>
            </a:r>
            <a:r>
              <a:rPr lang="en-US" altLang="ko-KR" sz="3600" dirty="0"/>
              <a:t> di vino</a:t>
            </a:r>
            <a:br>
              <a:rPr lang="en-US" altLang="ko-KR" sz="3600" dirty="0"/>
            </a:br>
            <a:r>
              <a:rPr lang="en-US" altLang="ko-KR" sz="3600" dirty="0"/>
              <a:t>C. </a:t>
            </a:r>
            <a:r>
              <a:rPr lang="en-US" altLang="ko-KR" sz="3600" dirty="0" err="1"/>
              <a:t>una</a:t>
            </a:r>
            <a:r>
              <a:rPr lang="en-US" altLang="ko-KR" sz="3600" dirty="0"/>
              <a:t> </a:t>
            </a:r>
            <a:r>
              <a:rPr lang="en-US" altLang="ko-KR" sz="3600" dirty="0" err="1"/>
              <a:t>bottiglia</a:t>
            </a:r>
            <a:r>
              <a:rPr lang="en-US" altLang="ko-KR" sz="3600" dirty="0"/>
              <a:t> </a:t>
            </a:r>
            <a:r>
              <a:rPr lang="en-US" altLang="ko-KR" sz="3600" dirty="0" err="1"/>
              <a:t>d’acqua</a:t>
            </a:r>
            <a:br>
              <a:rPr lang="en-US" altLang="ko-KR" sz="3600" dirty="0"/>
            </a:br>
            <a:r>
              <a:rPr lang="en-US" altLang="ko-KR" sz="3600" dirty="0"/>
              <a:t>D. un caffè freddo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6A1945A-0D52-2639-3EB7-910A5B7C5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1329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E2490-9D44-8A20-56B6-4E8CB2192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D46CCB0-C95E-81B5-9978-C97CEB8A0BC0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892211-4CED-3C4E-5083-6BF0CC913880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357880-D182-5160-7996-EF2F0C7B6DDB}"/>
              </a:ext>
            </a:extLst>
          </p:cNvPr>
          <p:cNvSpPr txBox="1"/>
          <p:nvPr/>
        </p:nvSpPr>
        <p:spPr>
          <a:xfrm>
            <a:off x="220716" y="991600"/>
            <a:ext cx="117295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15. Quale </a:t>
            </a:r>
            <a:r>
              <a:rPr lang="en-US" altLang="ko-KR" sz="3600" b="1" dirty="0" err="1"/>
              <a:t>classificatore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usa</a:t>
            </a:r>
            <a:r>
              <a:rPr lang="en-US" altLang="ko-KR" sz="3600" b="1" dirty="0"/>
              <a:t> per “automobile” in </a:t>
            </a:r>
            <a:r>
              <a:rPr lang="en-US" altLang="ko-KR" sz="3600" b="1" dirty="0" err="1"/>
              <a:t>coreano</a:t>
            </a:r>
            <a:r>
              <a:rPr lang="en-US" altLang="ko-KR" sz="3600" b="1" dirty="0"/>
              <a:t>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ko-KR" altLang="en-US" sz="3600" dirty="0"/>
              <a:t>명</a:t>
            </a:r>
            <a:br>
              <a:rPr lang="ko-KR" altLang="en-US" sz="3600" dirty="0"/>
            </a:br>
            <a:r>
              <a:rPr lang="en-US" altLang="ko-KR" sz="3600" dirty="0"/>
              <a:t>B. </a:t>
            </a:r>
            <a:r>
              <a:rPr lang="ko-KR" altLang="en-US" sz="3600" dirty="0"/>
              <a:t>잔</a:t>
            </a:r>
            <a:br>
              <a:rPr lang="ko-KR" altLang="en-US" sz="3600" dirty="0"/>
            </a:br>
            <a:r>
              <a:rPr lang="en-US" altLang="ko-KR" sz="3600" dirty="0"/>
              <a:t>C. </a:t>
            </a:r>
            <a:r>
              <a:rPr lang="ko-KR" altLang="en-US" sz="3600" dirty="0"/>
              <a:t>대</a:t>
            </a:r>
            <a:br>
              <a:rPr lang="ko-KR" altLang="en-US" sz="3600" dirty="0"/>
            </a:br>
            <a:r>
              <a:rPr lang="en-US" altLang="ko-KR" sz="3600" dirty="0"/>
              <a:t>D. </a:t>
            </a:r>
            <a:r>
              <a:rPr lang="ko-KR" altLang="en-US" sz="3600" dirty="0"/>
              <a:t>마리</a:t>
            </a:r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9BBDFD8-127A-2D4A-5417-8FD9418FC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452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BF617-2400-5DCE-63A6-992FC0FD5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F524C7D-A8F8-E0D2-CA44-A77B2AA53F75}"/>
              </a:ext>
            </a:extLst>
          </p:cNvPr>
          <p:cNvSpPr/>
          <p:nvPr/>
        </p:nvSpPr>
        <p:spPr>
          <a:xfrm>
            <a:off x="0" y="0"/>
            <a:ext cx="12192000" cy="104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31D7F2-545D-D8C3-4895-00157E929B60}"/>
              </a:ext>
            </a:extLst>
          </p:cNvPr>
          <p:cNvSpPr txBox="1"/>
          <p:nvPr/>
        </p:nvSpPr>
        <p:spPr>
          <a:xfrm>
            <a:off x="85165" y="234089"/>
            <a:ext cx="12021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/>
              <a:t>Compiti</a:t>
            </a:r>
            <a:r>
              <a:rPr lang="en-US" altLang="ko-KR" sz="2800" b="1" dirty="0"/>
              <a:t> da fare</a:t>
            </a:r>
            <a:endParaRPr lang="ko-KR" altLang="ko-KR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40B6E4-763B-233C-7356-4F9EED684202}"/>
              </a:ext>
            </a:extLst>
          </p:cNvPr>
          <p:cNvSpPr txBox="1"/>
          <p:nvPr/>
        </p:nvSpPr>
        <p:spPr>
          <a:xfrm>
            <a:off x="220716" y="991600"/>
            <a:ext cx="117295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/>
              <a:t>17. </a:t>
            </a:r>
            <a:r>
              <a:rPr lang="ko-KR" altLang="en-US" sz="3600" b="1" dirty="0"/>
              <a:t>“세 마리” </a:t>
            </a:r>
            <a:r>
              <a:rPr lang="en-US" altLang="ko-KR" sz="3600" b="1" dirty="0" err="1"/>
              <a:t>si</a:t>
            </a:r>
            <a:r>
              <a:rPr lang="en-US" altLang="ko-KR" sz="3600" b="1" dirty="0"/>
              <a:t> </a:t>
            </a:r>
            <a:r>
              <a:rPr lang="en-US" altLang="ko-KR" sz="3600" b="1" dirty="0" err="1"/>
              <a:t>usa</a:t>
            </a:r>
            <a:r>
              <a:rPr lang="en-US" altLang="ko-KR" sz="3600" b="1" dirty="0"/>
              <a:t> per...?</a:t>
            </a:r>
            <a:br>
              <a:rPr lang="en-US" altLang="ko-KR" sz="3600" dirty="0"/>
            </a:br>
            <a:endParaRPr lang="en-US" altLang="ko-KR" sz="3600" dirty="0"/>
          </a:p>
          <a:p>
            <a:r>
              <a:rPr lang="en-US" altLang="ko-KR" sz="3600" dirty="0"/>
              <a:t>A. </a:t>
            </a:r>
            <a:r>
              <a:rPr lang="en-US" altLang="ko-KR" sz="3600" dirty="0" err="1"/>
              <a:t>persone</a:t>
            </a:r>
            <a:br>
              <a:rPr lang="en-US" altLang="ko-KR" sz="3600" dirty="0"/>
            </a:br>
            <a:r>
              <a:rPr lang="en-US" altLang="ko-KR" sz="3600" dirty="0"/>
              <a:t>B. </a:t>
            </a:r>
            <a:r>
              <a:rPr lang="en-US" altLang="ko-KR" sz="3600" dirty="0" err="1"/>
              <a:t>animali</a:t>
            </a:r>
            <a:br>
              <a:rPr lang="en-US" altLang="ko-KR" sz="3600" dirty="0"/>
            </a:br>
            <a:r>
              <a:rPr lang="en-US" altLang="ko-KR" sz="3600" dirty="0"/>
              <a:t>C. </a:t>
            </a:r>
            <a:r>
              <a:rPr lang="en-US" altLang="ko-KR" sz="3600" dirty="0" err="1"/>
              <a:t>oggetti</a:t>
            </a:r>
            <a:br>
              <a:rPr lang="en-US" altLang="ko-KR" sz="3600" dirty="0"/>
            </a:br>
            <a:r>
              <a:rPr lang="en-US" altLang="ko-KR" sz="3600" dirty="0"/>
              <a:t>D. </a:t>
            </a:r>
            <a:r>
              <a:rPr lang="en-US" altLang="ko-KR" sz="3600" dirty="0" err="1"/>
              <a:t>bevande</a:t>
            </a:r>
            <a:endParaRPr lang="en-US" altLang="ko-KR" sz="3600" dirty="0"/>
          </a:p>
          <a:p>
            <a:endParaRPr lang="en-US" altLang="ko-KR" sz="3600" dirty="0"/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0D8E4CE-3224-3F76-5C70-AC3199414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90381" y="4542284"/>
            <a:ext cx="3657607" cy="365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39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4353</Words>
  <Application>Microsoft Office PowerPoint</Application>
  <PresentationFormat>와이드스크린</PresentationFormat>
  <Paragraphs>395</Paragraphs>
  <Slides>102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102</vt:i4>
      </vt:variant>
    </vt:vector>
  </HeadingPairs>
  <TitlesOfParts>
    <vt:vector size="106" baseType="lpstr">
      <vt:lpstr>레시피코리아 Medium</vt:lpstr>
      <vt:lpstr>맑은 고딕</vt:lpstr>
      <vt:lpstr>Arial</vt:lpstr>
      <vt:lpstr>Office 테마</vt:lpstr>
      <vt:lpstr>2025년 6월 24일 화요일 / Martedi’ 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YOUNGSOL KIM</dc:creator>
  <cp:lastModifiedBy>YOUNGSOL KIM</cp:lastModifiedBy>
  <cp:revision>227</cp:revision>
  <dcterms:created xsi:type="dcterms:W3CDTF">2025-05-14T20:37:27Z</dcterms:created>
  <dcterms:modified xsi:type="dcterms:W3CDTF">2025-06-24T16:00:43Z</dcterms:modified>
</cp:coreProperties>
</file>