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86" r:id="rId13"/>
    <p:sldId id="299" r:id="rId14"/>
    <p:sldId id="300" r:id="rId15"/>
    <p:sldId id="287" r:id="rId16"/>
    <p:sldId id="301" r:id="rId17"/>
    <p:sldId id="288" r:id="rId18"/>
    <p:sldId id="289" r:id="rId19"/>
    <p:sldId id="302" r:id="rId20"/>
    <p:sldId id="303" r:id="rId21"/>
    <p:sldId id="304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305" r:id="rId44"/>
    <p:sldId id="278" r:id="rId45"/>
    <p:sldId id="279" r:id="rId46"/>
    <p:sldId id="280" r:id="rId47"/>
    <p:sldId id="281" r:id="rId48"/>
    <p:sldId id="282" r:id="rId49"/>
    <p:sldId id="283" r:id="rId50"/>
    <p:sldId id="284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29EAC2-5A58-8FBA-D7CF-5B8414C64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614B22-C981-E791-7200-3D5F531CB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1D8319-6B4C-69CD-E87B-4CA46412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729398-BAB7-C84F-78ED-C42FDEC4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382205-7491-CFFA-1C12-76376CC2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15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E922A5-11DE-56B7-0ADF-A14F545EE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08C6863-5F5D-1191-6B3E-AFD8D970B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5DB045-92E0-D6CF-1AB8-F18B8ACF7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B4B865-D84E-4F9D-86A5-79D961F4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78A7C3-5953-4C33-AA30-DBFAF79B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31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EAA63C-A9C7-8990-F7FC-CBF1B3F81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F38E134-A721-074B-4C32-2E4A27906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E9FB28-0B50-2E0E-6E79-74CF56D38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382FDA-81C0-4EA5-2160-D6C3D89C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810918-6A65-81AC-E2CF-285D470E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75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891EE7-5B84-CCE6-0C31-8D34C660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63A56A-0443-2B09-DDB1-1EE99FCCA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CCE2715-9CF4-6112-CCCD-42F65E29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DC20F3-8F7A-4FFE-0679-10EC876D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40C424-D066-9A7C-86FE-880E0711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65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F0FA8B-E135-2C55-E829-E9E44EA7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4F8F7A-1729-BC0B-A8B9-31D8B6E13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7883A5-F038-1414-8735-9A380A25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897BA5-CB62-00FE-05DC-77040F437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A8FD1E-E427-6C28-5C5C-FED86114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78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078C3-8979-44CC-D6ED-6FB480E3A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882537-4A94-9E76-517A-AD3D7331E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A16CB01-7AEC-0F9A-0B71-4820EE672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AA79FC-5CA1-9ECD-191C-DD4443678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7C54FDC-553B-CFE5-C968-2BE674C4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0E08E-B58D-B837-E1B7-A7D8177A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16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436790-A559-6C0B-B4BB-6D426C3A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17C3C2-F0B2-EA02-EE3C-4927D1BB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349E1F-5E0E-334C-A4F7-A66718FD6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CE765FF-19CB-E6E3-07F2-52FF5D3D6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7670837-1B2F-F5BE-965D-11F9265CE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EB18F07-65FD-40D0-35D1-EE30EC09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0F7EB55-830A-0985-EB8D-31B1CD2D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285AB1A-C028-D3EB-8A31-4EC5D87BF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15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C75EB-4737-7899-C67F-4AC0E1B36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E102225-EFA4-1E7E-3D78-0921EDB8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8C2A705-28F9-99B6-FE54-891FC813B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0DEA5B7-3F74-D058-3A2C-7DDEABA4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9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F97AC22-C20F-5AE6-3707-EFBA6D8A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234F67-A22B-99FF-334C-11DBB7E1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8E71AD-B6B4-7D09-ACFB-2E94671CB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51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38A683-CFAC-7B6B-D050-9698DF0B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0D8826-8257-D56F-1C4F-10623558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2D944F-5E21-61BA-3158-F9B368031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337141-6446-FD7B-640D-82FB3C6D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0CCE80C-430F-C863-0286-8A00DA5B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1C9342-59AE-00C5-146F-18C8385A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41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3A7DBD-86F7-81B8-8755-663D9C3E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C02158-79FB-3D2C-FED5-48698309C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DBB424-9CD4-9864-1ABB-A8BEA4486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2943FA-27D8-F363-39B7-061214AB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52724DD-930A-6C86-69E7-F35FC5F4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3DBEC0-58CF-6306-3AC1-3429B71F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71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1177CA3-D3DC-232A-DDCF-92179823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66CC87-9E72-5BCE-C0AA-03F857245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472B21-EC7B-13D3-6707-5826358DB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DC146C-D3B0-4E2B-9EB2-F60083A70B4D}" type="datetimeFigureOut">
              <a:rPr lang="ko-KR" altLang="en-US" smtClean="0"/>
              <a:t>2025-08-04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39C984-06CB-F9F2-E3F9-23344FF80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46D41B-DF8B-04A3-0AF7-1995D876C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91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906FDAF-4A82-C597-8436-B4F0DA483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C1CF0B6-3888-CA4D-0F5A-D8EFAF7FC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1"/>
            <a:ext cx="9144000" cy="4188333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2025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년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8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4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일</a:t>
            </a:r>
            <a:b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월요일</a:t>
            </a:r>
            <a:b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47960-585A-BAD0-D2E6-1AD78517EE92}"/>
              </a:ext>
            </a:extLst>
          </p:cNvPr>
          <p:cNvSpPr txBox="1"/>
          <p:nvPr/>
        </p:nvSpPr>
        <p:spPr>
          <a:xfrm>
            <a:off x="1792224" y="2333685"/>
            <a:ext cx="90464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Lezione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오늘의 수업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1.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Presentazione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(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자기소개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(Da prof. Ale)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3. Verbo Dare (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주세요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/Ju-se-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yo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4. Numeri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(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한자어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5. Quando (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언제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/Eon-je)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2037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34F3-62B0-EA46-FFE8-74E53FC21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59757DF-EC9C-3A70-9276-ABDE0E031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E8FBECA-D638-EEF5-5C65-F8444DA11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F5968-8437-12A2-F43F-9BD9C2F304D3}"/>
              </a:ext>
            </a:extLst>
          </p:cNvPr>
          <p:cNvSpPr txBox="1"/>
          <p:nvPr/>
        </p:nvSpPr>
        <p:spPr>
          <a:xfrm>
            <a:off x="1963271" y="2061882"/>
            <a:ext cx="71792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7. </a:t>
            </a:r>
            <a:r>
              <a:rPr lang="ko-KR" altLang="en-US" sz="2400" dirty="0"/>
              <a:t>아빠 </a:t>
            </a:r>
            <a:r>
              <a:rPr lang="en-US" altLang="ko-KR" sz="2400" dirty="0"/>
              <a:t>___ </a:t>
            </a:r>
            <a:r>
              <a:rPr lang="ko-KR" altLang="en-US" sz="2400" dirty="0"/>
              <a:t>언제 나갔어</a:t>
            </a:r>
            <a:r>
              <a:rPr lang="en-US" altLang="ko-KR" sz="2400" dirty="0"/>
              <a:t>? (papa' </a:t>
            </a:r>
            <a:r>
              <a:rPr lang="en-US" altLang="ko-KR" sz="2400" dirty="0" err="1"/>
              <a:t>quando</a:t>
            </a:r>
            <a:r>
              <a:rPr lang="en-US" altLang="ko-KR" sz="2400" dirty="0"/>
              <a:t> e' </a:t>
            </a:r>
            <a:r>
              <a:rPr lang="en-US" altLang="ko-KR" sz="2400" dirty="0" err="1"/>
              <a:t>uscito</a:t>
            </a:r>
            <a:r>
              <a:rPr lang="en-US" altLang="ko-KR" sz="2400" dirty="0"/>
              <a:t>?)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36676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2B001-089E-B506-7423-4D34E92E3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CE759A8-BB8A-E4E6-A9BE-60AA10FE1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AB3BD2B-E211-EB11-DC2B-6BB61F08D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C7440-46B8-B3A3-5E06-DED2EA9243FC}"/>
              </a:ext>
            </a:extLst>
          </p:cNvPr>
          <p:cNvSpPr txBox="1"/>
          <p:nvPr/>
        </p:nvSpPr>
        <p:spPr>
          <a:xfrm>
            <a:off x="1963271" y="2061882"/>
            <a:ext cx="6698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en-US" altLang="ko-KR" sz="2400" dirty="0"/>
          </a:p>
          <a:p>
            <a:r>
              <a:rPr lang="en-US" altLang="ko-KR" sz="2400" dirty="0"/>
              <a:t>8. </a:t>
            </a:r>
            <a:r>
              <a:rPr lang="ko-KR" altLang="en-US" sz="2400" dirty="0"/>
              <a:t>머리</a:t>
            </a:r>
            <a:r>
              <a:rPr lang="en-US" altLang="ko-KR" sz="2400" dirty="0"/>
              <a:t>___ </a:t>
            </a:r>
            <a:r>
              <a:rPr lang="ko-KR" altLang="en-US" sz="2400" dirty="0"/>
              <a:t>아파요</a:t>
            </a:r>
            <a:r>
              <a:rPr lang="en-US" altLang="ko-KR" sz="2400" dirty="0"/>
              <a:t>? (</a:t>
            </a:r>
            <a:r>
              <a:rPr lang="en-US" altLang="ko-KR" sz="2400" dirty="0" err="1"/>
              <a:t>ti</a:t>
            </a:r>
            <a:r>
              <a:rPr lang="en-US" altLang="ko-KR" sz="2400" dirty="0"/>
              <a:t> fa male la </a:t>
            </a:r>
            <a:r>
              <a:rPr lang="en-US" altLang="ko-KR" sz="2400" dirty="0" err="1"/>
              <a:t>testsa</a:t>
            </a:r>
            <a:r>
              <a:rPr lang="en-US" altLang="ko-KR" sz="2400" dirty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66119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3F428-9E83-BC42-9C69-AFF8DD069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8FF6269-0655-6BA4-5502-DEA39BA9E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A8A54B0-27FC-2BEE-40E4-B72B50B2C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pic>
        <p:nvPicPr>
          <p:cNvPr id="4" name="그림 3" descr="텍스트, 영수증, 화이트, 대수학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BF0FC46-73EE-8AF0-ED23-9085A3E71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510" y="1952116"/>
            <a:ext cx="8915421" cy="274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04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04496-F01B-9E78-E5C9-0C73B9943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DE2868D-EA33-3CE2-BFF3-9C579EB15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5002C-5126-31F6-D3AD-EECF2743A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E73FA8-8554-7ECA-2D37-DAEBE7D96BE6}"/>
              </a:ext>
            </a:extLst>
          </p:cNvPr>
          <p:cNvSpPr txBox="1"/>
          <p:nvPr/>
        </p:nvSpPr>
        <p:spPr>
          <a:xfrm>
            <a:off x="1963271" y="2061882"/>
            <a:ext cx="762939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쓰다 </a:t>
            </a:r>
            <a:r>
              <a:rPr lang="en-US" altLang="ko-KR" sz="2400" dirty="0" err="1"/>
              <a:t>Scrivere</a:t>
            </a:r>
            <a:r>
              <a:rPr lang="en-US" altLang="ko-KR" sz="2400" dirty="0"/>
              <a:t> (</a:t>
            </a:r>
            <a:r>
              <a:rPr lang="en-US" altLang="ko-KR" sz="2400" dirty="0" err="1"/>
              <a:t>Ssu</a:t>
            </a:r>
            <a:r>
              <a:rPr lang="en-US" altLang="ko-KR" sz="2400" dirty="0"/>
              <a:t>-da)</a:t>
            </a:r>
            <a:endParaRPr lang="ko-KR" altLang="en-US" sz="2400" dirty="0"/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쓰지 않아요</a:t>
            </a:r>
            <a:r>
              <a:rPr lang="en-US" altLang="ko-KR" sz="2400" dirty="0"/>
              <a:t>. </a:t>
            </a:r>
            <a:r>
              <a:rPr lang="en-US" altLang="ko-KR" sz="2400" dirty="0" err="1"/>
              <a:t>Tolgo</a:t>
            </a:r>
            <a:r>
              <a:rPr lang="en-US" altLang="ko-KR" sz="2400" dirty="0"/>
              <a:t> </a:t>
            </a:r>
            <a:r>
              <a:rPr lang="ko-KR" altLang="en-US" sz="2400" dirty="0"/>
              <a:t>다 </a:t>
            </a:r>
            <a:r>
              <a:rPr lang="en-US" altLang="ko-KR" sz="2400" dirty="0"/>
              <a:t>(da) + </a:t>
            </a:r>
            <a:r>
              <a:rPr lang="ko-KR" altLang="en-US" sz="2400" dirty="0"/>
              <a:t>지 않아요 </a:t>
            </a:r>
            <a:r>
              <a:rPr lang="en-US" altLang="ko-KR" sz="2400" dirty="0"/>
              <a:t>(ji an-a-</a:t>
            </a:r>
            <a:r>
              <a:rPr lang="en-US" altLang="ko-KR" sz="2400" dirty="0" err="1"/>
              <a:t>yo</a:t>
            </a:r>
            <a:r>
              <a:rPr lang="en-US" altLang="ko-KR" sz="2400" dirty="0"/>
              <a:t>)</a:t>
            </a:r>
          </a:p>
          <a:p>
            <a:r>
              <a:rPr lang="en-US" altLang="ko-KR" sz="2400" dirty="0"/>
              <a:t>-&gt;</a:t>
            </a:r>
            <a:r>
              <a:rPr lang="ko-KR" altLang="en-US" sz="2400" dirty="0" err="1"/>
              <a:t>안써요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Aggiungere</a:t>
            </a:r>
            <a:r>
              <a:rPr lang="en-US" altLang="ko-KR" sz="2400" dirty="0"/>
              <a:t> avanti “</a:t>
            </a:r>
            <a:r>
              <a:rPr lang="ko-KR" altLang="en-US" sz="2400" dirty="0"/>
              <a:t>안</a:t>
            </a:r>
            <a:r>
              <a:rPr lang="en-US" altLang="ko-KR" sz="2400" dirty="0"/>
              <a:t>” (an)</a:t>
            </a:r>
            <a:endParaRPr lang="ko-KR" altLang="en-US" sz="2400" dirty="0"/>
          </a:p>
          <a:p>
            <a:endParaRPr lang="ko-KR" altLang="en-US" sz="2400" dirty="0"/>
          </a:p>
          <a:p>
            <a:r>
              <a:rPr lang="en-US" altLang="ko-KR" sz="2400" dirty="0"/>
              <a:t>2. </a:t>
            </a:r>
            <a:r>
              <a:rPr lang="ko-KR" altLang="en-US" sz="2400" dirty="0"/>
              <a:t>보다 </a:t>
            </a:r>
            <a:r>
              <a:rPr lang="en-US" altLang="ko-KR" sz="2400" dirty="0"/>
              <a:t>Vedere (Boda)</a:t>
            </a:r>
            <a:endParaRPr lang="ko-KR" altLang="en-US" sz="2400" dirty="0"/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보지 않아요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안보여요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4590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330ED-2727-3D5C-75B3-224FCEC9D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65E2400-D18A-BAFF-93E7-B7D5BEA05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D3581D0-F523-1C10-9D88-A2AE32BBD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1D9496-A0CF-2DC8-5107-19CC0C05B355}"/>
              </a:ext>
            </a:extLst>
          </p:cNvPr>
          <p:cNvSpPr txBox="1"/>
          <p:nvPr/>
        </p:nvSpPr>
        <p:spPr>
          <a:xfrm>
            <a:off x="1963271" y="2061882"/>
            <a:ext cx="394691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3. </a:t>
            </a:r>
            <a:r>
              <a:rPr lang="ko-KR" altLang="en-US" sz="2400" dirty="0"/>
              <a:t>끓다 </a:t>
            </a:r>
            <a:r>
              <a:rPr lang="en-US" altLang="ko-KR" sz="2400" dirty="0" err="1"/>
              <a:t>kkul</a:t>
            </a:r>
            <a:r>
              <a:rPr lang="en-US" altLang="ko-KR" sz="2400" dirty="0"/>
              <a:t>-ta </a:t>
            </a:r>
            <a:endParaRPr lang="ko-KR" altLang="en-US" sz="2400" dirty="0"/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끓지 않아요</a:t>
            </a:r>
          </a:p>
          <a:p>
            <a:r>
              <a:rPr lang="en-US" altLang="ko-KR" sz="2400" dirty="0"/>
              <a:t>-&gt;</a:t>
            </a:r>
            <a:r>
              <a:rPr lang="ko-KR" altLang="en-US" sz="2400" dirty="0" err="1"/>
              <a:t>안끓어요</a:t>
            </a:r>
            <a:endParaRPr lang="ko-KR" altLang="en-US" sz="2400" dirty="0"/>
          </a:p>
          <a:p>
            <a:endParaRPr lang="ko-KR" altLang="en-US" sz="2400" dirty="0"/>
          </a:p>
          <a:p>
            <a:r>
              <a:rPr lang="en-US" altLang="ko-KR" sz="2400" dirty="0"/>
              <a:t>4. </a:t>
            </a:r>
            <a:r>
              <a:rPr lang="ko-KR" altLang="en-US" sz="2400" dirty="0"/>
              <a:t>소개 하다 </a:t>
            </a:r>
            <a:r>
              <a:rPr lang="en-US" altLang="ko-KR" sz="2400" dirty="0"/>
              <a:t>so </a:t>
            </a:r>
            <a:r>
              <a:rPr lang="en-US" altLang="ko-KR" sz="2400" dirty="0" err="1"/>
              <a:t>ghe</a:t>
            </a:r>
            <a:r>
              <a:rPr lang="en-US" altLang="ko-KR" sz="2400" dirty="0"/>
              <a:t> ha da</a:t>
            </a:r>
            <a:endParaRPr lang="ko-KR" altLang="en-US" sz="2400" dirty="0"/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소개 하지 않아요</a:t>
            </a:r>
          </a:p>
          <a:p>
            <a:r>
              <a:rPr lang="en-US" altLang="ko-KR" sz="2400" dirty="0"/>
              <a:t>-&gt;</a:t>
            </a:r>
            <a:r>
              <a:rPr lang="ko-KR" altLang="en-US" sz="2400" dirty="0"/>
              <a:t>안 소개해요</a:t>
            </a:r>
          </a:p>
        </p:txBody>
      </p:sp>
    </p:spTree>
    <p:extLst>
      <p:ext uri="{BB962C8B-B14F-4D97-AF65-F5344CB8AC3E}">
        <p14:creationId xmlns:p14="http://schemas.microsoft.com/office/powerpoint/2010/main" val="2286653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BE89B-C469-32B3-6752-D359B8348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2FA43D2-2D4D-F1E7-1FE1-A606E04D4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D6884A5-7C36-FEF5-8E44-0FFCB64F3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pic>
        <p:nvPicPr>
          <p:cNvPr id="6" name="그림 5" descr="텍스트, 폰트, 스크린샷, 화이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5C4F135-3BE7-912C-2E2E-80877FC06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30" y="1952116"/>
            <a:ext cx="6928125" cy="393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14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53070-BA5E-20A8-8B4A-7B18F5A50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7DB6022-07A1-B10B-ECF4-FD418B638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B3E827E-AF10-E25E-2316-E2AB301CA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317D70-E5ED-7CD3-C8F0-ECE797B8C780}"/>
              </a:ext>
            </a:extLst>
          </p:cNvPr>
          <p:cNvSpPr txBox="1"/>
          <p:nvPr/>
        </p:nvSpPr>
        <p:spPr>
          <a:xfrm>
            <a:off x="1658471" y="2070846"/>
            <a:ext cx="919014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3. </a:t>
            </a:r>
            <a:r>
              <a:rPr lang="en-US" altLang="ko-KR" sz="2400" dirty="0" err="1"/>
              <a:t>Scrivi</a:t>
            </a:r>
            <a:r>
              <a:rPr lang="en-US" altLang="ko-KR" sz="2400" dirty="0"/>
              <a:t> in </a:t>
            </a:r>
            <a:r>
              <a:rPr lang="en-US" altLang="ko-KR" sz="2400" dirty="0" err="1"/>
              <a:t>coreano</a:t>
            </a:r>
            <a:r>
              <a:rPr lang="en-US" altLang="ko-KR" sz="2400" dirty="0"/>
              <a:t> la forma c </a:t>
            </a:r>
            <a:r>
              <a:rPr lang="en-US" altLang="ko-KR" sz="2400" dirty="0" err="1"/>
              <a:t>orretta</a:t>
            </a:r>
            <a:r>
              <a:rPr lang="en-US" altLang="ko-KR" sz="2400" dirty="0"/>
              <a:t> del verbo</a:t>
            </a:r>
          </a:p>
          <a:p>
            <a:endParaRPr lang="en-US" altLang="ko-KR" sz="2400" dirty="0"/>
          </a:p>
          <a:p>
            <a:r>
              <a:rPr lang="en-US" altLang="ko-KR" sz="2400" dirty="0"/>
              <a:t>1. Non </a:t>
            </a:r>
            <a:r>
              <a:rPr lang="en-US" altLang="ko-KR" sz="2400" dirty="0" err="1"/>
              <a:t>magio</a:t>
            </a:r>
            <a:r>
              <a:rPr lang="en-US" altLang="ko-KR" sz="2400" dirty="0"/>
              <a:t> (</a:t>
            </a:r>
            <a:r>
              <a:rPr lang="ko-KR" altLang="en-US" sz="2400" dirty="0"/>
              <a:t>안 먹다</a:t>
            </a:r>
            <a:r>
              <a:rPr lang="en-US" altLang="ko-KR" sz="2400" dirty="0"/>
              <a:t>) -&gt; </a:t>
            </a:r>
            <a:r>
              <a:rPr lang="ko-KR" altLang="en-US" sz="2400" dirty="0" err="1"/>
              <a:t>안먹어요</a:t>
            </a:r>
            <a:endParaRPr lang="ko-KR" altLang="en-US" sz="2400" dirty="0"/>
          </a:p>
          <a:p>
            <a:r>
              <a:rPr lang="en-US" altLang="ko-KR" sz="2400" dirty="0"/>
              <a:t>2. Non </a:t>
            </a:r>
            <a:r>
              <a:rPr lang="en-US" altLang="ko-KR" sz="2400" dirty="0" err="1"/>
              <a:t>voglio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guardare</a:t>
            </a:r>
            <a:r>
              <a:rPr lang="en-US" altLang="ko-KR" sz="2400" dirty="0"/>
              <a:t> (</a:t>
            </a:r>
            <a:r>
              <a:rPr lang="ko-KR" altLang="en-US" sz="2400" dirty="0"/>
              <a:t>지 않다</a:t>
            </a:r>
            <a:r>
              <a:rPr lang="en-US" altLang="ko-KR" sz="2400" dirty="0"/>
              <a:t>) + (</a:t>
            </a:r>
            <a:r>
              <a:rPr lang="ko-KR" altLang="en-US" sz="2400" dirty="0"/>
              <a:t>보다</a:t>
            </a:r>
            <a:r>
              <a:rPr lang="en-US" altLang="ko-KR" sz="2400" dirty="0"/>
              <a:t>) -&gt; </a:t>
            </a:r>
            <a:r>
              <a:rPr lang="ko-KR" altLang="en-US" sz="2400" dirty="0"/>
              <a:t>보지 않아요</a:t>
            </a:r>
          </a:p>
          <a:p>
            <a:r>
              <a:rPr lang="en-US" altLang="ko-KR" sz="2400" dirty="0"/>
              <a:t>3. Non </a:t>
            </a:r>
            <a:r>
              <a:rPr lang="en-US" altLang="ko-KR" sz="2400" dirty="0" err="1"/>
              <a:t>volevo</a:t>
            </a:r>
            <a:r>
              <a:rPr lang="en-US" altLang="ko-KR" sz="2400" dirty="0"/>
              <a:t> venire (</a:t>
            </a:r>
            <a:r>
              <a:rPr lang="ko-KR" altLang="en-US" sz="2400" dirty="0"/>
              <a:t>안</a:t>
            </a:r>
            <a:r>
              <a:rPr lang="en-US" altLang="ko-KR" sz="2400" dirty="0"/>
              <a:t>) + (</a:t>
            </a:r>
            <a:r>
              <a:rPr lang="ko-KR" altLang="en-US" sz="2400" dirty="0"/>
              <a:t>오다</a:t>
            </a:r>
            <a:r>
              <a:rPr lang="en-US" altLang="ko-KR" sz="2400" dirty="0"/>
              <a:t>) -&gt; </a:t>
            </a:r>
            <a:r>
              <a:rPr lang="ko-KR" altLang="en-US" sz="2400" dirty="0" err="1"/>
              <a:t>안오고</a:t>
            </a:r>
            <a:r>
              <a:rPr lang="ko-KR" altLang="en-US" sz="2400" dirty="0"/>
              <a:t> 싶었어요</a:t>
            </a:r>
          </a:p>
          <a:p>
            <a:r>
              <a:rPr lang="en-US" altLang="ko-KR" sz="2400" dirty="0"/>
              <a:t>4. </a:t>
            </a:r>
            <a:r>
              <a:rPr lang="en-US" altLang="ko-KR" sz="2400" dirty="0" err="1"/>
              <a:t>Nonti</a:t>
            </a:r>
            <a:r>
              <a:rPr lang="en-US" altLang="ko-KR" sz="2400" dirty="0"/>
              <a:t> alleni? (</a:t>
            </a:r>
            <a:r>
              <a:rPr lang="ko-KR" altLang="en-US" sz="2400" dirty="0"/>
              <a:t>지 않다</a:t>
            </a:r>
            <a:r>
              <a:rPr lang="en-US" altLang="ko-KR" sz="2400" dirty="0"/>
              <a:t>) + (</a:t>
            </a:r>
            <a:r>
              <a:rPr lang="ko-KR" altLang="en-US" sz="2400" dirty="0"/>
              <a:t>운동하다</a:t>
            </a:r>
            <a:r>
              <a:rPr lang="en-US" altLang="ko-KR" sz="2400" dirty="0"/>
              <a:t>) -&gt; </a:t>
            </a:r>
            <a:r>
              <a:rPr lang="ko-KR" altLang="en-US" sz="2400" dirty="0"/>
              <a:t>운동하지 않아요</a:t>
            </a:r>
            <a:r>
              <a:rPr lang="en-US" altLang="ko-KR" sz="2400" dirty="0"/>
              <a:t>?</a:t>
            </a:r>
          </a:p>
          <a:p>
            <a:r>
              <a:rPr lang="en-US" altLang="ko-KR" sz="2400" dirty="0"/>
              <a:t>5. Non </a:t>
            </a:r>
            <a:r>
              <a:rPr lang="en-US" altLang="ko-KR" sz="2400" dirty="0" err="1"/>
              <a:t>vuoi</a:t>
            </a:r>
            <a:r>
              <a:rPr lang="en-US" altLang="ko-KR" sz="2400" dirty="0"/>
              <a:t> </a:t>
            </a:r>
            <a:r>
              <a:rPr lang="en-US" altLang="ko-KR" sz="2400" dirty="0" err="1"/>
              <a:t>pulire</a:t>
            </a:r>
            <a:r>
              <a:rPr lang="en-US" altLang="ko-KR" sz="2400" dirty="0"/>
              <a:t>? (</a:t>
            </a:r>
            <a:r>
              <a:rPr lang="ko-KR" altLang="en-US" sz="2400" dirty="0"/>
              <a:t>안</a:t>
            </a:r>
            <a:r>
              <a:rPr lang="en-US" altLang="ko-KR" sz="2400" dirty="0"/>
              <a:t>) + (</a:t>
            </a:r>
            <a:r>
              <a:rPr lang="ko-KR" altLang="en-US" sz="2400" dirty="0"/>
              <a:t>청소하다</a:t>
            </a:r>
            <a:r>
              <a:rPr lang="en-US" altLang="ko-KR" sz="2400" dirty="0"/>
              <a:t>) -&gt; </a:t>
            </a:r>
            <a:r>
              <a:rPr lang="ko-KR" altLang="en-US" sz="2400" dirty="0"/>
              <a:t>안청소해요</a:t>
            </a:r>
            <a:r>
              <a:rPr lang="en-US" altLang="ko-KR" sz="2400" dirty="0"/>
              <a:t>?</a:t>
            </a:r>
          </a:p>
          <a:p>
            <a:r>
              <a:rPr lang="en-US" altLang="ko-KR" sz="2400" dirty="0"/>
              <a:t>6. Non </a:t>
            </a:r>
            <a:r>
              <a:rPr lang="en-US" altLang="ko-KR" sz="2400" dirty="0" err="1"/>
              <a:t>vedevo</a:t>
            </a:r>
            <a:r>
              <a:rPr lang="en-US" altLang="ko-KR" sz="2400" dirty="0"/>
              <a:t> (</a:t>
            </a:r>
            <a:r>
              <a:rPr lang="ko-KR" altLang="en-US" sz="2400" dirty="0"/>
              <a:t>지 않다</a:t>
            </a:r>
            <a:r>
              <a:rPr lang="en-US" altLang="ko-KR" sz="2400" dirty="0"/>
              <a:t>) + (</a:t>
            </a:r>
            <a:r>
              <a:rPr lang="ko-KR" altLang="en-US" sz="2400" dirty="0"/>
              <a:t>보이다</a:t>
            </a:r>
            <a:r>
              <a:rPr lang="en-US" altLang="ko-KR" sz="2400" dirty="0"/>
              <a:t>) -&gt; </a:t>
            </a:r>
            <a:r>
              <a:rPr lang="ko-KR" altLang="en-US" sz="2400" dirty="0"/>
              <a:t>보이지 않았어요</a:t>
            </a:r>
          </a:p>
          <a:p>
            <a:r>
              <a:rPr lang="en-US" altLang="ko-KR" sz="2400" dirty="0"/>
              <a:t>7. Non </a:t>
            </a:r>
            <a:r>
              <a:rPr lang="en-US" altLang="ko-KR" sz="2400" dirty="0" err="1"/>
              <a:t>volevo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ascoltare</a:t>
            </a:r>
            <a:r>
              <a:rPr lang="en-US" altLang="ko-KR" sz="2400" dirty="0"/>
              <a:t> (</a:t>
            </a:r>
            <a:r>
              <a:rPr lang="ko-KR" altLang="en-US" sz="2400" dirty="0"/>
              <a:t>지 않다</a:t>
            </a:r>
            <a:r>
              <a:rPr lang="en-US" altLang="ko-KR" sz="2400" dirty="0"/>
              <a:t>) + (</a:t>
            </a:r>
            <a:r>
              <a:rPr lang="ko-KR" altLang="en-US" sz="2400" dirty="0"/>
              <a:t>듣다</a:t>
            </a:r>
            <a:r>
              <a:rPr lang="en-US" altLang="ko-KR" sz="2400" dirty="0"/>
              <a:t>) -&gt; </a:t>
            </a:r>
            <a:r>
              <a:rPr lang="ko-KR" altLang="en-US" sz="2400" dirty="0" err="1"/>
              <a:t>듣고싶지</a:t>
            </a:r>
            <a:r>
              <a:rPr lang="ko-KR" altLang="en-US" sz="2400" dirty="0"/>
              <a:t> 않았어요</a:t>
            </a:r>
          </a:p>
          <a:p>
            <a:r>
              <a:rPr lang="en-US" altLang="ko-KR" sz="2400" dirty="0"/>
              <a:t>8. Non </a:t>
            </a:r>
            <a:r>
              <a:rPr lang="en-US" altLang="ko-KR" sz="2400" dirty="0" err="1"/>
              <a:t>voglio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uscire</a:t>
            </a:r>
            <a:r>
              <a:rPr lang="en-US" altLang="ko-KR" sz="2400" dirty="0"/>
              <a:t> (</a:t>
            </a:r>
            <a:r>
              <a:rPr lang="ko-KR" altLang="en-US" sz="2400" dirty="0"/>
              <a:t>안</a:t>
            </a:r>
            <a:r>
              <a:rPr lang="en-US" altLang="ko-KR" sz="2400" dirty="0"/>
              <a:t>) + (</a:t>
            </a:r>
            <a:r>
              <a:rPr lang="ko-KR" altLang="en-US" sz="2400" dirty="0"/>
              <a:t>나가다</a:t>
            </a:r>
            <a:r>
              <a:rPr lang="en-US" altLang="ko-KR" sz="2400" dirty="0"/>
              <a:t>) -&gt; </a:t>
            </a:r>
            <a:r>
              <a:rPr lang="ko-KR" altLang="en-US" sz="2400" dirty="0" err="1"/>
              <a:t>안나가요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93617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4A27E-7A3F-526C-0ED6-4F250E7AF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43FB281-3B14-7AF0-241C-4124CEB24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3F3315D-47D6-ADEF-C386-C82C3A403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pic>
        <p:nvPicPr>
          <p:cNvPr id="4" name="그림 3" descr="텍스트, 스크린샷, 폰트, 대수학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934C18D-EC06-7735-52D6-C1E6F0314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664" y="1952117"/>
            <a:ext cx="6722200" cy="413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87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BB5C0-7490-94D4-E94A-54904F512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198E91B-E18A-A862-82B9-2C248CFA2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F9699FA-80D0-EE10-FE5C-EAD1BB388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pic>
        <p:nvPicPr>
          <p:cNvPr id="6" name="그림 5" descr="텍스트, 스크린샷, 폰트, 대수학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5CD6334-E545-8928-BA23-BFA254C98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54" y="1768360"/>
            <a:ext cx="6250514" cy="424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94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725BE-67C7-03A9-B504-0331F574B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5B1E5E8-5C61-ED86-D3F8-43999911F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2CE01F5-8E65-3BB1-97DF-FF1A91CA5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1DB8D-EB4A-F666-FDF2-B35EF968C9B9}"/>
              </a:ext>
            </a:extLst>
          </p:cNvPr>
          <p:cNvSpPr txBox="1"/>
          <p:nvPr/>
        </p:nvSpPr>
        <p:spPr>
          <a:xfrm>
            <a:off x="1658471" y="2070846"/>
            <a:ext cx="593726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4. </a:t>
            </a:r>
            <a:r>
              <a:rPr lang="en-US" altLang="ko-KR" sz="2400" dirty="0" err="1"/>
              <a:t>Seleziona</a:t>
            </a:r>
            <a:r>
              <a:rPr lang="en-US" altLang="ko-KR" sz="2400" dirty="0"/>
              <a:t> la forma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</a:t>
            </a:r>
            <a:r>
              <a:rPr lang="en-US" altLang="ko-KR" sz="2400" dirty="0" err="1"/>
              <a:t>corrisponde</a:t>
            </a:r>
            <a:r>
              <a:rPr lang="en-US" altLang="ko-KR" sz="2400" dirty="0"/>
              <a:t>:</a:t>
            </a:r>
          </a:p>
          <a:p>
            <a:endParaRPr lang="en-US" altLang="ko-KR" sz="2400" dirty="0"/>
          </a:p>
          <a:p>
            <a:r>
              <a:rPr lang="en-US" altLang="ko-KR" sz="2400" dirty="0"/>
              <a:t>1) io non </a:t>
            </a:r>
            <a:r>
              <a:rPr lang="en-US" altLang="ko-KR" sz="2400" dirty="0" err="1"/>
              <a:t>guardo</a:t>
            </a:r>
            <a:r>
              <a:rPr lang="en-US" altLang="ko-KR" sz="2400" dirty="0"/>
              <a:t> la tv</a:t>
            </a:r>
          </a:p>
          <a:p>
            <a:r>
              <a:rPr lang="ko-KR" altLang="en-US" sz="2400" dirty="0"/>
              <a:t>저는 </a:t>
            </a:r>
            <a:r>
              <a:rPr lang="ko-KR" altLang="en-US" sz="2400" dirty="0" err="1"/>
              <a:t>티비</a:t>
            </a:r>
            <a:r>
              <a:rPr lang="ko-KR" altLang="en-US" sz="2400" dirty="0"/>
              <a:t> </a:t>
            </a:r>
            <a:r>
              <a:rPr lang="ko-KR" altLang="en-US" sz="2400" dirty="0" err="1"/>
              <a:t>보지않아요</a:t>
            </a:r>
            <a:r>
              <a:rPr lang="en-US" altLang="ko-KR" sz="2400" dirty="0"/>
              <a:t>/</a:t>
            </a:r>
            <a:r>
              <a:rPr lang="ko-KR" altLang="en-US" sz="2400" dirty="0"/>
              <a:t>안보여요</a:t>
            </a:r>
          </a:p>
          <a:p>
            <a:endParaRPr lang="ko-KR" altLang="en-US" sz="2400" dirty="0"/>
          </a:p>
          <a:p>
            <a:r>
              <a:rPr lang="en-US" altLang="ko-KR" sz="2400" dirty="0"/>
              <a:t>2) io non </a:t>
            </a:r>
            <a:r>
              <a:rPr lang="en-US" altLang="ko-KR" sz="2400" dirty="0" err="1"/>
              <a:t>voglio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sentire</a:t>
            </a:r>
            <a:endParaRPr lang="en-US" altLang="ko-KR" sz="2400" dirty="0"/>
          </a:p>
          <a:p>
            <a:r>
              <a:rPr lang="ko-KR" altLang="en-US" sz="2400" dirty="0"/>
              <a:t>저는 듣고 안 싶어요 </a:t>
            </a:r>
            <a:r>
              <a:rPr lang="en-US" altLang="ko-KR" sz="2400" dirty="0"/>
              <a:t>/ </a:t>
            </a:r>
            <a:r>
              <a:rPr lang="ko-KR" altLang="en-US" sz="2400" dirty="0"/>
              <a:t>안 듣고 싶어요</a:t>
            </a:r>
          </a:p>
          <a:p>
            <a:endParaRPr lang="ko-KR" altLang="en-US" sz="2400" dirty="0"/>
          </a:p>
          <a:p>
            <a:r>
              <a:rPr lang="en-US" altLang="ko-KR" sz="2400" dirty="0"/>
              <a:t>3) </a:t>
            </a:r>
            <a:r>
              <a:rPr lang="en-US" altLang="ko-KR" sz="2400" dirty="0" err="1"/>
              <a:t>noi</a:t>
            </a:r>
            <a:r>
              <a:rPr lang="en-US" altLang="ko-KR" sz="2400" dirty="0"/>
              <a:t> non </a:t>
            </a:r>
            <a:r>
              <a:rPr lang="en-US" altLang="ko-KR" sz="2400" dirty="0" err="1"/>
              <a:t>andiamo</a:t>
            </a:r>
            <a:endParaRPr lang="en-US" altLang="ko-KR" sz="2400" dirty="0"/>
          </a:p>
          <a:p>
            <a:r>
              <a:rPr lang="ko-KR" altLang="en-US" sz="2400" dirty="0"/>
              <a:t>우리 안 가요 </a:t>
            </a:r>
            <a:r>
              <a:rPr lang="en-US" altLang="ko-KR" sz="2400" dirty="0"/>
              <a:t>/ </a:t>
            </a:r>
            <a:r>
              <a:rPr lang="ko-KR" altLang="en-US" sz="2400" dirty="0"/>
              <a:t>가지 않았어요</a:t>
            </a:r>
          </a:p>
        </p:txBody>
      </p:sp>
    </p:spTree>
    <p:extLst>
      <p:ext uri="{BB962C8B-B14F-4D97-AF65-F5344CB8AC3E}">
        <p14:creationId xmlns:p14="http://schemas.microsoft.com/office/powerpoint/2010/main" val="3745796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5508E-38D6-68EB-9A05-F14462C70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00D9F6B-8FA4-01A9-6F29-4EC13875F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09A30CC-F862-AC06-9E77-0874E5DDF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pic>
        <p:nvPicPr>
          <p:cNvPr id="6" name="그림 5" descr="텍스트, 폰트, 스크린샷, 대수학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5DEAB5D-DDD6-C29D-0C11-8D0869A98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76" y="1796943"/>
            <a:ext cx="9456711" cy="40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62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62057-D4B4-D28E-11EB-137998D76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29BD351-4287-4A04-92C6-50BED893C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FF4092E-5911-3B89-B4BC-835CDB8B0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707532-E689-C917-9A0D-79A6866B2E51}"/>
              </a:ext>
            </a:extLst>
          </p:cNvPr>
          <p:cNvSpPr txBox="1"/>
          <p:nvPr/>
        </p:nvSpPr>
        <p:spPr>
          <a:xfrm>
            <a:off x="1658471" y="2070846"/>
            <a:ext cx="671850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4. </a:t>
            </a:r>
            <a:r>
              <a:rPr lang="en-US" altLang="ko-KR" sz="2400" dirty="0" err="1"/>
              <a:t>Seleziona</a:t>
            </a:r>
            <a:r>
              <a:rPr lang="en-US" altLang="ko-KR" sz="2400" dirty="0"/>
              <a:t> la forma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</a:t>
            </a:r>
            <a:r>
              <a:rPr lang="en-US" altLang="ko-KR" sz="2400" dirty="0" err="1"/>
              <a:t>corrisponde</a:t>
            </a:r>
            <a:r>
              <a:rPr lang="en-US" altLang="ko-KR" sz="2400" dirty="0"/>
              <a:t>:</a:t>
            </a:r>
          </a:p>
          <a:p>
            <a:endParaRPr lang="ko-KR" altLang="en-US" sz="2400" dirty="0"/>
          </a:p>
          <a:p>
            <a:r>
              <a:rPr lang="en-US" altLang="ko-KR" sz="2400" dirty="0"/>
              <a:t>4) Mamma non </a:t>
            </a:r>
            <a:r>
              <a:rPr lang="en-US" altLang="ko-KR" sz="2400" dirty="0" err="1"/>
              <a:t>vuole</a:t>
            </a:r>
            <a:r>
              <a:rPr lang="en-US" altLang="ko-KR" sz="2400" dirty="0"/>
              <a:t> </a:t>
            </a:r>
            <a:r>
              <a:rPr lang="en-US" altLang="ko-KR" sz="2400" dirty="0" err="1"/>
              <a:t>cucinare</a:t>
            </a:r>
            <a:endParaRPr lang="en-US" altLang="ko-KR" sz="2400" dirty="0"/>
          </a:p>
          <a:p>
            <a:r>
              <a:rPr lang="ko-KR" altLang="en-US" sz="2400" dirty="0"/>
              <a:t>엄마 요리 하지 않아요 </a:t>
            </a:r>
            <a:r>
              <a:rPr lang="en-US" altLang="ko-KR" sz="2400" dirty="0"/>
              <a:t>/ </a:t>
            </a:r>
            <a:r>
              <a:rPr lang="ko-KR" altLang="en-US" sz="2400" dirty="0"/>
              <a:t>요리 하고 싶지 않아요</a:t>
            </a:r>
          </a:p>
          <a:p>
            <a:endParaRPr lang="ko-KR" altLang="en-US" sz="2400" dirty="0"/>
          </a:p>
          <a:p>
            <a:r>
              <a:rPr lang="en-US" altLang="ko-KR" sz="2400" dirty="0"/>
              <a:t>5) papa' non </a:t>
            </a:r>
            <a:r>
              <a:rPr lang="en-US" altLang="ko-KR" sz="2400" dirty="0" err="1"/>
              <a:t>mangia</a:t>
            </a:r>
            <a:endParaRPr lang="en-US" altLang="ko-KR" sz="2400" dirty="0"/>
          </a:p>
          <a:p>
            <a:r>
              <a:rPr lang="ko-KR" altLang="en-US" sz="2400" dirty="0"/>
              <a:t>아빠 안 먹어 </a:t>
            </a:r>
            <a:r>
              <a:rPr lang="en-US" altLang="ko-KR" sz="2400" dirty="0"/>
              <a:t>/ </a:t>
            </a:r>
            <a:r>
              <a:rPr lang="ko-KR" altLang="en-US" sz="2400" dirty="0"/>
              <a:t>먹고 안 싶어</a:t>
            </a:r>
          </a:p>
          <a:p>
            <a:endParaRPr lang="ko-KR" altLang="en-US" sz="2400" dirty="0"/>
          </a:p>
          <a:p>
            <a:r>
              <a:rPr lang="en-US" altLang="ko-KR" sz="2400" dirty="0"/>
              <a:t>6) io non </a:t>
            </a:r>
            <a:r>
              <a:rPr lang="en-US" altLang="ko-KR" sz="2400" dirty="0" err="1"/>
              <a:t>voglio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guardare</a:t>
            </a:r>
            <a:r>
              <a:rPr lang="en-US" altLang="ko-KR" sz="2400" dirty="0"/>
              <a:t> il film</a:t>
            </a:r>
          </a:p>
          <a:p>
            <a:r>
              <a:rPr lang="ko-KR" altLang="en-US" sz="2400" dirty="0"/>
              <a:t>저는 영화를 보지 않아요 </a:t>
            </a:r>
            <a:r>
              <a:rPr lang="en-US" altLang="ko-KR" sz="2400" dirty="0"/>
              <a:t>/ </a:t>
            </a:r>
            <a:r>
              <a:rPr lang="ko-KR" altLang="en-US" sz="2400" dirty="0"/>
              <a:t>보고 싶지 않아요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7207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2ABFC-203E-B569-6401-07AC16BF5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32812C9-531C-DD5A-5C46-F72A105EA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CEEC097-837D-ADC5-7B0D-A88EFBD95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FB6D46-E8CE-CE13-A7B0-21AA646B7C04}"/>
              </a:ext>
            </a:extLst>
          </p:cNvPr>
          <p:cNvSpPr txBox="1"/>
          <p:nvPr/>
        </p:nvSpPr>
        <p:spPr>
          <a:xfrm>
            <a:off x="1658471" y="2070846"/>
            <a:ext cx="593726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4. </a:t>
            </a:r>
            <a:r>
              <a:rPr lang="en-US" altLang="ko-KR" sz="2400" dirty="0" err="1"/>
              <a:t>Seleziona</a:t>
            </a:r>
            <a:r>
              <a:rPr lang="en-US" altLang="ko-KR" sz="2400" dirty="0"/>
              <a:t> la forma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</a:t>
            </a:r>
            <a:r>
              <a:rPr lang="en-US" altLang="ko-KR" sz="2400" dirty="0" err="1"/>
              <a:t>corrisponde</a:t>
            </a:r>
            <a:r>
              <a:rPr lang="en-US" altLang="ko-KR" sz="2400" dirty="0"/>
              <a:t>:</a:t>
            </a:r>
          </a:p>
          <a:p>
            <a:endParaRPr lang="ko-KR" altLang="en-US" sz="2400" dirty="0"/>
          </a:p>
          <a:p>
            <a:r>
              <a:rPr lang="en-US" altLang="ko-KR" sz="2400" dirty="0"/>
              <a:t>7. non scrive</a:t>
            </a:r>
          </a:p>
          <a:p>
            <a:r>
              <a:rPr lang="ko-KR" altLang="en-US" sz="2400" dirty="0"/>
              <a:t>안 쓰요 </a:t>
            </a:r>
            <a:r>
              <a:rPr lang="en-US" altLang="ko-KR" sz="2400" dirty="0"/>
              <a:t>/ </a:t>
            </a:r>
            <a:r>
              <a:rPr lang="ko-KR" altLang="en-US" sz="2400" dirty="0"/>
              <a:t>쓰지 않아</a:t>
            </a:r>
          </a:p>
          <a:p>
            <a:endParaRPr lang="ko-KR" altLang="en-US" sz="2400" dirty="0"/>
          </a:p>
          <a:p>
            <a:r>
              <a:rPr lang="en-US" altLang="ko-KR" sz="2400" dirty="0"/>
              <a:t>8. non </a:t>
            </a:r>
            <a:r>
              <a:rPr lang="en-US" altLang="ko-KR" sz="2400" dirty="0" err="1"/>
              <a:t>vuoi</a:t>
            </a:r>
            <a:r>
              <a:rPr lang="en-US" altLang="ko-KR" sz="2400" dirty="0"/>
              <a:t> </a:t>
            </a:r>
            <a:r>
              <a:rPr lang="en-US" altLang="ko-KR" sz="2400" dirty="0" err="1"/>
              <a:t>dormire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안 자고 싶어요 </a:t>
            </a:r>
            <a:r>
              <a:rPr lang="en-US" altLang="ko-KR" sz="2400" dirty="0"/>
              <a:t>/ </a:t>
            </a:r>
            <a:r>
              <a:rPr lang="ko-KR" altLang="en-US" sz="2400" dirty="0"/>
              <a:t>자지 않고 싶어요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70192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D1CE9-E30E-E7D2-F8D6-A187AEB62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080F217-B11A-3CAF-33DE-FE869C1D8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1F54AAD-D3DF-ED54-080C-07315877E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Verbo Dare “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주다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(Ghu-da)”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6433A1-2F0A-C7D5-B68D-E75CC5DAFCA8}"/>
              </a:ext>
            </a:extLst>
          </p:cNvPr>
          <p:cNvSpPr txBox="1"/>
          <p:nvPr/>
        </p:nvSpPr>
        <p:spPr>
          <a:xfrm>
            <a:off x="1792224" y="2333685"/>
            <a:ext cx="90464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주다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-da)” e’ la forma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infinita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,</a:t>
            </a: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Modo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formale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diventa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</a:t>
            </a:r>
          </a:p>
          <a:p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주다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-da)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-&gt;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주세요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juseyo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줘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84786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552DF-19E6-3B18-4913-79E476E09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DBDC0AB-A8ED-1247-C275-75F20A38E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84A89C4-47A0-18A2-A130-5B3AE2CCC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이거 주세요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-go’ 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-se-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EC9F2B-049C-DB90-9C2D-C982D4C56178}"/>
              </a:ext>
            </a:extLst>
          </p:cNvPr>
          <p:cNvSpPr txBox="1"/>
          <p:nvPr/>
        </p:nvSpPr>
        <p:spPr>
          <a:xfrm>
            <a:off x="1792224" y="2333685"/>
            <a:ext cx="9046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’ dare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questo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? /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questo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per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favore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그림 5" descr="텍스트, 메뉴, 실내, 청량 음료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A53587A-B9C4-D9E0-2C4E-C91143DE9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40" y="3083737"/>
            <a:ext cx="4236720" cy="282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5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DB21E-D91A-ED20-75D3-4CF071962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EDC90E5-2585-A6A4-BE07-D6E4FB5D8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25C4416-989E-2465-D077-61491EA38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저거 주세요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jeo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-go’ 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-se-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F8E052-FC6B-E8BD-FA75-16A14E999535}"/>
              </a:ext>
            </a:extLst>
          </p:cNvPr>
          <p:cNvSpPr txBox="1"/>
          <p:nvPr/>
        </p:nvSpPr>
        <p:spPr>
          <a:xfrm>
            <a:off x="1792224" y="2333685"/>
            <a:ext cx="9046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’ dare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quello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? /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quello</a:t>
            </a:r>
            <a:r>
              <a:rPr lang="en-US" altLang="ko-KR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per </a:t>
            </a:r>
            <a:r>
              <a:rPr lang="en-US" altLang="ko-KR" sz="32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favore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8" name="그림 7" descr="해산물, 미식, 실내, 음식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B173DA0-484F-7640-7019-00B7ED3C8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115" y="3257566"/>
            <a:ext cx="4418839" cy="267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8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357D9-3EC0-AC8C-F894-10C9E39B2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650BD34-9F98-731C-7E98-F7B7C0C5E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C968C44-F424-545C-619C-172989240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할인 해주세요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(Hal-in he-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juseyo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4119A-4D30-BF2A-A5C9-1A5C2D2C9C28}"/>
              </a:ext>
            </a:extLst>
          </p:cNvPr>
          <p:cNvSpPr txBox="1"/>
          <p:nvPr/>
        </p:nvSpPr>
        <p:spPr>
          <a:xfrm>
            <a:off x="1792224" y="2117785"/>
            <a:ext cx="9046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Mi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puo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’ fare lo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sconto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? [Fare + dare]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그림 5" descr="텍스트, 야외, 건물, 도시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67D93D0-6BFC-37CF-9D4F-B95FF2A5D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36" y="2870749"/>
            <a:ext cx="5031726" cy="316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92067-10EB-62DE-6E8F-28DB2683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A0AC9CA-13A4-EAE3-CCC3-CEF78787F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9114AED-1E21-C732-66C7-4B12303AD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할인 해주세요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(Hal-in he-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juseyo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33DC7-E3AC-680D-EF4B-FF3709377B51}"/>
              </a:ext>
            </a:extLst>
          </p:cNvPr>
          <p:cNvSpPr txBox="1"/>
          <p:nvPr/>
        </p:nvSpPr>
        <p:spPr>
          <a:xfrm>
            <a:off x="1792224" y="2117785"/>
            <a:ext cx="9046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Mi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puo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’ fare lo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sconto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? [Fare + dare]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7" name="그림 6" descr="사람, 의류, 인간의 얼굴, 미소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8027086-D698-C034-E376-263277F27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56" y="2918459"/>
            <a:ext cx="5268088" cy="291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64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A12F6-442C-0E8E-4ADD-61E193034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1E125DA-FFC1-4FF2-6FC6-39B29FDB4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43D8272-F3F5-C776-187B-57E64937C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할인 해주세요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(Hal-in he-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juseyo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F8C79E-66DC-4EA3-85C2-20D2F2E4A9EA}"/>
              </a:ext>
            </a:extLst>
          </p:cNvPr>
          <p:cNvSpPr txBox="1"/>
          <p:nvPr/>
        </p:nvSpPr>
        <p:spPr>
          <a:xfrm>
            <a:off x="1792224" y="2117785"/>
            <a:ext cx="9046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Mi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puo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’ fare lo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sconto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? [Fare + dare]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7" name="그림 6" descr="사람, 의류, 인간의 얼굴, 미소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C6AE67E-F6F0-DBAC-2B67-EC8ABBBE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56" y="2918459"/>
            <a:ext cx="5268088" cy="291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2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840D-DE51-A1D1-5871-9FF14B740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97D6852-E8F9-4C8A-FF75-CB207A886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22951A3-7412-586F-4178-A7552B86A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256D3-7FD1-C23A-226D-214DB046B82A}"/>
              </a:ext>
            </a:extLst>
          </p:cNvPr>
          <p:cNvSpPr txBox="1"/>
          <p:nvPr/>
        </p:nvSpPr>
        <p:spPr>
          <a:xfrm>
            <a:off x="1792224" y="2117785"/>
            <a:ext cx="904646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1. Quale e’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formale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 verbo dare in 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ko-KR" altLang="en-US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줘 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ko-KR" altLang="en-US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줘봐 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juo-ba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ko-KR" altLang="en-US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줘요</a:t>
            </a:r>
            <a:r>
              <a:rPr lang="ko-KR" altLang="en-US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juo-yo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ko-KR" altLang="en-US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주실래요</a:t>
            </a:r>
            <a:r>
              <a:rPr lang="ko-KR" altLang="en-US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jusil-leyo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ko-KR" altLang="en-US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주세요 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-se-</a:t>
            </a:r>
            <a:r>
              <a:rPr lang="en-US" altLang="ko-KR" sz="32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32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32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96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B9569-C9CB-4AC2-C0AB-4794EE37B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1275CD2-168A-A362-FF59-8F63CB866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BD371E5-3AB4-97F4-D5FA-CE379394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8DCBC4-F854-9319-0A3B-B1839759A2E5}"/>
              </a:ext>
            </a:extLst>
          </p:cNvPr>
          <p:cNvSpPr txBox="1"/>
          <p:nvPr/>
        </p:nvSpPr>
        <p:spPr>
          <a:xfrm>
            <a:off x="1792224" y="2117785"/>
            <a:ext cx="904646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Sei al Palazzo Gyeongbokgung.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Vuoi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chiedere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un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biglietto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 Cosa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한국어로 어떻게 말할까요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티켓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tiket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jo-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티켓 주세요 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tiket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-se-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티켓 줘봐요 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tiket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-bwa-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티켓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줄래요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tiket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jul-lae-yo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5.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티켓 줘   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tiket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95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AC473-0550-428A-C70C-10CA63A08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D2CC366-5A25-B223-F038-8F5D4C278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6D4D6AB-C445-5379-7DEE-9A7DAE9A1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68C3A-99D5-A0D5-3367-FB9D206BEEC7}"/>
              </a:ext>
            </a:extLst>
          </p:cNvPr>
          <p:cNvSpPr txBox="1"/>
          <p:nvPr/>
        </p:nvSpPr>
        <p:spPr>
          <a:xfrm>
            <a:off x="1963271" y="2061882"/>
            <a:ext cx="6698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1. </a:t>
            </a:r>
            <a:r>
              <a:rPr lang="ko-KR" altLang="en-US" sz="2400" dirty="0"/>
              <a:t>오늘 </a:t>
            </a:r>
            <a:r>
              <a:rPr lang="en-US" altLang="ko-KR" sz="2400" dirty="0"/>
              <a:t>___</a:t>
            </a:r>
            <a:r>
              <a:rPr lang="ko-KR" altLang="en-US" sz="2400" dirty="0"/>
              <a:t>날씨가 좋아 </a:t>
            </a:r>
            <a:r>
              <a:rPr lang="en-US" altLang="ko-KR" sz="2400" dirty="0" err="1"/>
              <a:t>oggi</a:t>
            </a:r>
            <a:r>
              <a:rPr lang="en-US" altLang="ko-KR" sz="2400" dirty="0"/>
              <a:t> il tempo e' bello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83188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7CD08-14BC-1BEF-13A7-3C8055E52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74B4378-216C-4092-C828-C5F54184A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DCFCEB4-F3CE-8626-3569-72216520F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CB712D-523A-1C4F-6A9D-AC02C9CC708B}"/>
              </a:ext>
            </a:extLst>
          </p:cNvPr>
          <p:cNvSpPr txBox="1"/>
          <p:nvPr/>
        </p:nvSpPr>
        <p:spPr>
          <a:xfrm>
            <a:off x="1792224" y="2117785"/>
            <a:ext cx="904646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☕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Situazione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: Sei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una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caffetteria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vuoi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ordinare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un caffè. Cosa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한국어로 어떻게 말할까요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커피 주세요 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-pi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-se-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커피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-pi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jwo-yo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커피 줘   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-pi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커피 줘봐요 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-pi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-bwa-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5.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커피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줄래요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-pi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jul-lae-yo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2865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D858-52D2-EC6A-3A38-09614B56B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B7ED417-300E-6671-32B4-0FC1989F9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665ABE6-5C3E-39AD-4495-0D73A23F4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759734-8560-FAD5-71FC-9A74B4C7C201}"/>
              </a:ext>
            </a:extLst>
          </p:cNvPr>
          <p:cNvSpPr txBox="1"/>
          <p:nvPr/>
        </p:nvSpPr>
        <p:spPr>
          <a:xfrm>
            <a:off x="1792224" y="2117785"/>
            <a:ext cx="904646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🍎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Situazione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: Sei al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mercato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tradizionale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vuoi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comprare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una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mela. Cosa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한국어로 어떻게 말할까요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사과 주세요 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sa-gwa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-se-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사과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sa-gwa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jwo-yo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사과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줄래요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sa-gwa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jul-lae-yo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사과 줘   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sa-gwa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jwo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5.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사과 있어요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? (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sa-gwa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it-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854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FF0D4-9484-B34D-8C13-8235A4EF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8525CDD-9419-F6F3-7D9E-EA35BB0C2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66AF156-E64F-8E16-AD8E-D86857BED7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한자어 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(Han-ja-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 </a:t>
            </a:r>
            <a:b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numeri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sino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endParaRPr lang="ko-KR" altLang="en-US" sz="34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F64D8-AB53-B24D-3858-0C669B89473F}"/>
              </a:ext>
            </a:extLst>
          </p:cNvPr>
          <p:cNvSpPr txBox="1"/>
          <p:nvPr/>
        </p:nvSpPr>
        <p:spPr>
          <a:xfrm>
            <a:off x="1792224" y="2117785"/>
            <a:ext cx="904646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Coreano: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Sino Coreano (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한자어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/Han-ja-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Puro Coreano (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고유어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/ko-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2831B5-CF8B-AAFD-3200-05780ABDB435}"/>
              </a:ext>
            </a:extLst>
          </p:cNvPr>
          <p:cNvSpPr txBox="1"/>
          <p:nvPr/>
        </p:nvSpPr>
        <p:spPr>
          <a:xfrm>
            <a:off x="1792224" y="3626346"/>
            <a:ext cx="904646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&lt;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한자어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&gt; </a:t>
            </a:r>
          </a:p>
          <a:p>
            <a:pPr algn="ctr"/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(Han-ja-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pPr algn="ctr"/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Si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riferisce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alle parole derivate dal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cinese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sono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scritte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usando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I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caratteri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cinesi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ko-KR" altLang="en-US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한자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, Hanja).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Queste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parole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sono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generalmente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più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formali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o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utilizzate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in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contesti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più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ufficiali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 e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tecnici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. Per </a:t>
            </a:r>
            <a:r>
              <a:rPr lang="en-US" altLang="ko-KR" sz="20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esempio</a:t>
            </a:r>
            <a:r>
              <a:rPr lang="en-US" altLang="ko-KR" sz="2000" dirty="0">
                <a:latin typeface="ADLaM Display" panose="02010000000000000000" pitchFamily="2" charset="0"/>
                <a:cs typeface="ADLaM Display" panose="02010000000000000000" pitchFamily="2" charset="0"/>
              </a:rPr>
              <a:t>:</a:t>
            </a:r>
            <a:endParaRPr lang="ko-KR" altLang="en-US" sz="20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918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9E4C-F102-B43C-60A0-7E93975D7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4EC6503-7CCF-977A-9101-6C0CDC91F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7D0D3F2-ADD9-A2F9-68E3-F7EFD9FC3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한자어 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(Han-ja-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 </a:t>
            </a:r>
            <a:b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numeri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sino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endParaRPr lang="ko-KR" altLang="en-US" sz="34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3D31BD-3B51-937B-A0FC-C3F1C3C886EE}"/>
              </a:ext>
            </a:extLst>
          </p:cNvPr>
          <p:cNvSpPr txBox="1"/>
          <p:nvPr/>
        </p:nvSpPr>
        <p:spPr>
          <a:xfrm>
            <a:off x="1792224" y="1901886"/>
            <a:ext cx="371210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(il) = 1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2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sam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3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4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(o) = 5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육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(yuk) = 6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칠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cil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7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(pal) = 8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9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십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(sip) = 10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11C778-513F-1CAB-8462-ED293F1E9958}"/>
              </a:ext>
            </a:extLst>
          </p:cNvPr>
          <p:cNvSpPr txBox="1"/>
          <p:nvPr/>
        </p:nvSpPr>
        <p:spPr>
          <a:xfrm>
            <a:off x="6095999" y="2822779"/>
            <a:ext cx="6606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백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bek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)= 100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천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cheon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 = 1,000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만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(man)= 10,000</a:t>
            </a:r>
            <a:endParaRPr lang="ko-KR" altLang="en-US" sz="28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169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C6EFE-C3AE-C71E-8DB9-6D714C446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8F68C91-E747-7B48-8427-3BDD02D13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5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8DFCEA1-B855-121B-A347-B7BA262B7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한자어 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(Han-ja-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 </a:t>
            </a:r>
            <a:b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numeri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sino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endParaRPr lang="ko-KR" altLang="en-US" sz="34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79CA7-A55C-0913-30FE-C377E0F221A6}"/>
              </a:ext>
            </a:extLst>
          </p:cNvPr>
          <p:cNvSpPr txBox="1"/>
          <p:nvPr/>
        </p:nvSpPr>
        <p:spPr>
          <a:xfrm>
            <a:off x="1792224" y="1901886"/>
            <a:ext cx="371210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(il) = 1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2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sam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3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4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(o) = 5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육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(yuk) = 6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칠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cil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7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(pal) = 8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9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십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(sip) = 10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46AEEF-2A02-9F84-9F48-439C1A215EF7}"/>
              </a:ext>
            </a:extLst>
          </p:cNvPr>
          <p:cNvSpPr txBox="1"/>
          <p:nvPr/>
        </p:nvSpPr>
        <p:spPr>
          <a:xfrm>
            <a:off x="6095998" y="1998026"/>
            <a:ext cx="6606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백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bek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)= 100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천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cheon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 = 1,000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만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(man)= 10,000</a:t>
            </a:r>
            <a:endParaRPr lang="ko-KR" altLang="en-US" sz="28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그림 5" descr="텍스트, 인간의 얼굴, 사람, 지폐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AB36DBE-CA11-904B-3E8B-03E938D09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504" y="3383021"/>
            <a:ext cx="2513298" cy="251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6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38142-82F1-7435-4305-C57E1E80B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75B4370-2923-A266-B499-7B2BF640D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5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03FABE9-74EF-D9A1-6A3A-2A6442FF9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ko-KR" altLang="en-US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한자어 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(Han-ja-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 </a:t>
            </a:r>
            <a:b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numeri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sino</a:t>
            </a:r>
            <a:r>
              <a:rPr lang="en-US" altLang="ko-KR" sz="3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endParaRPr lang="ko-KR" altLang="en-US" sz="34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95CE7C-ABD6-57F9-F504-B622ADBA762F}"/>
              </a:ext>
            </a:extLst>
          </p:cNvPr>
          <p:cNvSpPr txBox="1"/>
          <p:nvPr/>
        </p:nvSpPr>
        <p:spPr>
          <a:xfrm>
            <a:off x="1792224" y="1901886"/>
            <a:ext cx="371210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(il) = 1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이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2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삼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sam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3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4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(o) = 5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육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(yuk) = 6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칠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cil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7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(pal) = 8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구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 = 9 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십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(sip) = 10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413FBD-58BA-AB1B-DB09-65C117025E81}"/>
              </a:ext>
            </a:extLst>
          </p:cNvPr>
          <p:cNvSpPr txBox="1"/>
          <p:nvPr/>
        </p:nvSpPr>
        <p:spPr>
          <a:xfrm>
            <a:off x="6095998" y="1998026"/>
            <a:ext cx="6606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백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bek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)= 100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천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8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cheon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) = 1,000 </a:t>
            </a:r>
          </a:p>
          <a:p>
            <a:r>
              <a:rPr lang="ko-KR" altLang="en-US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만</a:t>
            </a:r>
            <a:r>
              <a:rPr lang="en-US" altLang="ko-KR" sz="2800" dirty="0">
                <a:latin typeface="ADLaM Display" panose="02010000000000000000" pitchFamily="2" charset="0"/>
                <a:cs typeface="ADLaM Display" panose="02010000000000000000" pitchFamily="2" charset="0"/>
              </a:rPr>
              <a:t>(man)= 10,000</a:t>
            </a:r>
            <a:endParaRPr lang="ko-KR" altLang="en-US" sz="28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8" name="그림 7" descr="시계, 벽시계, 쿼츠 시계, 시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1C112AA-E08D-E8A8-7934-44CA3AC79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99" y="3327337"/>
            <a:ext cx="2478785" cy="2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98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939B1-B0B9-3437-B9C2-7721D19E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4EF03A4-756A-3A90-9A73-D8E4329C7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B1EE223-E9D3-BD69-DA20-BEC596E48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97481-9D83-2928-2989-37EA5DD4C01B}"/>
              </a:ext>
            </a:extLst>
          </p:cNvPr>
          <p:cNvSpPr txBox="1"/>
          <p:nvPr/>
        </p:nvSpPr>
        <p:spPr>
          <a:xfrm>
            <a:off x="1792224" y="2117785"/>
            <a:ext cx="904646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Vuoi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comprare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qualcosa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costa 5.000 won. Come lo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오천 원이에요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.  (o-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won-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오백 원이에요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.  (o-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baek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won-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오만 원이에요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.  (o-man won-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오십 원이에요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.  (o-sip won-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69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14C6-C241-3C4A-9FD0-A04D2F5ED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A73FDA0-787F-364F-578C-D285008E1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446D337-3B05-FEAD-553E-0B7CD42EB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83791-6F20-A54D-E1F4-E9EEE6618E07}"/>
              </a:ext>
            </a:extLst>
          </p:cNvPr>
          <p:cNvSpPr txBox="1"/>
          <p:nvPr/>
        </p:nvSpPr>
        <p:spPr>
          <a:xfrm>
            <a:off x="1792224" y="2117785"/>
            <a:ext cx="904646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Quale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tra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queste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è "10.000 won"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천 원   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cheon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won)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만 원   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(man won)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십 원   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(sip won)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백 원   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baek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won)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60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510D2-9BAF-25F3-5FDE-2079B58A5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1939711-48AD-FB77-2E87-32559D9B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92165B-D8C9-48C7-D6EA-F0A4C8446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4A16F1-056E-DD92-9502-2566CC3C4F2A}"/>
              </a:ext>
            </a:extLst>
          </p:cNvPr>
          <p:cNvSpPr txBox="1"/>
          <p:nvPr/>
        </p:nvSpPr>
        <p:spPr>
          <a:xfrm>
            <a:off x="1792224" y="2117785"/>
            <a:ext cx="904646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3. Il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venditore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dice “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삼만 오천 원입니다”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 Quanto costa?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3.500 won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30.500 won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35.000 won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3.005 won</a:t>
            </a:r>
            <a:endParaRPr lang="ko-KR" altLang="en-US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35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A284F-2E81-176D-E16A-7FD61A82A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2B1B4D6-BA0E-879E-B449-1BECAE46A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17D990B-79D1-502D-63F1-26268D122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67C57A-2F90-6EBD-6B3D-1C74CDFC8D42}"/>
              </a:ext>
            </a:extLst>
          </p:cNvPr>
          <p:cNvSpPr txBox="1"/>
          <p:nvPr/>
        </p:nvSpPr>
        <p:spPr>
          <a:xfrm>
            <a:off x="1792224" y="1998026"/>
            <a:ext cx="90464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“2025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년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5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월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19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일”은 어떻게 읽을까요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(Come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dice "19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maggio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2025"?)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이천이십오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년 오 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십구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일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i-cheon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-ship-o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nyeon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ship-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이이오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년 오 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십구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일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nyeon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ship-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이천이십오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년 오 월 십일 구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i-cheon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-ship-o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nyeon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ship-il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gu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이천스물오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년 오 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십구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일</a:t>
            </a: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i-cheon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mul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nyeon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ship-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</a:t>
            </a:r>
          </a:p>
        </p:txBody>
      </p:sp>
    </p:spTree>
    <p:extLst>
      <p:ext uri="{BB962C8B-B14F-4D97-AF65-F5344CB8AC3E}">
        <p14:creationId xmlns:p14="http://schemas.microsoft.com/office/powerpoint/2010/main" val="202002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3AB4-0E37-7331-ECE2-5EBB29140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B1BCF87-9503-5C9E-40D8-524EE4480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6E23417-82C5-FB31-F50E-742BC9770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985676-FA24-6ED2-6664-FE023DBC6607}"/>
              </a:ext>
            </a:extLst>
          </p:cNvPr>
          <p:cNvSpPr txBox="1"/>
          <p:nvPr/>
        </p:nvSpPr>
        <p:spPr>
          <a:xfrm>
            <a:off x="1963271" y="2061882"/>
            <a:ext cx="6698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2. </a:t>
            </a:r>
            <a:r>
              <a:rPr lang="ko-KR" altLang="en-US" sz="2400" dirty="0"/>
              <a:t>친구</a:t>
            </a:r>
            <a:r>
              <a:rPr lang="en-US" altLang="ko-KR" sz="2400" dirty="0"/>
              <a:t>___ </a:t>
            </a:r>
            <a:r>
              <a:rPr lang="ko-KR" altLang="en-US" sz="2400" dirty="0"/>
              <a:t>했어요 </a:t>
            </a:r>
            <a:r>
              <a:rPr lang="en-US" altLang="ko-KR" sz="2400" dirty="0" err="1"/>
              <a:t>L'ha</a:t>
            </a:r>
            <a:r>
              <a:rPr lang="en-US" altLang="ko-KR" sz="2400" dirty="0"/>
              <a:t> </a:t>
            </a:r>
            <a:r>
              <a:rPr lang="en-US" altLang="ko-KR" sz="2400" dirty="0" err="1"/>
              <a:t>fatto</a:t>
            </a:r>
            <a:r>
              <a:rPr lang="en-US" altLang="ko-KR" sz="2400" dirty="0"/>
              <a:t> il </a:t>
            </a:r>
            <a:r>
              <a:rPr lang="en-US" altLang="ko-KR" sz="2400" dirty="0" err="1"/>
              <a:t>mio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amico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41489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5A2B1-308F-7E70-FCCE-B27E03719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95F0233-6A89-8687-5644-C2B6059D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CAC4343-B650-B67C-9994-AED206589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1E0194-FDC7-0954-90DF-DC776D2C457F}"/>
              </a:ext>
            </a:extLst>
          </p:cNvPr>
          <p:cNvSpPr txBox="1"/>
          <p:nvPr/>
        </p:nvSpPr>
        <p:spPr>
          <a:xfrm>
            <a:off x="1792224" y="1998026"/>
            <a:ext cx="904646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2. “12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월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25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일”은 무슨 날일까요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 +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Pronuncia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(Che festa è il 25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dicembre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?)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한글날 👉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han-geul-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nal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크리스마스 👉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keu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ri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seu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-ma-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seu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설날 👉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seol-nal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추석 👉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chu-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seok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9388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A851F-44D3-9913-E2FF-A507237A1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9249685-1139-8517-F7FE-5A92075BA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4F6BDA4-88E1-6839-7A36-064ACC7FD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[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연습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]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609111-B23A-C93E-82CD-71D77430697D}"/>
              </a:ext>
            </a:extLst>
          </p:cNvPr>
          <p:cNvSpPr txBox="1"/>
          <p:nvPr/>
        </p:nvSpPr>
        <p:spPr>
          <a:xfrm>
            <a:off x="1792224" y="1998026"/>
            <a:ext cx="90464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생일이 “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6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월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일”이에요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어떻게 말해요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(Come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dici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"Il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mio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compleanno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è il 1°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giugno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"?)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생일은 유월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일일이에요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saeng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eun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yu-wol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생일은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육월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일일이에요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saeng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eun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yuk-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생일은 유월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하나일이에요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saeng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eun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yu-wol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ha-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생일은 유월 </a:t>
            </a:r>
            <a:r>
              <a:rPr lang="ko-KR" altLang="en-US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일이에요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saeng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eun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yu-wol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il-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-e-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28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C482E-7E8C-B435-E289-E9A936D16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9EBC79E-5CCC-564C-CD5E-A0750A278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6F1100B-59C4-9852-83A1-31BE4D786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Quando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언제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(Eon-je)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A1B32A-5C83-3E29-5D85-56B35EECF140}"/>
              </a:ext>
            </a:extLst>
          </p:cNvPr>
          <p:cNvSpPr txBox="1"/>
          <p:nvPr/>
        </p:nvSpPr>
        <p:spPr>
          <a:xfrm>
            <a:off x="1792224" y="1998026"/>
            <a:ext cx="904646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Come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dice Quando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Quando in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coreano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e’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언제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(eon-je),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possono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utilizzare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come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seguente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:</a:t>
            </a:r>
          </a:p>
          <a:p>
            <a:endParaRPr lang="en-US" altLang="ko-KR" sz="2600" dirty="0">
              <a:latin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예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: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언제 밥 먹어요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Es: Eon je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bab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gheo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 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(Quando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mangiamo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20511936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C54CA-D3F7-491C-DCEA-C1958778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C6F6CE6-19FF-7001-2D94-7EECD2E43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FDC883B-4E90-294C-45AD-EEE8B5612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Quando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언제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(Eon-je)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461D18-0CD9-AFE4-AA40-8F1F549ED01C}"/>
              </a:ext>
            </a:extLst>
          </p:cNvPr>
          <p:cNvSpPr txBox="1"/>
          <p:nvPr/>
        </p:nvSpPr>
        <p:spPr>
          <a:xfrm>
            <a:off x="1792224" y="1998026"/>
            <a:ext cx="90464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1. [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언제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?] Come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risponde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a “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언제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?” con “Andiamo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domani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.”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1)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오늘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o-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neul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ga-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(Andiamo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oggi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2)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어제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eo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-je ga-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Siamo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andati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ieri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3)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내일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nae-il ga-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(Andiamo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domani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4) 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지금 가요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 </a:t>
            </a:r>
            <a:r>
              <a:rPr lang="ko-KR" altLang="en-US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👉 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ji-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geum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ga-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yo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 (Andiamo </a:t>
            </a:r>
            <a:r>
              <a:rPr lang="en-US" altLang="ko-KR" sz="2600" dirty="0" err="1">
                <a:latin typeface="ADLaM Display" panose="02010000000000000000" pitchFamily="2" charset="0"/>
                <a:cs typeface="ADLaM Display" panose="02010000000000000000" pitchFamily="2" charset="0"/>
              </a:rPr>
              <a:t>ora</a:t>
            </a:r>
            <a:r>
              <a:rPr lang="en-US" altLang="ko-KR" sz="2600" dirty="0">
                <a:latin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31041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9A9F3-C3E0-EC3E-8ED8-08D7E0314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784F182-A822-D37E-2833-64A87AF37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3C8DF4E-1B09-9F17-1C57-A38CBA4E2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Quando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언제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(Eon-je)</a:t>
            </a:r>
            <a:endParaRPr lang="ko-KR" altLang="en-US" sz="40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507DD-1929-765B-1CD8-6797961CB9E8}"/>
              </a:ext>
            </a:extLst>
          </p:cNvPr>
          <p:cNvSpPr txBox="1"/>
          <p:nvPr/>
        </p:nvSpPr>
        <p:spPr>
          <a:xfrm>
            <a:off x="1792224" y="1998026"/>
            <a:ext cx="90464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2800" b="1" dirty="0"/>
              <a:t>[</a:t>
            </a:r>
            <a:r>
              <a:rPr lang="ko-KR" altLang="en-US" sz="2800" b="1" dirty="0"/>
              <a:t>언제 먹어요</a:t>
            </a:r>
            <a:r>
              <a:rPr lang="en-US" altLang="ko-KR" sz="2800" b="1" dirty="0"/>
              <a:t>?] Quale </a:t>
            </a:r>
            <a:r>
              <a:rPr lang="en-US" altLang="ko-KR" sz="2800" b="1" dirty="0" err="1"/>
              <a:t>significa</a:t>
            </a:r>
            <a:r>
              <a:rPr lang="en-US" altLang="ko-KR" sz="2800" b="1" dirty="0"/>
              <a:t> "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 alle 12"?</a:t>
            </a:r>
          </a:p>
          <a:p>
            <a:pPr>
              <a:buFont typeface="+mj-lt"/>
              <a:buAutoNum type="arabicPeriod"/>
            </a:pPr>
            <a:r>
              <a:rPr lang="ko-KR" altLang="en-US" sz="2800" dirty="0" err="1"/>
              <a:t>열두</a:t>
            </a:r>
            <a:r>
              <a:rPr lang="ko-KR" altLang="en-US" sz="2800" dirty="0"/>
              <a:t> 시에 먹어요</a:t>
            </a:r>
            <a:r>
              <a:rPr lang="en-US" altLang="ko-KR" sz="2800" dirty="0"/>
              <a:t>.</a:t>
            </a:r>
            <a:br>
              <a:rPr lang="en-US" altLang="ko-KR" sz="2800" dirty="0"/>
            </a:br>
            <a:r>
              <a:rPr lang="en-US" altLang="ko-KR" sz="2800" dirty="0"/>
              <a:t> </a:t>
            </a:r>
            <a:r>
              <a:rPr lang="ko-KR" altLang="en-US" sz="2800" dirty="0"/>
              <a:t>👉 </a:t>
            </a:r>
            <a:r>
              <a:rPr lang="en-US" altLang="ko-KR" sz="2800" b="1" dirty="0" err="1"/>
              <a:t>yeol</a:t>
            </a:r>
            <a:r>
              <a:rPr lang="en-US" altLang="ko-KR" sz="2800" b="1" dirty="0"/>
              <a:t>-du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-e </a:t>
            </a:r>
            <a:r>
              <a:rPr lang="en-US" altLang="ko-KR" sz="2800" b="1" dirty="0" err="1"/>
              <a:t>meo</a:t>
            </a:r>
            <a:r>
              <a:rPr lang="en-US" altLang="ko-KR" sz="2800" b="1" dirty="0"/>
              <a:t>-geo-</a:t>
            </a:r>
            <a:r>
              <a:rPr lang="en-US" altLang="ko-KR" sz="2800" b="1" dirty="0" err="1"/>
              <a:t>yo</a:t>
            </a:r>
            <a:endParaRPr lang="en-US" altLang="ko-KR" sz="2800" dirty="0"/>
          </a:p>
          <a:p>
            <a:pPr>
              <a:buFont typeface="+mj-lt"/>
              <a:buAutoNum type="arabicPeriod"/>
            </a:pPr>
            <a:r>
              <a:rPr lang="ko-KR" altLang="en-US" sz="2800" dirty="0"/>
              <a:t>열 시에 먹어요</a:t>
            </a:r>
            <a:r>
              <a:rPr lang="en-US" altLang="ko-KR" sz="2800" dirty="0"/>
              <a:t>.</a:t>
            </a:r>
            <a:br>
              <a:rPr lang="en-US" altLang="ko-KR" sz="2800" dirty="0"/>
            </a:br>
            <a:r>
              <a:rPr lang="en-US" altLang="ko-KR" sz="2800" dirty="0"/>
              <a:t> </a:t>
            </a:r>
            <a:r>
              <a:rPr lang="ko-KR" altLang="en-US" sz="2800" dirty="0"/>
              <a:t>👉 </a:t>
            </a:r>
            <a:r>
              <a:rPr lang="en-US" altLang="ko-KR" sz="2800" b="1" dirty="0" err="1"/>
              <a:t>yeol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-e </a:t>
            </a:r>
            <a:r>
              <a:rPr lang="en-US" altLang="ko-KR" sz="2800" b="1" dirty="0" err="1"/>
              <a:t>meo</a:t>
            </a:r>
            <a:r>
              <a:rPr lang="en-US" altLang="ko-KR" sz="2800" b="1" dirty="0"/>
              <a:t>-geo-</a:t>
            </a:r>
            <a:r>
              <a:rPr lang="en-US" altLang="ko-KR" sz="2800" b="1" dirty="0" err="1"/>
              <a:t>yo</a:t>
            </a:r>
            <a:endParaRPr lang="en-US" altLang="ko-KR" sz="2800" dirty="0"/>
          </a:p>
          <a:p>
            <a:pPr>
              <a:buFont typeface="+mj-lt"/>
              <a:buAutoNum type="arabicPeriod"/>
            </a:pPr>
            <a:r>
              <a:rPr lang="ko-KR" altLang="en-US" sz="2800" dirty="0"/>
              <a:t>지금 먹어요</a:t>
            </a:r>
            <a:r>
              <a:rPr lang="en-US" altLang="ko-KR" sz="2800" dirty="0"/>
              <a:t>.</a:t>
            </a:r>
            <a:br>
              <a:rPr lang="en-US" altLang="ko-KR" sz="2800" dirty="0"/>
            </a:br>
            <a:r>
              <a:rPr lang="en-US" altLang="ko-KR" sz="2800" dirty="0"/>
              <a:t> </a:t>
            </a:r>
            <a:r>
              <a:rPr lang="ko-KR" altLang="en-US" sz="2800" dirty="0"/>
              <a:t>👉 </a:t>
            </a:r>
            <a:r>
              <a:rPr lang="en-US" altLang="ko-KR" sz="2800" b="1" dirty="0"/>
              <a:t>ji-</a:t>
            </a:r>
            <a:r>
              <a:rPr lang="en-US" altLang="ko-KR" sz="2800" b="1" dirty="0" err="1"/>
              <a:t>geum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meo</a:t>
            </a:r>
            <a:r>
              <a:rPr lang="en-US" altLang="ko-KR" sz="2800" b="1" dirty="0"/>
              <a:t>-geo-</a:t>
            </a:r>
            <a:r>
              <a:rPr lang="en-US" altLang="ko-KR" sz="2800" b="1" dirty="0" err="1"/>
              <a:t>yo</a:t>
            </a:r>
            <a:endParaRPr lang="en-US" altLang="ko-KR" sz="2800" dirty="0"/>
          </a:p>
          <a:p>
            <a:pPr>
              <a:buFont typeface="+mj-lt"/>
              <a:buAutoNum type="arabicPeriod"/>
            </a:pPr>
            <a:r>
              <a:rPr lang="ko-KR" altLang="en-US" sz="2800" dirty="0" err="1"/>
              <a:t>열두</a:t>
            </a:r>
            <a:r>
              <a:rPr lang="ko-KR" altLang="en-US" sz="2800" dirty="0"/>
              <a:t> 시 반에 먹어요</a:t>
            </a:r>
            <a:r>
              <a:rPr lang="en-US" altLang="ko-KR" sz="2800" dirty="0"/>
              <a:t>.</a:t>
            </a:r>
            <a:br>
              <a:rPr lang="en-US" altLang="ko-KR" sz="2800" dirty="0"/>
            </a:br>
            <a:r>
              <a:rPr lang="en-US" altLang="ko-KR" sz="2800" dirty="0"/>
              <a:t> </a:t>
            </a:r>
            <a:r>
              <a:rPr lang="ko-KR" altLang="en-US" sz="2800" dirty="0"/>
              <a:t>👉 </a:t>
            </a:r>
            <a:r>
              <a:rPr lang="en-US" altLang="ko-KR" sz="2800" b="1" dirty="0" err="1"/>
              <a:t>yeol</a:t>
            </a:r>
            <a:r>
              <a:rPr lang="en-US" altLang="ko-KR" sz="2800" b="1" dirty="0"/>
              <a:t>-du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ban-e </a:t>
            </a:r>
            <a:r>
              <a:rPr lang="en-US" altLang="ko-KR" sz="2800" b="1" dirty="0" err="1"/>
              <a:t>meo</a:t>
            </a:r>
            <a:r>
              <a:rPr lang="en-US" altLang="ko-KR" sz="2800" b="1" dirty="0"/>
              <a:t>-geo-</a:t>
            </a:r>
            <a:r>
              <a:rPr lang="en-US" altLang="ko-KR" sz="2800" b="1" dirty="0" err="1"/>
              <a:t>yo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969040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113E2-3636-2F24-151C-D768FCE6D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90BBACB-8A0B-B5BC-C7F7-782DC217D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0F1D991-C8F1-37ED-28A5-79E2DEE6A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9DBAC6-80CB-47F8-09B0-0CBDCC83561D}"/>
              </a:ext>
            </a:extLst>
          </p:cNvPr>
          <p:cNvSpPr txBox="1"/>
          <p:nvPr/>
        </p:nvSpPr>
        <p:spPr>
          <a:xfrm>
            <a:off x="1792224" y="1998026"/>
            <a:ext cx="904646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“티켓 </a:t>
            </a:r>
            <a:r>
              <a:rPr lang="ko-KR" altLang="en-US" sz="2800" b="1" dirty="0" err="1"/>
              <a:t>주세요”는</a:t>
            </a:r>
            <a:r>
              <a:rPr lang="ko-KR" altLang="en-US" sz="2800" b="1" dirty="0"/>
              <a:t> 무슨 뜻일까요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(Cosa </a:t>
            </a:r>
            <a:r>
              <a:rPr lang="en-US" altLang="ko-KR" sz="2800" b="1" dirty="0" err="1"/>
              <a:t>significa</a:t>
            </a:r>
            <a:r>
              <a:rPr lang="en-US" altLang="ko-KR" sz="2800" b="1" dirty="0"/>
              <a:t> "</a:t>
            </a:r>
            <a:r>
              <a:rPr lang="ko-KR" altLang="en-US" sz="2800" b="1" dirty="0"/>
              <a:t>티켓 주세요</a:t>
            </a:r>
            <a:r>
              <a:rPr lang="en-US" altLang="ko-KR" sz="2800" b="1" dirty="0"/>
              <a:t>"?)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Mi da un </a:t>
            </a:r>
            <a:r>
              <a:rPr lang="en-US" altLang="ko-KR" sz="2800" b="1" dirty="0" err="1"/>
              <a:t>biglietto</a:t>
            </a:r>
            <a:r>
              <a:rPr lang="en-US" altLang="ko-KR" sz="2800" b="1" dirty="0"/>
              <a:t>, per </a:t>
            </a:r>
            <a:r>
              <a:rPr lang="en-US" altLang="ko-KR" sz="2800" b="1" dirty="0" err="1"/>
              <a:t>favore</a:t>
            </a:r>
            <a:r>
              <a:rPr lang="en-US" altLang="ko-KR" sz="2800" b="1" dirty="0"/>
              <a:t>.</a:t>
            </a:r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en-US" altLang="ko-KR" sz="2800" b="1" dirty="0" err="1"/>
              <a:t>Voglio</a:t>
            </a:r>
            <a:r>
              <a:rPr lang="en-US" altLang="ko-KR" sz="2800" b="1" dirty="0"/>
              <a:t> il </a:t>
            </a:r>
            <a:r>
              <a:rPr lang="en-US" altLang="ko-KR" sz="2800" b="1" dirty="0" err="1"/>
              <a:t>biglietto</a:t>
            </a:r>
            <a:r>
              <a:rPr lang="en-US" altLang="ko-KR" sz="2800" b="1" dirty="0"/>
              <a:t>.</a:t>
            </a:r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en-US" altLang="ko-KR" sz="2800" b="1" dirty="0" err="1"/>
              <a:t>Biglietto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4) Non </a:t>
            </a:r>
            <a:r>
              <a:rPr lang="en-US" altLang="ko-KR" sz="2800" b="1" dirty="0" err="1"/>
              <a:t>voglio</a:t>
            </a:r>
            <a:r>
              <a:rPr lang="en-US" altLang="ko-KR" sz="2800" b="1" dirty="0"/>
              <a:t> il </a:t>
            </a:r>
            <a:r>
              <a:rPr lang="en-US" altLang="ko-KR" sz="2800" b="1" dirty="0" err="1"/>
              <a:t>biglietto</a:t>
            </a:r>
            <a:r>
              <a:rPr lang="en-US" altLang="ko-K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3270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EA324-384E-48EC-1123-ECE24B957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A6A8207-D1DD-DE90-31DB-58FE1D6D5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0B157E1-594D-4FAE-CE7F-3361ADCCC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A9AB7D-3301-388A-6A6D-D92D02395AE8}"/>
              </a:ext>
            </a:extLst>
          </p:cNvPr>
          <p:cNvSpPr txBox="1"/>
          <p:nvPr/>
        </p:nvSpPr>
        <p:spPr>
          <a:xfrm>
            <a:off x="1792224" y="1998026"/>
            <a:ext cx="904646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물 좀 </a:t>
            </a:r>
            <a:r>
              <a:rPr lang="ko-KR" altLang="en-US" sz="2800" b="1" dirty="0" err="1"/>
              <a:t>주세요”는</a:t>
            </a:r>
            <a:r>
              <a:rPr lang="ko-KR" altLang="en-US" sz="2800" b="1" dirty="0"/>
              <a:t> 어떻게 말해요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(Come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"Per </a:t>
            </a:r>
            <a:r>
              <a:rPr lang="en-US" altLang="ko-KR" sz="2800" b="1" dirty="0" err="1"/>
              <a:t>favore</a:t>
            </a:r>
            <a:r>
              <a:rPr lang="en-US" altLang="ko-KR" sz="2800" b="1" dirty="0"/>
              <a:t>, </a:t>
            </a:r>
            <a:r>
              <a:rPr lang="en-US" altLang="ko-KR" sz="2800" b="1" dirty="0" err="1"/>
              <a:t>dammi</a:t>
            </a:r>
            <a:r>
              <a:rPr lang="en-US" altLang="ko-KR" sz="2800" b="1" dirty="0"/>
              <a:t> un po' </a:t>
            </a:r>
            <a:r>
              <a:rPr lang="en-US" altLang="ko-KR" sz="2800" b="1" dirty="0" err="1"/>
              <a:t>d'acqua</a:t>
            </a:r>
            <a:r>
              <a:rPr lang="en-US" altLang="ko-KR" sz="2800" b="1" dirty="0"/>
              <a:t>"?)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 </a:t>
            </a:r>
            <a:r>
              <a:rPr lang="en-US" altLang="ko-KR" sz="2800" b="1" dirty="0" err="1"/>
              <a:t>mul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jom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ju</a:t>
            </a:r>
            <a:r>
              <a:rPr lang="en-US" altLang="ko-KR" sz="2800" b="1" dirty="0"/>
              <a:t>-se-</a:t>
            </a:r>
            <a:r>
              <a:rPr lang="en-US" altLang="ko-KR" sz="2800" b="1" dirty="0" err="1"/>
              <a:t>yo</a:t>
            </a: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en-US" altLang="ko-KR" sz="2800" b="1" dirty="0" err="1"/>
              <a:t>mul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jom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meo</a:t>
            </a:r>
            <a:r>
              <a:rPr lang="en-US" altLang="ko-KR" sz="2800" b="1" dirty="0"/>
              <a:t>-geo-</a:t>
            </a:r>
            <a:r>
              <a:rPr lang="en-US" altLang="ko-KR" sz="2800" b="1" dirty="0" err="1"/>
              <a:t>yo</a:t>
            </a: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en-US" altLang="ko-KR" sz="2800" b="1" dirty="0" err="1"/>
              <a:t>mul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ju</a:t>
            </a:r>
            <a:r>
              <a:rPr lang="en-US" altLang="ko-KR" sz="2800" b="1" dirty="0"/>
              <a:t>-se-</a:t>
            </a:r>
            <a:r>
              <a:rPr lang="en-US" altLang="ko-KR" sz="2800" b="1" dirty="0" err="1"/>
              <a:t>yo</a:t>
            </a: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4) </a:t>
            </a:r>
            <a:r>
              <a:rPr lang="en-US" altLang="ko-KR" sz="2800" b="1" dirty="0" err="1"/>
              <a:t>mul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manh</a:t>
            </a:r>
            <a:r>
              <a:rPr lang="en-US" altLang="ko-KR" sz="2800" b="1" dirty="0"/>
              <a:t>-a-</a:t>
            </a:r>
            <a:r>
              <a:rPr lang="en-US" altLang="ko-KR" sz="2800" b="1" dirty="0" err="1"/>
              <a:t>yo</a:t>
            </a:r>
            <a:endParaRPr lang="en-US" altLang="ko-KR" sz="2800" b="1" dirty="0"/>
          </a:p>
        </p:txBody>
      </p:sp>
    </p:spTree>
    <p:extLst>
      <p:ext uri="{BB962C8B-B14F-4D97-AF65-F5344CB8AC3E}">
        <p14:creationId xmlns:p14="http://schemas.microsoft.com/office/powerpoint/2010/main" val="2597493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78892-E144-1AA9-06C3-ED8872A2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51D7768-1C15-72EE-B063-DB19EC1AE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C8D98E6-51F8-F52B-CD2E-8A4F47E5C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8839BA-92FB-CE49-CC03-01A82452E86A}"/>
              </a:ext>
            </a:extLst>
          </p:cNvPr>
          <p:cNvSpPr txBox="1"/>
          <p:nvPr/>
        </p:nvSpPr>
        <p:spPr>
          <a:xfrm>
            <a:off x="1792224" y="1961450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문제 </a:t>
            </a:r>
            <a:r>
              <a:rPr lang="en-US" altLang="ko-KR" sz="2800" b="1" dirty="0"/>
              <a:t>3</a:t>
            </a:r>
          </a:p>
          <a:p>
            <a:pPr>
              <a:buNone/>
            </a:pPr>
            <a:r>
              <a:rPr lang="en-US" altLang="ko-KR" sz="2800" b="1" dirty="0"/>
              <a:t>“30</a:t>
            </a:r>
            <a:r>
              <a:rPr lang="ko-KR" altLang="en-US" sz="2800" b="1" dirty="0" err="1"/>
              <a:t>분”은</a:t>
            </a:r>
            <a:r>
              <a:rPr lang="ko-KR" altLang="en-US" sz="2800" b="1" dirty="0"/>
              <a:t> 어떻게 읽어요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(Come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legge</a:t>
            </a:r>
            <a:r>
              <a:rPr lang="en-US" altLang="ko-KR" sz="2800" b="1" dirty="0"/>
              <a:t> “30 </a:t>
            </a:r>
            <a:r>
              <a:rPr lang="en-US" altLang="ko-KR" sz="2800" b="1" dirty="0" err="1"/>
              <a:t>minuti</a:t>
            </a:r>
            <a:r>
              <a:rPr lang="en-US" altLang="ko-KR" sz="2800" b="1" dirty="0"/>
              <a:t>”?)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</a:t>
            </a:r>
            <a:r>
              <a:rPr lang="ko-KR" altLang="en-US" sz="2800" b="1" dirty="0"/>
              <a:t>삼십 분</a:t>
            </a:r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ko-KR" altLang="en-US" sz="2800" b="1" dirty="0"/>
              <a:t>이십 분</a:t>
            </a:r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ko-KR" altLang="en-US" sz="2800" b="1" dirty="0"/>
              <a:t>사십 분</a:t>
            </a:r>
          </a:p>
          <a:p>
            <a:pPr>
              <a:buNone/>
            </a:pPr>
            <a:r>
              <a:rPr lang="en-US" altLang="ko-KR" sz="2800" b="1" dirty="0"/>
              <a:t>4) </a:t>
            </a:r>
            <a:r>
              <a:rPr lang="ko-KR" altLang="en-US" sz="2800" b="1" dirty="0"/>
              <a:t>십 분</a:t>
            </a:r>
            <a:endParaRPr lang="en-US" altLang="ko-KR" sz="2800" b="1" dirty="0"/>
          </a:p>
        </p:txBody>
      </p:sp>
    </p:spTree>
    <p:extLst>
      <p:ext uri="{BB962C8B-B14F-4D97-AF65-F5344CB8AC3E}">
        <p14:creationId xmlns:p14="http://schemas.microsoft.com/office/powerpoint/2010/main" val="2102033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48A80-E222-74DF-131D-121CED7C2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0173766-8136-1E19-E113-51551459D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8372236-7F43-2263-D891-9146B560D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87FBA4-7842-209C-3CF3-39820C30E53E}"/>
              </a:ext>
            </a:extLst>
          </p:cNvPr>
          <p:cNvSpPr txBox="1"/>
          <p:nvPr/>
        </p:nvSpPr>
        <p:spPr>
          <a:xfrm>
            <a:off x="1792224" y="1961450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문제 </a:t>
            </a:r>
            <a:r>
              <a:rPr lang="en-US" altLang="ko-KR" sz="2800" b="1" dirty="0"/>
              <a:t>1</a:t>
            </a:r>
          </a:p>
          <a:p>
            <a:pPr>
              <a:buNone/>
            </a:pPr>
            <a:r>
              <a:rPr lang="en-US" altLang="ko-KR" sz="2800" b="1" dirty="0"/>
              <a:t>“</a:t>
            </a:r>
            <a:r>
              <a:rPr lang="ko-KR" altLang="en-US" sz="2800" b="1" dirty="0"/>
              <a:t>언제 만나요</a:t>
            </a:r>
            <a:r>
              <a:rPr lang="en-US" altLang="ko-KR" sz="2800" b="1" dirty="0"/>
              <a:t>?”</a:t>
            </a:r>
            <a:r>
              <a:rPr lang="ko-KR" altLang="en-US" sz="2800" b="1" dirty="0"/>
              <a:t>는 무슨 뜻일까요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(Cosa </a:t>
            </a:r>
            <a:r>
              <a:rPr lang="en-US" altLang="ko-KR" sz="2800" b="1" dirty="0" err="1"/>
              <a:t>significa</a:t>
            </a:r>
            <a:r>
              <a:rPr lang="en-US" altLang="ko-KR" sz="2800" b="1" dirty="0"/>
              <a:t> “</a:t>
            </a:r>
            <a:r>
              <a:rPr lang="ko-KR" altLang="en-US" sz="2800" b="1" dirty="0"/>
              <a:t>언제 만나요</a:t>
            </a:r>
            <a:r>
              <a:rPr lang="en-US" altLang="ko-KR" sz="2800" b="1" dirty="0"/>
              <a:t>?”?)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Quando ci </a:t>
            </a:r>
            <a:r>
              <a:rPr lang="en-US" altLang="ko-KR" sz="2800" b="1" dirty="0" err="1"/>
              <a:t>vediamo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2) Dove </a:t>
            </a:r>
            <a:r>
              <a:rPr lang="en-US" altLang="ko-KR" sz="2800" b="1" dirty="0" err="1"/>
              <a:t>andiamo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3) Chi </a:t>
            </a:r>
            <a:r>
              <a:rPr lang="en-US" altLang="ko-KR" sz="2800" b="1" dirty="0" err="1"/>
              <a:t>vediamo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4) Come </a:t>
            </a:r>
            <a:r>
              <a:rPr lang="en-US" altLang="ko-KR" sz="2800" b="1" dirty="0" err="1"/>
              <a:t>va</a:t>
            </a:r>
            <a:r>
              <a:rPr lang="en-US" altLang="ko-KR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4284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D7D39-5F77-7B62-B8B5-3ADD62B20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8DB608E-3FBF-17DA-760E-EDC0BE709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C464494-C76E-7356-1694-D28C9341E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95BFE-0C11-FAC0-8306-1EDE9DAB2BA3}"/>
              </a:ext>
            </a:extLst>
          </p:cNvPr>
          <p:cNvSpPr txBox="1"/>
          <p:nvPr/>
        </p:nvSpPr>
        <p:spPr>
          <a:xfrm>
            <a:off x="1792224" y="1961450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문제 </a:t>
            </a:r>
            <a:r>
              <a:rPr lang="en-US" altLang="ko-KR" sz="2800" b="1" dirty="0"/>
              <a:t>2</a:t>
            </a:r>
          </a:p>
          <a:p>
            <a:pPr>
              <a:buNone/>
            </a:pPr>
            <a:r>
              <a:rPr lang="en-US" altLang="ko-KR" sz="2800" b="1" dirty="0"/>
              <a:t>“</a:t>
            </a:r>
            <a:r>
              <a:rPr lang="ko-KR" altLang="en-US" sz="2800" b="1" dirty="0"/>
              <a:t>언제 가요</a:t>
            </a:r>
            <a:r>
              <a:rPr lang="en-US" altLang="ko-KR" sz="2800" b="1" dirty="0"/>
              <a:t>?”</a:t>
            </a:r>
            <a:r>
              <a:rPr lang="ko-KR" altLang="en-US" sz="2800" b="1" dirty="0"/>
              <a:t>에 대한 답으로 맞는 것은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 dirty="0"/>
              <a:t>(Quale </a:t>
            </a:r>
            <a:r>
              <a:rPr lang="en-US" altLang="ko-KR" sz="2800" b="1" dirty="0" err="1"/>
              <a:t>risposta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va</a:t>
            </a:r>
            <a:r>
              <a:rPr lang="en-US" altLang="ko-KR" sz="2800" b="1" dirty="0"/>
              <a:t> bene a “</a:t>
            </a:r>
            <a:r>
              <a:rPr lang="ko-KR" altLang="en-US" sz="2800" b="1" dirty="0"/>
              <a:t>언제 가요</a:t>
            </a:r>
            <a:r>
              <a:rPr lang="en-US" altLang="ko-KR" sz="2800" b="1" dirty="0"/>
              <a:t>?”?)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</a:t>
            </a:r>
            <a:r>
              <a:rPr lang="ko-KR" altLang="en-US" sz="2800" b="1" dirty="0"/>
              <a:t>오늘 가요</a:t>
            </a:r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ko-KR" altLang="en-US" sz="2800" b="1" dirty="0"/>
              <a:t>어제 가요</a:t>
            </a:r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ko-KR" altLang="en-US" sz="2800" b="1" dirty="0"/>
              <a:t>내일 가요</a:t>
            </a:r>
          </a:p>
          <a:p>
            <a:pPr>
              <a:buNone/>
            </a:pPr>
            <a:r>
              <a:rPr lang="en-US" altLang="ko-KR" sz="2800" b="1" dirty="0"/>
              <a:t>4) </a:t>
            </a:r>
            <a:r>
              <a:rPr lang="ko-KR" altLang="en-US" sz="2800" b="1" dirty="0"/>
              <a:t>지금 가요</a:t>
            </a:r>
          </a:p>
        </p:txBody>
      </p:sp>
    </p:spTree>
    <p:extLst>
      <p:ext uri="{BB962C8B-B14F-4D97-AF65-F5344CB8AC3E}">
        <p14:creationId xmlns:p14="http://schemas.microsoft.com/office/powerpoint/2010/main" val="5705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586E8-D932-11E5-9156-96A6487D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19D8DE1-832C-38B5-CEC7-41501A3F9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A433BC9-0DAB-ED6C-10BC-DCD78975D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93391A-F273-4463-815E-BDE766C170A4}"/>
              </a:ext>
            </a:extLst>
          </p:cNvPr>
          <p:cNvSpPr txBox="1"/>
          <p:nvPr/>
        </p:nvSpPr>
        <p:spPr>
          <a:xfrm>
            <a:off x="1963271" y="2061882"/>
            <a:ext cx="86693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3. </a:t>
            </a:r>
            <a:r>
              <a:rPr lang="ko-KR" altLang="en-US" sz="2400" dirty="0"/>
              <a:t>김치</a:t>
            </a:r>
            <a:r>
              <a:rPr lang="en-US" altLang="ko-KR" sz="2400" dirty="0"/>
              <a:t>? </a:t>
            </a:r>
            <a:r>
              <a:rPr lang="ko-KR" altLang="en-US" sz="2400" dirty="0"/>
              <a:t>김치</a:t>
            </a:r>
            <a:r>
              <a:rPr lang="en-US" altLang="ko-KR" sz="2400" dirty="0"/>
              <a:t>___ </a:t>
            </a:r>
            <a:r>
              <a:rPr lang="ko-KR" altLang="en-US" sz="2400" dirty="0"/>
              <a:t>안 좋아해 </a:t>
            </a:r>
            <a:r>
              <a:rPr lang="en-US" altLang="ko-KR" sz="2400" dirty="0"/>
              <a:t>(il kimchi? il kimchi non mi </a:t>
            </a:r>
            <a:r>
              <a:rPr lang="en-US" altLang="ko-KR" sz="2400" dirty="0" err="1"/>
              <a:t>piace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374991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58FF-82D6-CE09-C397-D821CD8B4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5CE6884-6DC8-7744-B375-E1AED5345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2357082-156A-29BA-96BE-226330EBF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BFBBF9-E5A7-5585-51D9-A515362C4BC9}"/>
              </a:ext>
            </a:extLst>
          </p:cNvPr>
          <p:cNvSpPr txBox="1"/>
          <p:nvPr/>
        </p:nvSpPr>
        <p:spPr>
          <a:xfrm>
            <a:off x="1792224" y="1961450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문제 </a:t>
            </a:r>
            <a:r>
              <a:rPr lang="en-US" altLang="ko-KR" sz="2800" b="1" dirty="0"/>
              <a:t>3</a:t>
            </a:r>
          </a:p>
          <a:p>
            <a:pPr>
              <a:buNone/>
            </a:pPr>
            <a:r>
              <a:rPr lang="en-US" altLang="ko-KR" sz="2800" b="1" dirty="0"/>
              <a:t>“</a:t>
            </a:r>
            <a:r>
              <a:rPr lang="ko-KR" altLang="en-US" sz="2800" b="1" dirty="0"/>
              <a:t>언제 먹어요</a:t>
            </a:r>
            <a:r>
              <a:rPr lang="en-US" altLang="ko-KR" sz="2800" b="1" dirty="0"/>
              <a:t>?” </a:t>
            </a:r>
            <a:r>
              <a:rPr lang="ko-KR" altLang="en-US" sz="2800" b="1" dirty="0"/>
              <a:t>중 “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 alle 12”</a:t>
            </a:r>
            <a:r>
              <a:rPr lang="ko-KR" altLang="en-US" sz="2800" b="1" dirty="0"/>
              <a:t>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/>
              <a:t>(Che </a:t>
            </a:r>
            <a:r>
              <a:rPr lang="en-US" altLang="ko-KR" sz="2800" b="1" dirty="0" err="1"/>
              <a:t>significa</a:t>
            </a:r>
            <a:r>
              <a:rPr lang="en-US" altLang="ko-KR" sz="2800" b="1" dirty="0"/>
              <a:t> “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 alle 12”?)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</a:t>
            </a:r>
            <a:r>
              <a:rPr lang="ko-KR" altLang="en-US" sz="2800" b="1" dirty="0" err="1"/>
              <a:t>열두</a:t>
            </a:r>
            <a:r>
              <a:rPr lang="ko-KR" altLang="en-US" sz="2800" b="1" dirty="0"/>
              <a:t> 시에 먹어요</a:t>
            </a:r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ko-KR" altLang="en-US" sz="2800" b="1" dirty="0"/>
              <a:t>열 시에 먹어요</a:t>
            </a:r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ko-KR" altLang="en-US" sz="2800" b="1" dirty="0"/>
              <a:t>지금 먹어요</a:t>
            </a:r>
          </a:p>
          <a:p>
            <a:pPr>
              <a:buNone/>
            </a:pPr>
            <a:r>
              <a:rPr lang="en-US" altLang="ko-KR" sz="2800" b="1" dirty="0"/>
              <a:t>4) </a:t>
            </a:r>
            <a:r>
              <a:rPr lang="ko-KR" altLang="en-US" sz="2800" b="1" dirty="0" err="1"/>
              <a:t>열두</a:t>
            </a:r>
            <a:r>
              <a:rPr lang="ko-KR" altLang="en-US" sz="2800" b="1" dirty="0"/>
              <a:t> 시 반에 먹어요</a:t>
            </a:r>
          </a:p>
        </p:txBody>
      </p:sp>
    </p:spTree>
    <p:extLst>
      <p:ext uri="{BB962C8B-B14F-4D97-AF65-F5344CB8AC3E}">
        <p14:creationId xmlns:p14="http://schemas.microsoft.com/office/powerpoint/2010/main" val="15848766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38044-144A-2DD0-BD0E-217384501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3CCF151-A393-EBE9-BBD1-5D02F12BB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F2663D3-49D4-07AA-4696-5768E1D6A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A3D90F-764A-FD56-1046-1E575C3C9037}"/>
              </a:ext>
            </a:extLst>
          </p:cNvPr>
          <p:cNvSpPr txBox="1"/>
          <p:nvPr/>
        </p:nvSpPr>
        <p:spPr>
          <a:xfrm>
            <a:off x="1792224" y="1961450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2800" b="1" dirty="0"/>
              <a:t>문제 </a:t>
            </a:r>
            <a:r>
              <a:rPr lang="en-US" altLang="ko-KR" sz="2800" b="1" dirty="0"/>
              <a:t>3</a:t>
            </a:r>
          </a:p>
          <a:p>
            <a:pPr>
              <a:buNone/>
            </a:pPr>
            <a:r>
              <a:rPr lang="en-US" altLang="ko-KR" sz="2800" b="1" dirty="0"/>
              <a:t>“</a:t>
            </a:r>
            <a:r>
              <a:rPr lang="ko-KR" altLang="en-US" sz="2800" b="1" dirty="0"/>
              <a:t>언제 먹어요</a:t>
            </a:r>
            <a:r>
              <a:rPr lang="en-US" altLang="ko-KR" sz="2800" b="1" dirty="0"/>
              <a:t>?” </a:t>
            </a:r>
            <a:r>
              <a:rPr lang="ko-KR" altLang="en-US" sz="2800" b="1" dirty="0"/>
              <a:t>중 “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 alle 12”</a:t>
            </a:r>
            <a:r>
              <a:rPr lang="ko-KR" altLang="en-US" sz="2800" b="1" dirty="0"/>
              <a:t>는</a:t>
            </a:r>
            <a:r>
              <a:rPr lang="en-US" altLang="ko-KR" sz="2800" b="1" dirty="0"/>
              <a:t>?</a:t>
            </a:r>
          </a:p>
          <a:p>
            <a:pPr>
              <a:buNone/>
            </a:pPr>
            <a:r>
              <a:rPr lang="en-US" altLang="ko-KR" sz="2800" b="1"/>
              <a:t>(Che </a:t>
            </a:r>
            <a:r>
              <a:rPr lang="en-US" altLang="ko-KR" sz="2800" b="1" dirty="0" err="1"/>
              <a:t>significa</a:t>
            </a:r>
            <a:r>
              <a:rPr lang="en-US" altLang="ko-KR" sz="2800" b="1" dirty="0"/>
              <a:t> “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 alle 12”?)</a:t>
            </a:r>
          </a:p>
          <a:p>
            <a:pPr>
              <a:buNone/>
            </a:pPr>
            <a:endParaRPr lang="en-US" altLang="ko-KR" sz="2800" b="1" dirty="0"/>
          </a:p>
          <a:p>
            <a:pPr>
              <a:buNone/>
            </a:pPr>
            <a:r>
              <a:rPr lang="en-US" altLang="ko-KR" sz="2800" b="1" dirty="0"/>
              <a:t>1) </a:t>
            </a:r>
            <a:r>
              <a:rPr lang="ko-KR" altLang="en-US" sz="2800" b="1" dirty="0" err="1"/>
              <a:t>열두</a:t>
            </a:r>
            <a:r>
              <a:rPr lang="ko-KR" altLang="en-US" sz="2800" b="1" dirty="0"/>
              <a:t> 시에 먹어요</a:t>
            </a:r>
          </a:p>
          <a:p>
            <a:pPr>
              <a:buNone/>
            </a:pPr>
            <a:r>
              <a:rPr lang="en-US" altLang="ko-KR" sz="2800" b="1" dirty="0"/>
              <a:t>2) </a:t>
            </a:r>
            <a:r>
              <a:rPr lang="ko-KR" altLang="en-US" sz="2800" b="1" dirty="0"/>
              <a:t>열 시에 먹어요</a:t>
            </a:r>
          </a:p>
          <a:p>
            <a:pPr>
              <a:buNone/>
            </a:pPr>
            <a:r>
              <a:rPr lang="en-US" altLang="ko-KR" sz="2800" b="1" dirty="0"/>
              <a:t>3) </a:t>
            </a:r>
            <a:r>
              <a:rPr lang="ko-KR" altLang="en-US" sz="2800" b="1" dirty="0"/>
              <a:t>지금 먹어요</a:t>
            </a:r>
          </a:p>
          <a:p>
            <a:pPr>
              <a:buNone/>
            </a:pPr>
            <a:r>
              <a:rPr lang="en-US" altLang="ko-KR" sz="2800" b="1" dirty="0"/>
              <a:t>4) </a:t>
            </a:r>
            <a:r>
              <a:rPr lang="ko-KR" altLang="en-US" sz="2800" b="1" dirty="0" err="1"/>
              <a:t>열두</a:t>
            </a:r>
            <a:r>
              <a:rPr lang="ko-KR" altLang="en-US" sz="2800" b="1" dirty="0"/>
              <a:t> 시 반에 먹어요</a:t>
            </a:r>
          </a:p>
        </p:txBody>
      </p:sp>
    </p:spTree>
    <p:extLst>
      <p:ext uri="{BB962C8B-B14F-4D97-AF65-F5344CB8AC3E}">
        <p14:creationId xmlns:p14="http://schemas.microsoft.com/office/powerpoint/2010/main" val="29904369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BFD62-6A5C-554B-7D79-C33A0AC00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A7A6DA2-05F9-8BC0-500E-8B74B1BFF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6E8B2B4-2EA0-3887-CC76-2EC08D850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D87495-D2E1-D8DB-3BC4-F01BD1D4CF17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1. Quando </a:t>
            </a:r>
            <a:r>
              <a:rPr lang="en-US" altLang="ko-KR" sz="2800" b="1" dirty="0" err="1"/>
              <a:t>vai</a:t>
            </a:r>
            <a:r>
              <a:rPr lang="en-US" altLang="ko-KR" sz="2800" b="1" dirty="0"/>
              <a:t> a </a:t>
            </a:r>
            <a:r>
              <a:rPr lang="en-US" altLang="ko-KR" sz="2800" b="1" dirty="0" err="1"/>
              <a:t>scuola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학교에서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내일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 err="1"/>
              <a:t>누구랑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맛있게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25132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4888D-C576-4CBF-2F1F-6CF33346E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F051A6DE-B573-753C-33DC-4A1BF6F0B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5A6A81C-7DE6-524F-F23B-7C58666AE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12E85D-9731-C8C1-D698-1CA267CF68D8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2. Quando </a:t>
            </a:r>
            <a:r>
              <a:rPr lang="en-US" altLang="ko-KR" sz="2800" b="1" dirty="0" err="1"/>
              <a:t>fai</a:t>
            </a:r>
            <a:r>
              <a:rPr lang="en-US" altLang="ko-KR" sz="2800" b="1" dirty="0"/>
              <a:t> la </a:t>
            </a:r>
            <a:r>
              <a:rPr lang="en-US" altLang="ko-KR" sz="2800" b="1" dirty="0" err="1"/>
              <a:t>doccia</a:t>
            </a:r>
            <a:r>
              <a:rPr lang="en-US" altLang="ko-KR" sz="2800" b="1" dirty="0"/>
              <a:t> di </a:t>
            </a:r>
            <a:r>
              <a:rPr lang="en-US" altLang="ko-KR" sz="2800" b="1" dirty="0" err="1"/>
              <a:t>solito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지금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매일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어디서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친구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7282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97CF3-7D7B-A1B3-45F7-535D57017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A183540-E3F0-AB0E-D9D6-6706889B1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13AE74B-427E-4E70-7B96-1D72C880E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A9BED-2DB3-9A30-2C8F-ADF8EB6365D3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3. Quando sei </a:t>
            </a:r>
            <a:r>
              <a:rPr lang="en-US" altLang="ko-KR" sz="2800" b="1" dirty="0" err="1"/>
              <a:t>nato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어제</a:t>
            </a:r>
            <a:br>
              <a:rPr lang="ko-KR" altLang="en-US" sz="2800" dirty="0"/>
            </a:br>
            <a:r>
              <a:rPr lang="en-US" altLang="ko-KR" sz="2800" b="1" dirty="0"/>
              <a:t>B. 1995</a:t>
            </a:r>
            <a:r>
              <a:rPr lang="ko-KR" altLang="en-US" sz="2800" b="1" dirty="0"/>
              <a:t>년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학교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왜요</a:t>
            </a:r>
            <a:r>
              <a:rPr lang="en-US" altLang="ko-KR" sz="2800" b="1" dirty="0"/>
              <a:t>?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683228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3201D-0843-1F67-272B-E936F30A2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EFCDCF0-9E01-F248-D2D3-EC4E527A4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5DCAA98-3852-3DF7-C825-5F4D36FD3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7444A9-DB9F-56ED-D99E-D960FB97DAEC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4. Quando </a:t>
            </a:r>
            <a:r>
              <a:rPr lang="en-US" altLang="ko-KR" sz="2800" b="1" dirty="0" err="1"/>
              <a:t>mangiamo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배고파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맛있어</a:t>
            </a:r>
            <a:br>
              <a:rPr lang="ko-KR" altLang="en-US" sz="2800" dirty="0"/>
            </a:br>
            <a:r>
              <a:rPr lang="en-US" altLang="ko-KR" sz="2800" b="1" dirty="0"/>
              <a:t>C. 12</a:t>
            </a:r>
            <a:r>
              <a:rPr lang="ko-KR" altLang="en-US" sz="2800" b="1" dirty="0"/>
              <a:t>시에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어디에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920704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695CB-853F-4A97-01AE-C40BA55ED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0904C25-87B6-83F5-FE43-5BD458B52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8226382-07CC-E974-D9B4-C27D73E05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B51493-16E5-89AF-29F9-558EA0E74082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5. Quando parti per le </a:t>
            </a:r>
            <a:r>
              <a:rPr lang="en-US" altLang="ko-KR" sz="2800" b="1" dirty="0" err="1"/>
              <a:t>vacanze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방학 때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학교에서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빨리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혼자서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335998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32D9D-799C-F170-593E-23524BE76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1AD1ED4-7C94-88AC-00D4-42FABEB77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5E5175F-ECBA-31CC-0ED5-F5A7B99E1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C5F22-D58B-086E-40C8-C64661938DAE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6. Quando </a:t>
            </a:r>
            <a:r>
              <a:rPr lang="en-US" altLang="ko-KR" sz="2800" b="1" dirty="0" err="1"/>
              <a:t>arriva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l’insegnante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선생님이</a:t>
            </a:r>
            <a:br>
              <a:rPr lang="ko-KR" altLang="en-US" sz="2800" dirty="0"/>
            </a:br>
            <a:r>
              <a:rPr lang="en-US" altLang="ko-KR" sz="2800" b="1" dirty="0"/>
              <a:t>B. 9</a:t>
            </a:r>
            <a:r>
              <a:rPr lang="ko-KR" altLang="en-US" sz="2800" b="1" dirty="0"/>
              <a:t>시에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어디서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무서워요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877169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99EEA-E714-0316-C712-E94247BD1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E1B5817-5ACE-D0BB-3BC5-762C6F2F9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9B5D714-53BC-8767-F944-AA660D075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9FD2C9-39B1-1161-A29C-8C584109B0F7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7. Quando </a:t>
            </a:r>
            <a:r>
              <a:rPr lang="en-US" altLang="ko-KR" sz="2800" b="1" dirty="0" err="1"/>
              <a:t>esci</a:t>
            </a:r>
            <a:r>
              <a:rPr lang="en-US" altLang="ko-KR" sz="2800" b="1" dirty="0"/>
              <a:t> con </a:t>
            </a:r>
            <a:r>
              <a:rPr lang="en-US" altLang="ko-KR" sz="2800" b="1" dirty="0" err="1"/>
              <a:t>gli</a:t>
            </a:r>
            <a:r>
              <a:rPr lang="en-US" altLang="ko-KR" sz="2800" b="1" dirty="0"/>
              <a:t> amici?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주말에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 err="1"/>
              <a:t>누나랑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점심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놀아요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788304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9C70B-76DD-9DD8-9F03-36837D66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3222188-6A56-E763-72AC-2C5D04BA8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13220F1-B1AE-B21B-161B-D283077D3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7B59A5-5C3D-1D4E-8837-82B81ABB9F75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8. Quando </a:t>
            </a:r>
            <a:r>
              <a:rPr lang="en-US" altLang="ko-KR" sz="2800" b="1" dirty="0" err="1"/>
              <a:t>ceni</a:t>
            </a:r>
            <a:r>
              <a:rPr lang="en-US" altLang="ko-KR" sz="2800" b="1" dirty="0"/>
              <a:t> di </a:t>
            </a:r>
            <a:r>
              <a:rPr lang="en-US" altLang="ko-KR" sz="2800" b="1" dirty="0" err="1"/>
              <a:t>solito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아침에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저녁에</a:t>
            </a:r>
            <a:r>
              <a:rPr lang="ko-KR" altLang="en-US" sz="2800" dirty="0"/>
              <a:t>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학교에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언제나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9771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4780-63A6-3658-B6E4-1034331B8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310F1CBA-9276-675D-5276-1DBD158C5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3D7115A-9F25-BBBF-CD4A-19B349FF8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827BC1-1E2E-F9A9-5979-3F4C03E72E7E}"/>
              </a:ext>
            </a:extLst>
          </p:cNvPr>
          <p:cNvSpPr txBox="1"/>
          <p:nvPr/>
        </p:nvSpPr>
        <p:spPr>
          <a:xfrm>
            <a:off x="1963271" y="2061882"/>
            <a:ext cx="6813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4. </a:t>
            </a:r>
            <a:r>
              <a:rPr lang="ko-KR" altLang="en-US" sz="2400" dirty="0"/>
              <a:t>피자 </a:t>
            </a:r>
            <a:r>
              <a:rPr lang="en-US" altLang="ko-KR" sz="2400" dirty="0"/>
              <a:t>___ </a:t>
            </a:r>
            <a:r>
              <a:rPr lang="ko-KR" altLang="en-US" sz="2400" dirty="0"/>
              <a:t>나쁘지 않아요 </a:t>
            </a:r>
            <a:r>
              <a:rPr lang="en-US" altLang="ko-KR" sz="2400" dirty="0"/>
              <a:t>(la Pizza non e' male)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672789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D63AF-0B41-645C-C4B9-3CB4B3719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0F3BE7A-7629-E3B9-4FC6-2DCBFCCC2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70C3F96-2E2A-CB75-CDB0-A38DB3367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1CD4D-8056-B677-2AA2-D406CB765665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1.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“5”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오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다섯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여섯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일곱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325705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CBBB7-C68A-F542-B6C6-C16FEDC0C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2DFF358-8C52-0DA5-E2EB-AF44E2EDD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2B1AA3-EAAD-215F-DB21-88CDF63DD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23664B-940B-38CA-8DA8-1BC5D38A17CD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2.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“10”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십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열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셋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백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913864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BA4C9-298B-BD7B-AC31-0EC10111D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0BA1EA3-9A73-4869-6435-EE7FF0843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FBCF60C-B092-2FF0-655A-680BE58C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F6593-CC93-9E7C-D7EF-1E19159233C7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3.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“100”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천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백 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육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칠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785054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32ED2-36CF-A4BB-90F9-3AA1B21AD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1891793-C68E-E045-A90D-23D074CFD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82E04AC-FDF0-7D41-C989-9847A4B26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5C23FF-640C-B6A6-BE30-044DF7310DED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4. Qual è il </a:t>
            </a:r>
            <a:r>
              <a:rPr lang="en-US" altLang="ko-KR" sz="2800" b="1" dirty="0" err="1"/>
              <a:t>numero</a:t>
            </a:r>
            <a:r>
              <a:rPr lang="en-US" altLang="ko-KR" sz="2800" b="1" dirty="0"/>
              <a:t> 7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칠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일곱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팔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육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459509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B978E-48C0-CAB3-B5AB-03004C466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BEBE039-CD73-2625-EA88-4942F2CFA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72F4736-7175-042A-548C-7D225A5BC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56FFB5-AFD2-7335-BF81-6A8A78CDCF44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5. Quale </a:t>
            </a:r>
            <a:r>
              <a:rPr lang="en-US" altLang="ko-KR" sz="2800" b="1" dirty="0" err="1"/>
              <a:t>tra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questi</a:t>
            </a:r>
            <a:r>
              <a:rPr lang="en-US" altLang="ko-KR" sz="2800" b="1" dirty="0"/>
              <a:t> è “8”?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구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칠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팔 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육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231229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3299-4233-F22B-9F23-BA3E938E3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2136B5E-F0E9-CF29-C48A-5B62CF1E8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24509B0-7D48-4BBD-7376-114F20C45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769BF8-1BED-7DC3-908D-31165C347216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6.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scrive “1.000”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백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십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천 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만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800636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2DFD5-2D70-C06E-157D-EE3C17BDD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3C6E97E-B320-2FCD-25FB-F167B7FD7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130CA78-4EF2-709C-E919-ABEA29C52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ABF9BC-9501-7F9C-AD8D-58F827C41EDA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7. Qual è il </a:t>
            </a:r>
            <a:r>
              <a:rPr lang="en-US" altLang="ko-KR" sz="2800" b="1" dirty="0" err="1"/>
              <a:t>numero</a:t>
            </a:r>
            <a:r>
              <a:rPr lang="en-US" altLang="ko-KR" sz="2800" b="1" dirty="0"/>
              <a:t> 3?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삼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셋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오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사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188827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89F15-BFF9-E341-00B5-E4527917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4176C2C-01EF-AAA6-3CE7-9DCE7980E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FF5335A-7427-61F3-1BB9-950C68B73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FF696A-974D-09F8-2DBD-FA895CCF4B22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8.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“9”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구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아홉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칠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팔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841153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27FBC-337C-ACFC-4AD8-54747E2E6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DB6563B-9C77-0AF8-6D08-73E4D6031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81CB76A-8CBD-F316-B853-2C9DFB835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0"/>
            <a:ext cx="9144000" cy="2237546"/>
          </a:xfrm>
        </p:spPr>
        <p:txBody>
          <a:bodyPr>
            <a:normAutofit/>
          </a:bodyPr>
          <a:lstStyle/>
          <a:p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AD0C8-332D-B3E2-2D94-F01FD788879A}"/>
              </a:ext>
            </a:extLst>
          </p:cNvPr>
          <p:cNvSpPr txBox="1"/>
          <p:nvPr/>
        </p:nvSpPr>
        <p:spPr>
          <a:xfrm>
            <a:off x="1792224" y="1961450"/>
            <a:ext cx="90464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/>
              <a:t>8. Come </a:t>
            </a:r>
            <a:r>
              <a:rPr lang="en-US" altLang="ko-KR" sz="2800" b="1" dirty="0" err="1"/>
              <a:t>si</a:t>
            </a:r>
            <a:r>
              <a:rPr lang="en-US" altLang="ko-KR" sz="2800" b="1" dirty="0"/>
              <a:t> dice “9” in </a:t>
            </a:r>
            <a:r>
              <a:rPr lang="en-US" altLang="ko-KR" sz="2800" b="1" dirty="0" err="1"/>
              <a:t>sino-coreano</a:t>
            </a:r>
            <a:r>
              <a:rPr lang="en-US" altLang="ko-KR" sz="2800" b="1" dirty="0"/>
              <a:t>?</a:t>
            </a:r>
          </a:p>
          <a:p>
            <a:endParaRPr lang="en-US" altLang="ko-KR" sz="2800" b="1" dirty="0"/>
          </a:p>
          <a:p>
            <a:r>
              <a:rPr lang="en-US" altLang="ko-KR" sz="2800" b="1" dirty="0"/>
              <a:t>A. </a:t>
            </a:r>
            <a:r>
              <a:rPr lang="ko-KR" altLang="en-US" sz="2800" b="1" dirty="0"/>
              <a:t>구 </a:t>
            </a:r>
            <a:br>
              <a:rPr lang="ko-KR" altLang="en-US" sz="2800" dirty="0"/>
            </a:br>
            <a:r>
              <a:rPr lang="en-US" altLang="ko-KR" sz="2800" b="1" dirty="0"/>
              <a:t>B. </a:t>
            </a:r>
            <a:r>
              <a:rPr lang="ko-KR" altLang="en-US" sz="2800" b="1" dirty="0"/>
              <a:t>아홉</a:t>
            </a:r>
            <a:br>
              <a:rPr lang="ko-KR" altLang="en-US" sz="2800" dirty="0"/>
            </a:br>
            <a:r>
              <a:rPr lang="en-US" altLang="ko-KR" sz="2800" b="1" dirty="0"/>
              <a:t>C. </a:t>
            </a:r>
            <a:r>
              <a:rPr lang="ko-KR" altLang="en-US" sz="2800" b="1" dirty="0"/>
              <a:t>칠</a:t>
            </a:r>
            <a:br>
              <a:rPr lang="ko-KR" altLang="en-US" sz="2800" dirty="0"/>
            </a:br>
            <a:r>
              <a:rPr lang="en-US" altLang="ko-KR" sz="2800" b="1" dirty="0"/>
              <a:t>D. </a:t>
            </a:r>
            <a:r>
              <a:rPr lang="ko-KR" altLang="en-US" sz="2800" b="1" dirty="0"/>
              <a:t>팔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4765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0B519-C522-0598-AE10-018C3F8B5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908937E-9604-775E-666F-6A52327FA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554D65B-F723-D116-610A-0870D1122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C78E07-525E-383A-6DE7-5B5FB1234F8C}"/>
              </a:ext>
            </a:extLst>
          </p:cNvPr>
          <p:cNvSpPr txBox="1"/>
          <p:nvPr/>
        </p:nvSpPr>
        <p:spPr>
          <a:xfrm>
            <a:off x="1963271" y="2061882"/>
            <a:ext cx="6813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5. </a:t>
            </a:r>
            <a:r>
              <a:rPr lang="ko-KR" altLang="en-US" sz="2400" dirty="0"/>
              <a:t>집 </a:t>
            </a:r>
            <a:r>
              <a:rPr lang="en-US" altLang="ko-KR" sz="2400" dirty="0"/>
              <a:t>___ </a:t>
            </a:r>
            <a:r>
              <a:rPr lang="ko-KR" altLang="en-US" sz="2400" dirty="0"/>
              <a:t>넓어요 </a:t>
            </a:r>
            <a:r>
              <a:rPr lang="en-US" altLang="ko-KR" sz="2400" dirty="0"/>
              <a:t>(la casa e' </a:t>
            </a:r>
            <a:r>
              <a:rPr lang="en-US" altLang="ko-KR" sz="2400" dirty="0" err="1"/>
              <a:t>spaziosa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4881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DFA2C-F8D4-CCB7-9C73-CE1C5BB4A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B78D90F-CE25-6026-D0C3-D67019C6F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C25DD88-1908-9B85-3A32-EA0069E76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50F4B-EB7C-CD9B-B0A7-20C30FE98FC0}"/>
              </a:ext>
            </a:extLst>
          </p:cNvPr>
          <p:cNvSpPr txBox="1"/>
          <p:nvPr/>
        </p:nvSpPr>
        <p:spPr>
          <a:xfrm>
            <a:off x="1963271" y="2061882"/>
            <a:ext cx="6813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6. </a:t>
            </a:r>
            <a:r>
              <a:rPr lang="ko-KR" altLang="en-US" sz="2400" dirty="0"/>
              <a:t>우리</a:t>
            </a:r>
            <a:r>
              <a:rPr lang="en-US" altLang="ko-KR" sz="2400" dirty="0"/>
              <a:t>___ (e </a:t>
            </a:r>
            <a:r>
              <a:rPr lang="en-US" altLang="ko-KR" sz="2400" dirty="0" err="1"/>
              <a:t>noi</a:t>
            </a:r>
            <a:r>
              <a:rPr lang="en-US" altLang="ko-KR" sz="2400" dirty="0"/>
              <a:t>...?)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42032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1AFC-3FFF-FC44-E65E-176739317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4A3E5308-9A5B-4509-C73B-B684233B1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7500253-517B-DED4-F0B0-EEF23D990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931" y="-509387"/>
            <a:ext cx="9144000" cy="2383917"/>
          </a:xfrm>
        </p:spPr>
        <p:txBody>
          <a:bodyPr>
            <a:normAutofit/>
          </a:bodyPr>
          <a:lstStyle/>
          <a:p>
            <a:r>
              <a:rPr lang="en-US" altLang="ko-KR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4FCC50-7CAE-6A4F-75E3-9194AC6E6589}"/>
              </a:ext>
            </a:extLst>
          </p:cNvPr>
          <p:cNvSpPr txBox="1"/>
          <p:nvPr/>
        </p:nvSpPr>
        <p:spPr>
          <a:xfrm>
            <a:off x="1963271" y="2061882"/>
            <a:ext cx="71792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err="1"/>
              <a:t>Scrivi</a:t>
            </a:r>
            <a:r>
              <a:rPr lang="en-US" altLang="ko-KR" sz="2400" dirty="0"/>
              <a:t> la </a:t>
            </a:r>
            <a:r>
              <a:rPr lang="en-US" altLang="ko-KR" sz="2400" dirty="0" err="1"/>
              <a:t>particella</a:t>
            </a:r>
            <a:r>
              <a:rPr lang="en-US" altLang="ko-KR" sz="2400" dirty="0"/>
              <a:t> piu' </a:t>
            </a:r>
            <a:r>
              <a:rPr lang="en-US" altLang="ko-KR" sz="2400" dirty="0" err="1"/>
              <a:t>adatta</a:t>
            </a:r>
            <a:r>
              <a:rPr lang="en-US" altLang="ko-KR" sz="2400" dirty="0"/>
              <a:t> Tra 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 </a:t>
            </a:r>
            <a:r>
              <a:rPr lang="en-US" altLang="ko-KR" sz="2400" dirty="0"/>
              <a:t>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</a:p>
          <a:p>
            <a:endParaRPr lang="ko-KR" altLang="en-US" sz="2400" dirty="0"/>
          </a:p>
          <a:p>
            <a:r>
              <a:rPr lang="en-US" altLang="ko-KR" sz="2400" dirty="0"/>
              <a:t>7. </a:t>
            </a:r>
            <a:r>
              <a:rPr lang="ko-KR" altLang="en-US" sz="2400" dirty="0"/>
              <a:t>아빠 </a:t>
            </a:r>
            <a:r>
              <a:rPr lang="en-US" altLang="ko-KR" sz="2400" dirty="0"/>
              <a:t>___ </a:t>
            </a:r>
            <a:r>
              <a:rPr lang="ko-KR" altLang="en-US" sz="2400" dirty="0"/>
              <a:t>언제 나갔어</a:t>
            </a:r>
            <a:r>
              <a:rPr lang="en-US" altLang="ko-KR" sz="2400" dirty="0"/>
              <a:t>? (papa' </a:t>
            </a:r>
            <a:r>
              <a:rPr lang="en-US" altLang="ko-KR" sz="2400" dirty="0" err="1"/>
              <a:t>quando</a:t>
            </a:r>
            <a:r>
              <a:rPr lang="en-US" altLang="ko-KR" sz="2400" dirty="0"/>
              <a:t> e' </a:t>
            </a:r>
            <a:r>
              <a:rPr lang="en-US" altLang="ko-KR" sz="2400" dirty="0" err="1"/>
              <a:t>uscito</a:t>
            </a:r>
            <a:r>
              <a:rPr lang="en-US" altLang="ko-KR" sz="2400" dirty="0"/>
              <a:t>?)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22656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2668</Words>
  <Application>Microsoft Office PowerPoint</Application>
  <PresentationFormat>와이드스크린</PresentationFormat>
  <Paragraphs>402</Paragraphs>
  <Slides>68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68</vt:i4>
      </vt:variant>
    </vt:vector>
  </HeadingPairs>
  <TitlesOfParts>
    <vt:vector size="73" baseType="lpstr">
      <vt:lpstr>레시피코리아 Medium</vt:lpstr>
      <vt:lpstr>맑은 고딕</vt:lpstr>
      <vt:lpstr>ADLaM Display</vt:lpstr>
      <vt:lpstr>Arial</vt:lpstr>
      <vt:lpstr>Office 테마</vt:lpstr>
      <vt:lpstr>2025년 8월 4일 월요일  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Verbo Dare “주다 (Ghu-da)”</vt:lpstr>
      <vt:lpstr>이거 주세요 (i-go’ ju-se-yo)</vt:lpstr>
      <vt:lpstr>저거 주세요 (jeo-go’ ju-se-yo)</vt:lpstr>
      <vt:lpstr>할인 해주세요 (Hal-in he-juseyo)</vt:lpstr>
      <vt:lpstr>할인 해주세요 (Hal-in he-juseyo)</vt:lpstr>
      <vt:lpstr>할인 해주세요 (Hal-in he-juseyo)</vt:lpstr>
      <vt:lpstr>Esercizi [연습]</vt:lpstr>
      <vt:lpstr>Esercizi [연습]</vt:lpstr>
      <vt:lpstr>Esercizi [연습]</vt:lpstr>
      <vt:lpstr>Esercizi [연습]</vt:lpstr>
      <vt:lpstr>한자어 (Han-ja-eo)  numeri sino coreano</vt:lpstr>
      <vt:lpstr>한자어 (Han-ja-eo)  numeri sino coreano</vt:lpstr>
      <vt:lpstr>한자어 (Han-ja-eo)  numeri sino coreano</vt:lpstr>
      <vt:lpstr>한자어 (Han-ja-eo)  numeri sino coreano</vt:lpstr>
      <vt:lpstr>Esercizi [연습]</vt:lpstr>
      <vt:lpstr>Esercizi [연습]</vt:lpstr>
      <vt:lpstr>Esercizi [연습]</vt:lpstr>
      <vt:lpstr>Esercizi [연습]</vt:lpstr>
      <vt:lpstr>Esercizi [연습]</vt:lpstr>
      <vt:lpstr>Esercizi [연습]</vt:lpstr>
      <vt:lpstr>Quando / 언제 (Eon-je)</vt:lpstr>
      <vt:lpstr>Quando / 언제 (Eon-je)</vt:lpstr>
      <vt:lpstr>Quando / 언제 (Eon-je)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  <vt:lpstr>Compiti / 숙제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YOUNGSOL KIM</dc:creator>
  <cp:lastModifiedBy>YOUNGSOL KIM</cp:lastModifiedBy>
  <cp:revision>92</cp:revision>
  <dcterms:created xsi:type="dcterms:W3CDTF">2025-05-14T20:37:27Z</dcterms:created>
  <dcterms:modified xsi:type="dcterms:W3CDTF">2025-08-04T19:50:40Z</dcterms:modified>
</cp:coreProperties>
</file>