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57" r:id="rId4"/>
    <p:sldId id="259" r:id="rId5"/>
    <p:sldId id="296" r:id="rId6"/>
    <p:sldId id="31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282" r:id="rId48"/>
    <p:sldId id="283" r:id="rId49"/>
    <p:sldId id="284" r:id="rId50"/>
    <p:sldId id="315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294" r:id="rId6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041ECB7-F83A-1782-176F-DAE944FE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4188333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2025</a:t>
            </a: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년 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9</a:t>
            </a: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월 </a:t>
            </a:r>
            <a:r>
              <a:rPr lang="en-US" altLang="ko-KR" sz="400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1</a:t>
            </a:r>
            <a:r>
              <a:rPr lang="ko-KR" altLang="en-US" sz="400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일</a:t>
            </a:r>
            <a:b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월요일 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wol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-il) 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Lunedi</a:t>
            </a:r>
            <a:br>
              <a:rPr lang="en-US" altLang="ko-KR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br>
              <a:rPr lang="en-US" altLang="ko-KR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endParaRPr lang="ko-KR" altLang="en-US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792224" y="2333685"/>
            <a:ext cx="904646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오늘의 수업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(O-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nul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-e-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-up)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endParaRPr lang="en-US" altLang="ko-KR" sz="32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0.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Presentazione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소개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soghe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1.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Alfabeto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Coreano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한글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(Han-gul)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2.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Silaba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음절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(Eum-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geol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3. Saluto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인사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(in-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sa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4.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숙제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(Suk-je)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서울남산 장체 B" panose="02020503020101020101" pitchFamily="18" charset="-127"/>
              <a:ea typeface="서울남산 장체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3C3E4-CB81-A07C-80E8-9A3BA2BC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16A3C5-973C-B1A3-EE24-A95E02AC8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BA9407-0635-D036-EB47-DFBCD94CAC15}"/>
              </a:ext>
            </a:extLst>
          </p:cNvPr>
          <p:cNvSpPr txBox="1"/>
          <p:nvPr/>
        </p:nvSpPr>
        <p:spPr>
          <a:xfrm>
            <a:off x="985400" y="582067"/>
            <a:ext cx="1036391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 err="1"/>
              <a:t>Programma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sintetico</a:t>
            </a:r>
            <a:r>
              <a:rPr lang="en-US" altLang="ko-KR" sz="2800" b="1" dirty="0"/>
              <a:t>: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1:</a:t>
            </a:r>
            <a:r>
              <a:rPr lang="en-US" altLang="ko-KR" sz="2800" dirty="0"/>
              <a:t> Le </a:t>
            </a:r>
            <a:r>
              <a:rPr lang="en-US" altLang="ko-KR" sz="2800" dirty="0" err="1"/>
              <a:t>vocali</a:t>
            </a:r>
            <a:r>
              <a:rPr lang="en-US" altLang="ko-KR" sz="2800" dirty="0"/>
              <a:t> e le </a:t>
            </a:r>
            <a:r>
              <a:rPr lang="en-US" altLang="ko-KR" sz="2800" dirty="0" err="1"/>
              <a:t>consonanti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2: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Consonanti</a:t>
            </a:r>
            <a:r>
              <a:rPr lang="en-US" altLang="ko-KR" sz="2800" dirty="0"/>
              <a:t> doppie e aspirate</a:t>
            </a:r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3: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Sillabe</a:t>
            </a:r>
            <a:r>
              <a:rPr lang="en-US" altLang="ko-KR" sz="2800" dirty="0"/>
              <a:t> e </a:t>
            </a:r>
            <a:r>
              <a:rPr lang="en-US" altLang="ko-KR" sz="2800" dirty="0" err="1"/>
              <a:t>irregolarità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4: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Salutare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Ringraziare</a:t>
            </a:r>
            <a:r>
              <a:rPr lang="en-US" altLang="ko-KR" sz="2800" dirty="0"/>
              <a:t> e </a:t>
            </a:r>
            <a:r>
              <a:rPr lang="en-US" altLang="ko-KR" sz="2800" dirty="0" err="1"/>
              <a:t>Scusarsi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5: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Questo</a:t>
            </a:r>
            <a:r>
              <a:rPr lang="en-US" altLang="ko-KR" sz="2800" dirty="0"/>
              <a:t>, Quello e il verbo </a:t>
            </a:r>
            <a:r>
              <a:rPr lang="en-US" altLang="ko-KR" sz="2800" dirty="0" err="1"/>
              <a:t>essere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6: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Esistere</a:t>
            </a:r>
            <a:r>
              <a:rPr lang="en-US" altLang="ko-KR" sz="2800" dirty="0"/>
              <a:t> e </a:t>
            </a:r>
            <a:r>
              <a:rPr lang="en-US" altLang="ko-KR" sz="2800" dirty="0" err="1"/>
              <a:t>i</a:t>
            </a:r>
            <a:r>
              <a:rPr lang="en-US" altLang="ko-KR" sz="2800" dirty="0"/>
              <a:t> </a:t>
            </a:r>
            <a:r>
              <a:rPr lang="en-US" altLang="ko-KR" sz="2800" dirty="0" err="1"/>
              <a:t>verbi</a:t>
            </a:r>
            <a:r>
              <a:rPr lang="en-US" altLang="ko-KR" sz="2800" dirty="0"/>
              <a:t> al </a:t>
            </a:r>
            <a:r>
              <a:rPr lang="en-US" altLang="ko-KR" sz="2800" dirty="0" err="1"/>
              <a:t>presente</a:t>
            </a:r>
            <a:r>
              <a:rPr lang="en-US" altLang="ko-KR" sz="2800" dirty="0"/>
              <a:t> e il verbo </a:t>
            </a:r>
            <a:r>
              <a:rPr lang="ko-KR" altLang="en-US" sz="2800" dirty="0"/>
              <a:t>하다</a:t>
            </a:r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7: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Voglio</a:t>
            </a:r>
            <a:r>
              <a:rPr lang="en-US" altLang="ko-KR" sz="2800" dirty="0"/>
              <a:t>, il </a:t>
            </a:r>
            <a:r>
              <a:rPr lang="en-US" altLang="ko-KR" sz="2800" dirty="0" err="1"/>
              <a:t>passato</a:t>
            </a:r>
            <a:r>
              <a:rPr lang="en-US" altLang="ko-KR" sz="2800" dirty="0"/>
              <a:t> e la </a:t>
            </a:r>
            <a:r>
              <a:rPr lang="en-US" altLang="ko-KR" sz="2800" dirty="0" err="1"/>
              <a:t>particella</a:t>
            </a:r>
            <a:r>
              <a:rPr lang="en-US" altLang="ko-KR" sz="2800" dirty="0"/>
              <a:t> di </a:t>
            </a:r>
            <a:r>
              <a:rPr lang="en-US" altLang="ko-KR" sz="2800" dirty="0" err="1"/>
              <a:t>luogo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8:</a:t>
            </a:r>
            <a:r>
              <a:rPr lang="en-US" altLang="ko-KR" sz="2800" dirty="0"/>
              <a:t> -</a:t>
            </a:r>
            <a:r>
              <a:rPr lang="en-US" altLang="ko-KR" sz="2800" dirty="0" err="1"/>
              <a:t>Particella</a:t>
            </a:r>
            <a:r>
              <a:rPr lang="en-US" altLang="ko-KR" sz="2800" dirty="0"/>
              <a:t> di </a:t>
            </a:r>
            <a:r>
              <a:rPr lang="en-US" altLang="ko-KR" sz="2800" dirty="0" err="1"/>
              <a:t>luogo</a:t>
            </a:r>
            <a:r>
              <a:rPr lang="en-US" altLang="ko-KR" sz="2800" dirty="0"/>
              <a:t> </a:t>
            </a:r>
            <a:r>
              <a:rPr lang="ko-KR" altLang="en-US" sz="2800" dirty="0"/>
              <a:t>에서 </a:t>
            </a:r>
            <a:r>
              <a:rPr lang="en-US" altLang="ko-KR" sz="2800" dirty="0"/>
              <a:t>e le </a:t>
            </a:r>
            <a:r>
              <a:rPr lang="en-US" altLang="ko-KR" sz="2800" dirty="0" err="1"/>
              <a:t>forme</a:t>
            </a:r>
            <a:r>
              <a:rPr lang="en-US" altLang="ko-KR" sz="2800" dirty="0"/>
              <a:t> negative</a:t>
            </a:r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9:</a:t>
            </a:r>
            <a:r>
              <a:rPr lang="en-US" altLang="ko-KR" sz="2800" dirty="0"/>
              <a:t> Come, Quando, Dove, Quanto e </a:t>
            </a:r>
            <a:r>
              <a:rPr lang="en-US" altLang="ko-KR" sz="2800" dirty="0" err="1"/>
              <a:t>Perché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10:</a:t>
            </a:r>
            <a:r>
              <a:rPr lang="en-US" altLang="ko-KR" sz="2800" dirty="0"/>
              <a:t> Numeri </a:t>
            </a:r>
            <a:r>
              <a:rPr lang="en-US" altLang="ko-KR" sz="2800" dirty="0" err="1"/>
              <a:t>sino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Coreani</a:t>
            </a:r>
            <a:endParaRPr lang="en-US" altLang="ko-KR" sz="2800" dirty="0"/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11:</a:t>
            </a:r>
            <a:r>
              <a:rPr lang="en-US" altLang="ko-KR" sz="2800" dirty="0"/>
              <a:t> Numeri </a:t>
            </a:r>
            <a:r>
              <a:rPr lang="en-US" altLang="ko-KR" sz="2800" dirty="0" err="1"/>
              <a:t>Coreani</a:t>
            </a:r>
            <a:r>
              <a:rPr lang="en-US" altLang="ko-KR" sz="2800" dirty="0"/>
              <a:t> Puri</a:t>
            </a:r>
          </a:p>
          <a:p>
            <a:r>
              <a:rPr lang="en-US" altLang="ko-KR" sz="2800" b="1" dirty="0" err="1"/>
              <a:t>Lezione</a:t>
            </a:r>
            <a:r>
              <a:rPr lang="en-US" altLang="ko-KR" sz="2800" b="1" dirty="0"/>
              <a:t> 12:</a:t>
            </a:r>
            <a:r>
              <a:rPr lang="en-US" altLang="ko-KR" sz="2800" dirty="0"/>
              <a:t> </a:t>
            </a:r>
            <a:r>
              <a:rPr lang="en-US" altLang="ko-KR" sz="2800" dirty="0" err="1"/>
              <a:t>Esame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conclusivo</a:t>
            </a:r>
            <a:r>
              <a:rPr lang="en-US" altLang="ko-KR" sz="2800" dirty="0"/>
              <a:t> (2 ore)</a:t>
            </a:r>
          </a:p>
        </p:txBody>
      </p:sp>
    </p:spTree>
    <p:extLst>
      <p:ext uri="{BB962C8B-B14F-4D97-AF65-F5344CB8AC3E}">
        <p14:creationId xmlns:p14="http://schemas.microsoft.com/office/powerpoint/2010/main" val="232111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006AA-C89B-6B5A-D334-AFD4EC08F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4D860B8-BAF5-8421-8159-23130183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2D35A2-ABFC-A567-8DE7-EDB8AE3CD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494402"/>
            <a:ext cx="9144000" cy="2173170"/>
          </a:xfrm>
        </p:spPr>
        <p:txBody>
          <a:bodyPr>
            <a:normAutofit/>
          </a:bodyPr>
          <a:lstStyle/>
          <a:p>
            <a:r>
              <a:rPr lang="en-US" altLang="ko-KR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Han-gul </a:t>
            </a:r>
            <a:r>
              <a:rPr lang="ko-KR" altLang="en-US" sz="48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한글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2E4F9-75D9-587C-99E5-F30A0810882D}"/>
              </a:ext>
            </a:extLst>
          </p:cNvPr>
          <p:cNvSpPr txBox="1"/>
          <p:nvPr/>
        </p:nvSpPr>
        <p:spPr>
          <a:xfrm>
            <a:off x="1621535" y="1678768"/>
            <a:ext cx="90464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ko-KR" sz="2400" b="1" dirty="0"/>
              <a:t>La storia dell’Hangeul (l’alfabeto coreano)</a:t>
            </a:r>
          </a:p>
          <a:p>
            <a:r>
              <a:rPr lang="it-IT" altLang="ko-KR" sz="2400" dirty="0"/>
              <a:t>Il </a:t>
            </a:r>
            <a:r>
              <a:rPr lang="it-IT" altLang="ko-KR" sz="2400" b="1" dirty="0"/>
              <a:t>Re Sejong il Grande</a:t>
            </a:r>
            <a:r>
              <a:rPr lang="it-IT" altLang="ko-KR" sz="2400" dirty="0"/>
              <a:t> della dinastia Joseon creò l’Hangeul nel </a:t>
            </a:r>
            <a:r>
              <a:rPr lang="it-IT" altLang="ko-KR" sz="2400" b="1" dirty="0"/>
              <a:t>1443</a:t>
            </a:r>
            <a:r>
              <a:rPr lang="it-IT" altLang="ko-KR" sz="2400" dirty="0"/>
              <a:t> e lo proclamò ufficialmente nel </a:t>
            </a:r>
            <a:r>
              <a:rPr lang="it-IT" altLang="ko-KR" sz="2400" b="1" dirty="0"/>
              <a:t>1446</a:t>
            </a:r>
            <a:r>
              <a:rPr lang="it-IT" altLang="ko-KR" sz="2400" dirty="0"/>
              <a:t>. Prima di allora, i coreani usavano i caratteri cinesi (Hanja), che erano difficili da imparare per la gente comune.</a:t>
            </a:r>
            <a:br>
              <a:rPr lang="it-IT" altLang="ko-KR" sz="2400" dirty="0"/>
            </a:br>
            <a:r>
              <a:rPr lang="it-IT" altLang="ko-KR" sz="2400" dirty="0"/>
              <a:t>L’Hangeul fu creato per permettere a tutti, anche ai più poveri, di leggere e scrivere facilmente. Originariamente si chiamava </a:t>
            </a:r>
            <a:r>
              <a:rPr lang="it-IT" altLang="ko-KR" sz="2400" b="1" dirty="0"/>
              <a:t>"Hunminjeongeum"</a:t>
            </a:r>
            <a:r>
              <a:rPr lang="it-IT" altLang="ko-KR" sz="2400" dirty="0"/>
              <a:t>, che significa “i suoni corretti per istruire il popolo”.</a:t>
            </a:r>
            <a:br>
              <a:rPr lang="it-IT" altLang="ko-KR" sz="2400" dirty="0"/>
            </a:br>
            <a:r>
              <a:rPr lang="it-IT" altLang="ko-KR" sz="2400" dirty="0"/>
              <a:t>Oggi, l’Hangeul è considerato uno degli alfabeti più scientifici e facili da apprendere al mondo. Il </a:t>
            </a:r>
            <a:r>
              <a:rPr lang="it-IT" altLang="ko-KR" sz="2400" b="1" dirty="0"/>
              <a:t>9 ottobre</a:t>
            </a:r>
            <a:r>
              <a:rPr lang="it-IT" altLang="ko-KR" sz="2400" dirty="0"/>
              <a:t> è celebrato in Corea del Sud come il </a:t>
            </a:r>
            <a:r>
              <a:rPr lang="it-IT" altLang="ko-KR" sz="2400" b="1" dirty="0"/>
              <a:t>Giorno dell’Hangeul</a:t>
            </a:r>
            <a:r>
              <a:rPr lang="it-IT" altLang="ko-KR" sz="2400" dirty="0"/>
              <a:t>.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08B648-86D8-8A32-387A-5AB904A6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454" y="4487235"/>
            <a:ext cx="2976760" cy="297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9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9ECC3-5308-2180-C644-A3D4B8359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FDFF8C-E329-14C6-08CF-A61D7E612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DAC66CC-B68E-B652-1415-4D71CA112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411" y="88144"/>
            <a:ext cx="7991474" cy="458703"/>
          </a:xfrm>
        </p:spPr>
        <p:txBody>
          <a:bodyPr>
            <a:normAutofit/>
          </a:bodyPr>
          <a:lstStyle/>
          <a:p>
            <a:r>
              <a:rPr lang="en-US" altLang="ko-KR" sz="24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Consonanti</a:t>
            </a:r>
            <a:endParaRPr lang="ko-KR" altLang="en-US" sz="24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EAFAD8-CDD2-8BFD-7F9F-5E8A178EA625}"/>
              </a:ext>
            </a:extLst>
          </p:cNvPr>
          <p:cNvSpPr txBox="1">
            <a:spLocks/>
          </p:cNvSpPr>
          <p:nvPr/>
        </p:nvSpPr>
        <p:spPr>
          <a:xfrm>
            <a:off x="4639713" y="-297338"/>
            <a:ext cx="7459923" cy="7155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ㄱ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기역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ghieok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[g] / [k]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g in go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fra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),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oppure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k in ko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all’inizio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o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finale).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ㄴ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니은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nieun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[n]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n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nome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ㄷ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디귿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digut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[d] / [t]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d in dado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fra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),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oppure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t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tavolo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all’inizio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o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finale).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ㄹ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리을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rieul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[r] / [l]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all’inizio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simile 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r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leggera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,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finale simile a l.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ㅁ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미음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mieum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[m]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m in mano.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25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03B74-86E8-CDAB-02E4-1689B639D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EA63416-3E51-9D80-D770-C4FCA9A8F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0DCF36B-EE6C-88FC-F2EB-8791AC4C6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411" y="88144"/>
            <a:ext cx="7991474" cy="458703"/>
          </a:xfrm>
        </p:spPr>
        <p:txBody>
          <a:bodyPr>
            <a:normAutofit/>
          </a:bodyPr>
          <a:lstStyle/>
          <a:p>
            <a:r>
              <a:rPr lang="en-US" altLang="ko-KR" sz="24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Consonanti</a:t>
            </a:r>
            <a:endParaRPr lang="ko-KR" altLang="en-US" sz="24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3209ACD-50E8-DFA2-2571-3352C9996621}"/>
              </a:ext>
            </a:extLst>
          </p:cNvPr>
          <p:cNvSpPr txBox="1">
            <a:spLocks/>
          </p:cNvSpPr>
          <p:nvPr/>
        </p:nvSpPr>
        <p:spPr>
          <a:xfrm>
            <a:off x="4639713" y="-297338"/>
            <a:ext cx="7459923" cy="7155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ㅂ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비읍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bieup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[b] / [p]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Anche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V)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b in banco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fra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),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oppure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p in pane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all’inizio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o 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finale).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ㅅ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시옷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siot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[s]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s in sole;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davanti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/e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tende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suonare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come [ʃ] (sci). In finale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diventa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[t].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ㅇ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이응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ieung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[ŋ] /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silenziosa</a:t>
            </a:r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iniziale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non ha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suono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, serve solo come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supporto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per la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in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posizione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finale suona come [ng] in song.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ㅈ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지읒 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jieut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Pronuncia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: [j] / [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tɕ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]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fra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vocali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suona simile a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j dolce (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giorno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),</a:t>
            </a:r>
          </a:p>
          <a:p>
            <a:pPr algn="l"/>
            <a:endParaRPr lang="en-US" altLang="ko-KR" sz="20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all’inizio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o in finale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simile a c di </a:t>
            </a:r>
            <a:r>
              <a:rPr lang="en-US" altLang="ko-KR" sz="2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cibo</a:t>
            </a:r>
            <a:r>
              <a:rPr lang="en-US" altLang="ko-KR" sz="2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989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C3AC-44A6-C277-B24D-8DE63573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68C43CF-D6C5-4DE1-9D14-D9C417262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AB4EC1-685C-DEE9-B851-1B6376D8E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9713" y="-179295"/>
            <a:ext cx="7991474" cy="3432329"/>
          </a:xfrm>
        </p:spPr>
        <p:txBody>
          <a:bodyPr>
            <a:noAutofit/>
          </a:bodyPr>
          <a:lstStyle/>
          <a:p>
            <a:pPr algn="l"/>
            <a:r>
              <a:rPr lang="en-US" altLang="ko-KR" sz="2400" b="1" dirty="0"/>
              <a:t>1️⃣ </a:t>
            </a:r>
            <a:r>
              <a:rPr lang="en-US" altLang="ko-KR" sz="2400" b="1" dirty="0" err="1"/>
              <a:t>Struttura</a:t>
            </a:r>
            <a:r>
              <a:rPr lang="en-US" altLang="ko-KR" sz="2400" b="1" dirty="0"/>
              <a:t> di base</a:t>
            </a:r>
            <a:br>
              <a:rPr lang="en-US" altLang="ko-KR" sz="2400" b="1" dirty="0"/>
            </a:br>
            <a:r>
              <a:rPr lang="en-US" altLang="ko-KR" sz="2400" dirty="0"/>
              <a:t>Una </a:t>
            </a:r>
            <a:r>
              <a:rPr lang="en-US" altLang="ko-KR" sz="2400" b="1" dirty="0" err="1"/>
              <a:t>sillaba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coreana</a:t>
            </a:r>
            <a:r>
              <a:rPr lang="en-US" altLang="ko-KR" sz="2400" dirty="0"/>
              <a:t> è </a:t>
            </a:r>
            <a:r>
              <a:rPr lang="en-US" altLang="ko-KR" sz="2400" dirty="0" err="1"/>
              <a:t>formata</a:t>
            </a:r>
            <a:r>
              <a:rPr lang="en-US" altLang="ko-KR" sz="2400" dirty="0"/>
              <a:t> da </a:t>
            </a:r>
            <a:r>
              <a:rPr lang="en-US" altLang="ko-KR" sz="2400" dirty="0" err="1"/>
              <a:t>almeno</a:t>
            </a:r>
            <a:r>
              <a:rPr lang="en-US" altLang="ko-KR" sz="2400" dirty="0"/>
              <a:t>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consonante</a:t>
            </a:r>
            <a:r>
              <a:rPr lang="en-US" altLang="ko-KR" sz="2400" b="1" dirty="0"/>
              <a:t> +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vocale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 err="1"/>
              <a:t>Struttura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più</a:t>
            </a:r>
            <a:r>
              <a:rPr lang="en-US" altLang="ko-KR" sz="2400" dirty="0"/>
              <a:t> </a:t>
            </a:r>
            <a:r>
              <a:rPr lang="en-US" altLang="ko-KR" sz="2400" dirty="0" err="1"/>
              <a:t>comune</a:t>
            </a:r>
            <a:r>
              <a:rPr lang="en-US" altLang="ko-KR" sz="2400" dirty="0"/>
              <a:t>: </a:t>
            </a:r>
            <a:r>
              <a:rPr lang="en-US" altLang="ko-KR" sz="2400" b="1" dirty="0"/>
              <a:t>(C + V) o (C + V + C)</a:t>
            </a:r>
            <a:br>
              <a:rPr lang="en-US" altLang="ko-KR" sz="2400" dirty="0"/>
            </a:br>
            <a:r>
              <a:rPr lang="en-US" altLang="ko-KR" sz="2400" dirty="0"/>
              <a:t>C = </a:t>
            </a:r>
            <a:r>
              <a:rPr lang="en-US" altLang="ko-KR" sz="2400" dirty="0" err="1"/>
              <a:t>consonante</a:t>
            </a:r>
            <a:r>
              <a:rPr lang="en-US" altLang="ko-KR" sz="2400" dirty="0"/>
              <a:t> (</a:t>
            </a:r>
            <a:r>
              <a:rPr lang="ko-KR" altLang="en-US" sz="2400" dirty="0"/>
              <a:t>자음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en-US" altLang="ko-KR" sz="2400" dirty="0"/>
              <a:t>V = </a:t>
            </a:r>
            <a:r>
              <a:rPr lang="en-US" altLang="ko-KR" sz="2400" dirty="0" err="1"/>
              <a:t>vocale</a:t>
            </a:r>
            <a:r>
              <a:rPr lang="en-US" altLang="ko-KR" sz="2400" dirty="0"/>
              <a:t> (</a:t>
            </a:r>
            <a:r>
              <a:rPr lang="ko-KR" altLang="en-US" sz="2400" dirty="0"/>
              <a:t>모음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ko-KR" altLang="en-US" sz="2400" dirty="0"/>
              <a:t>📌 </a:t>
            </a:r>
            <a:r>
              <a:rPr lang="en-US" altLang="ko-KR" sz="2400" dirty="0" err="1"/>
              <a:t>Esempi</a:t>
            </a:r>
            <a:r>
              <a:rPr lang="en-US" altLang="ko-KR" sz="2400" dirty="0"/>
              <a:t>:</a:t>
            </a:r>
            <a:br>
              <a:rPr lang="en-US" altLang="ko-KR" sz="2400" dirty="0"/>
            </a:br>
            <a:r>
              <a:rPr lang="ko-KR" altLang="en-US" sz="2400" dirty="0"/>
              <a:t>가 </a:t>
            </a:r>
            <a:r>
              <a:rPr lang="en-US" altLang="ko-KR" sz="2400" dirty="0"/>
              <a:t>= </a:t>
            </a:r>
            <a:r>
              <a:rPr lang="ko-KR" altLang="en-US" sz="2400" dirty="0" err="1"/>
              <a:t>ㄱ</a:t>
            </a:r>
            <a:r>
              <a:rPr lang="ko-KR" altLang="en-US" sz="2400" dirty="0"/>
              <a:t> </a:t>
            </a:r>
            <a:r>
              <a:rPr lang="en-US" altLang="ko-KR" sz="2400" dirty="0"/>
              <a:t>(C) + </a:t>
            </a:r>
            <a:r>
              <a:rPr lang="ko-KR" altLang="en-US" sz="2400" dirty="0" err="1"/>
              <a:t>ㅏ</a:t>
            </a:r>
            <a:r>
              <a:rPr lang="ko-KR" altLang="en-US" sz="2400" dirty="0"/>
              <a:t> </a:t>
            </a:r>
            <a:r>
              <a:rPr lang="en-US" altLang="ko-KR" sz="2400" dirty="0"/>
              <a:t>(V) → </a:t>
            </a:r>
            <a:r>
              <a:rPr lang="en-US" altLang="ko-KR" sz="2400" i="1" dirty="0"/>
              <a:t>ga</a:t>
            </a:r>
            <a:br>
              <a:rPr lang="en-US" altLang="ko-KR" sz="2400" dirty="0"/>
            </a:br>
            <a:r>
              <a:rPr lang="ko-KR" altLang="en-US" sz="2400" dirty="0"/>
              <a:t>한 </a:t>
            </a:r>
            <a:r>
              <a:rPr lang="en-US" altLang="ko-KR" sz="2400" dirty="0"/>
              <a:t>= </a:t>
            </a:r>
            <a:r>
              <a:rPr lang="ko-KR" altLang="en-US" sz="2400" dirty="0" err="1"/>
              <a:t>ㅎ</a:t>
            </a:r>
            <a:r>
              <a:rPr lang="ko-KR" altLang="en-US" sz="2400" dirty="0"/>
              <a:t> </a:t>
            </a:r>
            <a:r>
              <a:rPr lang="en-US" altLang="ko-KR" sz="2400" dirty="0"/>
              <a:t>(C) + </a:t>
            </a:r>
            <a:r>
              <a:rPr lang="ko-KR" altLang="en-US" sz="2400" dirty="0" err="1"/>
              <a:t>ㅏ</a:t>
            </a:r>
            <a:r>
              <a:rPr lang="ko-KR" altLang="en-US" sz="2400" dirty="0"/>
              <a:t> </a:t>
            </a:r>
            <a:r>
              <a:rPr lang="en-US" altLang="ko-KR" sz="2400" dirty="0"/>
              <a:t>(V) + </a:t>
            </a:r>
            <a:r>
              <a:rPr lang="ko-KR" altLang="en-US" sz="2400" dirty="0"/>
              <a:t>ㄴ </a:t>
            </a:r>
            <a:r>
              <a:rPr lang="en-US" altLang="ko-KR" sz="2400" dirty="0"/>
              <a:t>(C) → </a:t>
            </a:r>
            <a:r>
              <a:rPr lang="en-US" altLang="ko-KR" sz="2400" i="1" dirty="0" err="1"/>
              <a:t>han</a:t>
            </a:r>
            <a:endParaRPr lang="en-US" altLang="ko-KR" sz="2400" dirty="0"/>
          </a:p>
        </p:txBody>
      </p:sp>
      <p:pic>
        <p:nvPicPr>
          <p:cNvPr id="4" name="그림 3" descr="스크린샷, 블랙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9813BFC-5896-478D-E36C-C21C7CC2B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415" y="3823878"/>
            <a:ext cx="3270069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2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B151-7321-9E97-66C0-E67E7576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79DDA2E-245B-F3DA-EECD-3AEA7B919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469DDA-96B3-F689-715D-2CBC1367B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C989D0-19CD-FCE3-FB2D-D2346C602AAC}"/>
              </a:ext>
            </a:extLst>
          </p:cNvPr>
          <p:cNvSpPr txBox="1"/>
          <p:nvPr/>
        </p:nvSpPr>
        <p:spPr>
          <a:xfrm>
            <a:off x="805128" y="1552575"/>
            <a:ext cx="1058174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1.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ㅇ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니은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nieun</a:t>
            </a:r>
            <a:r>
              <a:rPr lang="en-US" altLang="ko-KR" sz="3600" dirty="0"/>
              <a:t>) – [n] come </a:t>
            </a:r>
            <a:r>
              <a:rPr lang="en-US" altLang="ko-KR" sz="3600" i="1" dirty="0" err="1"/>
              <a:t>nome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이응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ieung</a:t>
            </a:r>
            <a:r>
              <a:rPr lang="en-US" altLang="ko-KR" sz="3600" dirty="0"/>
              <a:t>) – [ŋ] in finale / </a:t>
            </a:r>
            <a:r>
              <a:rPr lang="en-US" altLang="ko-KR" sz="3600" dirty="0" err="1"/>
              <a:t>silenziosa</a:t>
            </a:r>
            <a:r>
              <a:rPr lang="en-US" altLang="ko-KR" sz="3600" dirty="0"/>
              <a:t> </a:t>
            </a:r>
            <a:r>
              <a:rPr lang="en-US" altLang="ko-KR" sz="3600" dirty="0" err="1"/>
              <a:t>all’inizio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시옷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siot</a:t>
            </a:r>
            <a:r>
              <a:rPr lang="en-US" altLang="ko-KR" sz="3600" dirty="0"/>
              <a:t>) – [s] come </a:t>
            </a:r>
            <a:r>
              <a:rPr lang="en-US" altLang="ko-KR" sz="3600" i="1" dirty="0"/>
              <a:t>sole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리을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rieul</a:t>
            </a:r>
            <a:r>
              <a:rPr lang="en-US" altLang="ko-KR" sz="3600" dirty="0"/>
              <a:t>) – [r/l] come </a:t>
            </a:r>
            <a:r>
              <a:rPr lang="en-US" altLang="ko-KR" sz="3600" i="1" dirty="0"/>
              <a:t>Roma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albero</a:t>
            </a:r>
            <a:endParaRPr lang="en-US" altLang="ko-KR" sz="3600" dirty="0"/>
          </a:p>
          <a:p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7349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E0D2C-BCF8-5310-67D8-61EA43B1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233FCB-8709-99AF-FAFD-E8F7AF116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A2EE8F7-ABAE-D166-1413-50BE5437F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000C6-A16E-1456-55D1-1820BCEE7D5D}"/>
              </a:ext>
            </a:extLst>
          </p:cNvPr>
          <p:cNvSpPr txBox="1"/>
          <p:nvPr/>
        </p:nvSpPr>
        <p:spPr>
          <a:xfrm>
            <a:off x="614628" y="1543050"/>
            <a:ext cx="1120531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2. </a:t>
            </a:r>
            <a:r>
              <a:rPr lang="en-US" altLang="ko-KR" sz="3200" b="1" dirty="0" err="1"/>
              <a:t>Domanda</a:t>
            </a:r>
            <a:r>
              <a:rPr lang="en-US" altLang="ko-KR" sz="3200" b="1" dirty="0"/>
              <a:t>: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 err="1"/>
              <a:t>ㅅ</a:t>
            </a:r>
            <a:r>
              <a:rPr lang="ko-KR" altLang="en-US" sz="3200" dirty="0"/>
              <a:t>” </a:t>
            </a:r>
            <a:r>
              <a:rPr lang="en-US" altLang="ko-KR" sz="3200" dirty="0" err="1"/>
              <a:t>questo</a:t>
            </a:r>
            <a:r>
              <a:rPr lang="en-US" altLang="ko-KR" sz="3200" dirty="0"/>
              <a:t> segno, come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chiama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a) </a:t>
            </a:r>
            <a:r>
              <a:rPr lang="ko-KR" altLang="en-US" sz="3200" dirty="0"/>
              <a:t>시옷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siot</a:t>
            </a:r>
            <a:r>
              <a:rPr lang="en-US" altLang="ko-KR" sz="3200" dirty="0"/>
              <a:t>) – [s] come </a:t>
            </a:r>
            <a:r>
              <a:rPr lang="en-US" altLang="ko-KR" sz="3200" i="1" dirty="0"/>
              <a:t>sole</a:t>
            </a:r>
            <a:r>
              <a:rPr lang="en-US" altLang="ko-KR" sz="3200" dirty="0"/>
              <a:t> (</a:t>
            </a:r>
            <a:r>
              <a:rPr lang="en-US" altLang="ko-KR" sz="3200" dirty="0" err="1"/>
              <a:t>davanti</a:t>
            </a:r>
            <a:r>
              <a:rPr lang="en-US" altLang="ko-KR" sz="3200" dirty="0"/>
              <a:t> a </a:t>
            </a:r>
            <a:r>
              <a:rPr lang="en-US" altLang="ko-KR" sz="3200" dirty="0" err="1"/>
              <a:t>i</a:t>
            </a:r>
            <a:r>
              <a:rPr lang="en-US" altLang="ko-KR" sz="3200" dirty="0"/>
              <a:t>/e → [ʃ] come </a:t>
            </a:r>
            <a:r>
              <a:rPr lang="en-US" altLang="ko-KR" sz="3200" i="1" dirty="0"/>
              <a:t>sci</a:t>
            </a:r>
            <a:r>
              <a:rPr lang="en-US" altLang="ko-KR" sz="3200" dirty="0"/>
              <a:t>)</a:t>
            </a:r>
            <a:br>
              <a:rPr lang="en-US" altLang="ko-KR" sz="3200" dirty="0"/>
            </a:br>
            <a:r>
              <a:rPr lang="en-US" altLang="ko-KR" sz="3200" dirty="0"/>
              <a:t>b) </a:t>
            </a:r>
            <a:r>
              <a:rPr lang="ko-KR" altLang="en-US" sz="3200" dirty="0"/>
              <a:t>지읒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jieut</a:t>
            </a:r>
            <a:r>
              <a:rPr lang="en-US" altLang="ko-KR" sz="3200" dirty="0"/>
              <a:t>) – [j/</a:t>
            </a:r>
            <a:r>
              <a:rPr lang="en-US" altLang="ko-KR" sz="3200" dirty="0" err="1"/>
              <a:t>ch</a:t>
            </a:r>
            <a:r>
              <a:rPr lang="en-US" altLang="ko-KR" sz="3200" dirty="0"/>
              <a:t>] come </a:t>
            </a:r>
            <a:r>
              <a:rPr lang="en-US" altLang="ko-KR" sz="3200" i="1" dirty="0" err="1"/>
              <a:t>giorno</a:t>
            </a:r>
            <a:r>
              <a:rPr lang="en-US" altLang="ko-KR" sz="3200" dirty="0"/>
              <a:t> / </a:t>
            </a:r>
            <a:r>
              <a:rPr lang="en-US" altLang="ko-KR" sz="3200" i="1" dirty="0" err="1"/>
              <a:t>cibo</a:t>
            </a:r>
            <a:br>
              <a:rPr lang="en-US" altLang="ko-KR" sz="3200" dirty="0"/>
            </a:br>
            <a:r>
              <a:rPr lang="en-US" altLang="ko-KR" sz="3200" dirty="0"/>
              <a:t>c) </a:t>
            </a:r>
            <a:r>
              <a:rPr lang="ko-KR" altLang="en-US" sz="3200" dirty="0"/>
              <a:t>미음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mieum</a:t>
            </a:r>
            <a:r>
              <a:rPr lang="en-US" altLang="ko-KR" sz="3200" dirty="0"/>
              <a:t>) – [m] come </a:t>
            </a:r>
            <a:r>
              <a:rPr lang="en-US" altLang="ko-KR" sz="3200" i="1" dirty="0"/>
              <a:t>mano</a:t>
            </a:r>
            <a:br>
              <a:rPr lang="en-US" altLang="ko-KR" sz="3200" dirty="0"/>
            </a:br>
            <a:r>
              <a:rPr lang="en-US" altLang="ko-KR" sz="3200" dirty="0"/>
              <a:t>d) </a:t>
            </a:r>
            <a:r>
              <a:rPr lang="ko-KR" altLang="en-US" sz="3200" dirty="0"/>
              <a:t>기역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gieok</a:t>
            </a:r>
            <a:r>
              <a:rPr lang="en-US" altLang="ko-KR" sz="3200" dirty="0"/>
              <a:t>) – [g/k] come </a:t>
            </a:r>
            <a:r>
              <a:rPr lang="en-US" altLang="ko-KR" sz="3200" i="1" dirty="0"/>
              <a:t>go</a:t>
            </a:r>
            <a:r>
              <a:rPr lang="en-US" altLang="ko-KR" sz="3200" dirty="0"/>
              <a:t> / </a:t>
            </a:r>
            <a:r>
              <a:rPr lang="en-US" altLang="ko-KR" sz="3200" i="1" dirty="0"/>
              <a:t>ko</a:t>
            </a:r>
            <a:endParaRPr lang="en-US" altLang="ko-KR" sz="3200" dirty="0"/>
          </a:p>
        </p:txBody>
      </p:sp>
    </p:spTree>
    <p:extLst>
      <p:ext uri="{BB962C8B-B14F-4D97-AF65-F5344CB8AC3E}">
        <p14:creationId xmlns:p14="http://schemas.microsoft.com/office/powerpoint/2010/main" val="2433320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38072-EEAA-5565-C254-D3D74A368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8366E1-A863-2BC4-AE93-03AE19C23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87FD519-C8B4-E75E-F26B-6DEA63B90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F1E7E-8D4D-4198-3AC5-EA5F0A222042}"/>
              </a:ext>
            </a:extLst>
          </p:cNvPr>
          <p:cNvSpPr txBox="1"/>
          <p:nvPr/>
        </p:nvSpPr>
        <p:spPr>
          <a:xfrm>
            <a:off x="805128" y="1552575"/>
            <a:ext cx="917405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3.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ㅂ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기역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gieok</a:t>
            </a:r>
            <a:r>
              <a:rPr lang="en-US" altLang="ko-KR" sz="3600" dirty="0"/>
              <a:t>) – [g/k] come </a:t>
            </a:r>
            <a:r>
              <a:rPr lang="en-US" altLang="ko-KR" sz="3600" i="1" dirty="0"/>
              <a:t>go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ko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비읍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bieup</a:t>
            </a:r>
            <a:r>
              <a:rPr lang="en-US" altLang="ko-KR" sz="3600" dirty="0"/>
              <a:t>) – [b/p] come </a:t>
            </a:r>
            <a:r>
              <a:rPr lang="en-US" altLang="ko-KR" sz="3600" i="1" dirty="0"/>
              <a:t>banco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pane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이응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ieung</a:t>
            </a:r>
            <a:r>
              <a:rPr lang="en-US" altLang="ko-KR" sz="3600" dirty="0"/>
              <a:t>) – [ŋ] o </a:t>
            </a:r>
            <a:r>
              <a:rPr lang="en-US" altLang="ko-KR" sz="3600" dirty="0" err="1"/>
              <a:t>silenziosa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리을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rieul</a:t>
            </a:r>
            <a:r>
              <a:rPr lang="en-US" altLang="ko-KR" sz="3600" dirty="0"/>
              <a:t>) – [r/l] come </a:t>
            </a:r>
            <a:r>
              <a:rPr lang="en-US" altLang="ko-KR" sz="3600" i="1" dirty="0"/>
              <a:t>Roma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albero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353165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4FAB8-8578-E959-BBF0-B9904C0B2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C7D8EE-1A8B-B4D5-D7EA-B38274672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F2EFF7-8526-C5DB-1AE2-365427D3A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84D35B-3CF9-5952-4119-CCD6FC713313}"/>
              </a:ext>
            </a:extLst>
          </p:cNvPr>
          <p:cNvSpPr txBox="1"/>
          <p:nvPr/>
        </p:nvSpPr>
        <p:spPr>
          <a:xfrm>
            <a:off x="805128" y="1552575"/>
            <a:ext cx="923868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4.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ㅁ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디귿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digeut</a:t>
            </a:r>
            <a:r>
              <a:rPr lang="en-US" altLang="ko-KR" sz="3600" dirty="0"/>
              <a:t>) – [d/t] come </a:t>
            </a:r>
            <a:r>
              <a:rPr lang="en-US" altLang="ko-KR" sz="3600" i="1" dirty="0"/>
              <a:t>dado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tavolo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니은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nieun</a:t>
            </a:r>
            <a:r>
              <a:rPr lang="en-US" altLang="ko-KR" sz="3600" dirty="0"/>
              <a:t>) – [n] come </a:t>
            </a:r>
            <a:r>
              <a:rPr lang="en-US" altLang="ko-KR" sz="3600" i="1" dirty="0" err="1"/>
              <a:t>nome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미음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mieum</a:t>
            </a:r>
            <a:r>
              <a:rPr lang="en-US" altLang="ko-KR" sz="3600" dirty="0"/>
              <a:t>) – [m] come </a:t>
            </a:r>
            <a:r>
              <a:rPr lang="en-US" altLang="ko-KR" sz="3600" i="1" dirty="0"/>
              <a:t>mano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비읍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bieup</a:t>
            </a:r>
            <a:r>
              <a:rPr lang="en-US" altLang="ko-KR" sz="3600" dirty="0"/>
              <a:t>) – [b/p] come </a:t>
            </a:r>
            <a:r>
              <a:rPr lang="en-US" altLang="ko-KR" sz="3600" i="1" dirty="0"/>
              <a:t>banco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pane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352305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6EFA8-D324-2540-6E81-E6CCDA2D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2388C08-2A9A-ACD5-D651-DB9F628A8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219F0FF-CBE3-B3B2-E5E6-86D653309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669E2-59C7-C103-5116-DDF172E96F3B}"/>
              </a:ext>
            </a:extLst>
          </p:cNvPr>
          <p:cNvSpPr txBox="1"/>
          <p:nvPr/>
        </p:nvSpPr>
        <p:spPr>
          <a:xfrm>
            <a:off x="805128" y="1552575"/>
            <a:ext cx="90129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5.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/>
              <a:t>ㄹ”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리을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rieul</a:t>
            </a:r>
            <a:r>
              <a:rPr lang="en-US" altLang="ko-KR" sz="3600" dirty="0"/>
              <a:t>) – [r/l] come </a:t>
            </a:r>
            <a:r>
              <a:rPr lang="en-US" altLang="ko-KR" sz="3600" i="1" dirty="0"/>
              <a:t>Roma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albero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지읒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jieut</a:t>
            </a:r>
            <a:r>
              <a:rPr lang="en-US" altLang="ko-KR" sz="3600" dirty="0"/>
              <a:t>) – [j/</a:t>
            </a:r>
            <a:r>
              <a:rPr lang="en-US" altLang="ko-KR" sz="3600" dirty="0" err="1"/>
              <a:t>ch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giorno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cibo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미음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mieum</a:t>
            </a:r>
            <a:r>
              <a:rPr lang="en-US" altLang="ko-KR" sz="3600" dirty="0"/>
              <a:t>) – [m] come </a:t>
            </a:r>
            <a:r>
              <a:rPr lang="en-US" altLang="ko-KR" sz="3600" i="1" dirty="0"/>
              <a:t>mano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시옷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siot</a:t>
            </a:r>
            <a:r>
              <a:rPr lang="en-US" altLang="ko-KR" sz="3600" dirty="0"/>
              <a:t>) – [s] come </a:t>
            </a:r>
            <a:r>
              <a:rPr lang="en-US" altLang="ko-KR" sz="3600" i="1" dirty="0"/>
              <a:t>sole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1334815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70841-8531-220A-3163-B6DBAA677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A44F5D9-C828-8FEF-56E3-8E2EF8A5C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7466D3A-96EF-88B5-CEBB-D26F4BD5D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D3CA9-27D5-DC2A-E680-4F564D7B2652}"/>
              </a:ext>
            </a:extLst>
          </p:cNvPr>
          <p:cNvSpPr txBox="1"/>
          <p:nvPr/>
        </p:nvSpPr>
        <p:spPr>
          <a:xfrm>
            <a:off x="805128" y="1552575"/>
            <a:ext cx="921624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6.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ㄷ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리을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rieul</a:t>
            </a:r>
            <a:r>
              <a:rPr lang="en-US" altLang="ko-KR" sz="3600" dirty="0"/>
              <a:t>) – [r/l] come </a:t>
            </a:r>
            <a:r>
              <a:rPr lang="en-US" altLang="ko-KR" sz="3600" i="1" dirty="0"/>
              <a:t>Roma</a:t>
            </a:r>
            <a:r>
              <a:rPr lang="en-US" altLang="ko-KR" sz="3600" dirty="0"/>
              <a:t> / </a:t>
            </a:r>
            <a:r>
              <a:rPr lang="en-US" altLang="ko-KR" sz="3600" i="1" dirty="0"/>
              <a:t>Italia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기역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gieok</a:t>
            </a:r>
            <a:r>
              <a:rPr lang="en-US" altLang="ko-KR" sz="3600" dirty="0"/>
              <a:t>) – [g/k] come </a:t>
            </a:r>
            <a:r>
              <a:rPr lang="en-US" altLang="ko-KR" sz="3600" i="1" dirty="0"/>
              <a:t>go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ko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디귿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digeut</a:t>
            </a:r>
            <a:r>
              <a:rPr lang="en-US" altLang="ko-KR" sz="3600" dirty="0"/>
              <a:t>) – [d/t] come </a:t>
            </a:r>
            <a:r>
              <a:rPr lang="en-US" altLang="ko-KR" sz="3600" i="1" dirty="0"/>
              <a:t>dado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tavolo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이응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ieung</a:t>
            </a:r>
            <a:r>
              <a:rPr lang="en-US" altLang="ko-KR" sz="3600" dirty="0"/>
              <a:t>) – [ŋ] o </a:t>
            </a:r>
            <a:r>
              <a:rPr lang="en-US" altLang="ko-KR" sz="3600" dirty="0" err="1"/>
              <a:t>silenziosa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386277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B766-00D9-AC13-ED6C-9283D542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D3C9DE4-E948-D343-D42B-35A8CE811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832A41D-D237-13AB-D97B-396CA9576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F2421-0144-F8D9-CD5B-117332B8F653}"/>
              </a:ext>
            </a:extLst>
          </p:cNvPr>
          <p:cNvSpPr txBox="1"/>
          <p:nvPr/>
        </p:nvSpPr>
        <p:spPr>
          <a:xfrm>
            <a:off x="805128" y="1552575"/>
            <a:ext cx="917405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7.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/>
              <a:t>ㄴ”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니은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nieun</a:t>
            </a:r>
            <a:r>
              <a:rPr lang="en-US" altLang="ko-KR" sz="3600" dirty="0"/>
              <a:t>) – [n] come </a:t>
            </a:r>
            <a:r>
              <a:rPr lang="en-US" altLang="ko-KR" sz="3600" i="1" dirty="0" err="1"/>
              <a:t>nome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비읍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bieup</a:t>
            </a:r>
            <a:r>
              <a:rPr lang="en-US" altLang="ko-KR" sz="3600" dirty="0"/>
              <a:t>) – [b/p] come </a:t>
            </a:r>
            <a:r>
              <a:rPr lang="en-US" altLang="ko-KR" sz="3600" i="1" dirty="0"/>
              <a:t>banco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pane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지읒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jieut</a:t>
            </a:r>
            <a:r>
              <a:rPr lang="en-US" altLang="ko-KR" sz="3600" dirty="0"/>
              <a:t>) – [j/</a:t>
            </a:r>
            <a:r>
              <a:rPr lang="en-US" altLang="ko-KR" sz="3600" dirty="0" err="1"/>
              <a:t>ch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giorno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cibo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시옷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siot</a:t>
            </a:r>
            <a:r>
              <a:rPr lang="en-US" altLang="ko-KR" sz="3600" dirty="0"/>
              <a:t>) – [s] come </a:t>
            </a:r>
            <a:r>
              <a:rPr lang="en-US" altLang="ko-KR" sz="3600" i="1" dirty="0"/>
              <a:t>sole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237519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45B3C-56D6-F0A8-DA4F-AC5BB060D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809B4CD-E9EE-1E29-2186-A7229DC59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550B0C-0CD0-13E2-A0C0-53D52EF1E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2A00F9-6990-6A3C-292A-C9E48090A568}"/>
              </a:ext>
            </a:extLst>
          </p:cNvPr>
          <p:cNvSpPr txBox="1"/>
          <p:nvPr/>
        </p:nvSpPr>
        <p:spPr>
          <a:xfrm>
            <a:off x="805128" y="1552575"/>
            <a:ext cx="921624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8.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ㄱ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니은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nieun</a:t>
            </a:r>
            <a:r>
              <a:rPr lang="en-US" altLang="ko-KR" sz="3600" dirty="0"/>
              <a:t>) – [n] come </a:t>
            </a:r>
            <a:r>
              <a:rPr lang="en-US" altLang="ko-KR" sz="3600" i="1" dirty="0" err="1"/>
              <a:t>nome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기역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gieok</a:t>
            </a:r>
            <a:r>
              <a:rPr lang="en-US" altLang="ko-KR" sz="3600" dirty="0"/>
              <a:t>) – [g/k] come </a:t>
            </a:r>
            <a:r>
              <a:rPr lang="en-US" altLang="ko-KR" sz="3600" i="1" dirty="0"/>
              <a:t>go</a:t>
            </a:r>
            <a:r>
              <a:rPr lang="en-US" altLang="ko-KR" sz="3600" dirty="0"/>
              <a:t> / </a:t>
            </a:r>
            <a:r>
              <a:rPr lang="en-US" altLang="ko-KR" sz="3600" i="1" dirty="0"/>
              <a:t>ko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디귿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digeut</a:t>
            </a:r>
            <a:r>
              <a:rPr lang="en-US" altLang="ko-KR" sz="3600" dirty="0"/>
              <a:t>) – [d/t] come </a:t>
            </a:r>
            <a:r>
              <a:rPr lang="en-US" altLang="ko-KR" sz="3600" i="1" dirty="0"/>
              <a:t>dado</a:t>
            </a:r>
            <a:r>
              <a:rPr lang="en-US" altLang="ko-KR" sz="3600" dirty="0"/>
              <a:t> / </a:t>
            </a:r>
            <a:r>
              <a:rPr lang="en-US" altLang="ko-KR" sz="3600" i="1" dirty="0" err="1"/>
              <a:t>tavolo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미음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mieum</a:t>
            </a:r>
            <a:r>
              <a:rPr lang="en-US" altLang="ko-KR" sz="3600" dirty="0"/>
              <a:t>) – [m] come </a:t>
            </a:r>
            <a:r>
              <a:rPr lang="en-US" altLang="ko-KR" sz="3600" i="1" dirty="0"/>
              <a:t>mano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1852837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9DE62-209E-1D4B-B9CD-C97A0072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B6C27EB-9A73-82B9-971C-72C072056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E5E1ED6-E7D9-D8EB-480C-05E3928FB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411" y="88144"/>
            <a:ext cx="7991474" cy="458703"/>
          </a:xfrm>
        </p:spPr>
        <p:txBody>
          <a:bodyPr>
            <a:normAutofit/>
          </a:bodyPr>
          <a:lstStyle/>
          <a:p>
            <a:r>
              <a:rPr lang="en-US" altLang="ko-KR" sz="24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Vocali</a:t>
            </a:r>
            <a:endParaRPr lang="ko-KR" altLang="en-US" sz="24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9F4D9538-A4D5-E6F6-D272-8F4819D1BF11}"/>
              </a:ext>
            </a:extLst>
          </p:cNvPr>
          <p:cNvSpPr txBox="1">
            <a:spLocks/>
          </p:cNvSpPr>
          <p:nvPr/>
        </p:nvSpPr>
        <p:spPr>
          <a:xfrm>
            <a:off x="4732077" y="-473080"/>
            <a:ext cx="7459923" cy="7155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ㅣ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이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[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la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in vino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ㅏ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아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(a) → [a]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la a in casa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ㅓ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어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eo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[ʌ ~ ɔ]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simile a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o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aperta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sole e amore (non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esiste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perfettamente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italiano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ㅗ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오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(o) → [o]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la o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chiusa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in Roma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ㅜ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우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(u) → [u]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come la u in luna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ㅡ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</a:t>
            </a:r>
            <a:r>
              <a:rPr lang="ko-KR" altLang="en-US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으 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eu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→ [ɯ]</a:t>
            </a:r>
          </a:p>
          <a:p>
            <a:pPr algn="l"/>
            <a:endParaRPr lang="en-US" altLang="ko-KR" sz="18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suono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particolare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, simile a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u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detta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con la bocca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distesa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, senza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arrotondare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le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labbra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(non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esiste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18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italiano</a:t>
            </a:r>
            <a:r>
              <a:rPr lang="en-US" altLang="ko-KR" sz="18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2650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C8BA-4148-920B-EF62-92F94844F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F9B1C58-8468-F6B0-3BE0-EAC5CB582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183C59F-1C96-849F-D28D-774B7ED64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E76CF3-1647-0B26-5DBF-A5DEC0DED5AF}"/>
              </a:ext>
            </a:extLst>
          </p:cNvPr>
          <p:cNvSpPr txBox="1"/>
          <p:nvPr/>
        </p:nvSpPr>
        <p:spPr>
          <a:xfrm>
            <a:off x="805128" y="1552575"/>
            <a:ext cx="88135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1.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ㅓ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어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eo</a:t>
            </a:r>
            <a:r>
              <a:rPr lang="en-US" altLang="ko-KR" sz="3600" dirty="0"/>
              <a:t>) – [ʌ/ɔ]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tra</a:t>
            </a:r>
            <a:r>
              <a:rPr lang="en-US" altLang="ko-KR" sz="3600" dirty="0"/>
              <a:t> </a:t>
            </a:r>
            <a:r>
              <a:rPr lang="en-US" altLang="ko-KR" sz="3600" i="1" dirty="0"/>
              <a:t>sole</a:t>
            </a:r>
            <a:r>
              <a:rPr lang="en-US" altLang="ko-KR" sz="3600" dirty="0"/>
              <a:t> e </a:t>
            </a:r>
            <a:r>
              <a:rPr lang="en-US" altLang="ko-KR" sz="3600" i="1" dirty="0"/>
              <a:t>amore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eu</a:t>
            </a:r>
            <a:r>
              <a:rPr lang="en-US" altLang="ko-KR" sz="3600" dirty="0"/>
              <a:t>) – [ɯ]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particolare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유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yu</a:t>
            </a:r>
            <a:r>
              <a:rPr lang="en-US" altLang="ko-KR" sz="3600" dirty="0"/>
              <a:t>) – [</a:t>
            </a:r>
            <a:r>
              <a:rPr lang="en-US" altLang="ko-KR" sz="3600" dirty="0" err="1"/>
              <a:t>ju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iù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오 </a:t>
            </a:r>
            <a:r>
              <a:rPr lang="en-US" altLang="ko-KR" sz="3600" dirty="0"/>
              <a:t>(o) – [o] come </a:t>
            </a:r>
            <a:r>
              <a:rPr lang="en-US" altLang="ko-KR" sz="3600" i="1" dirty="0"/>
              <a:t>Roma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1645383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AA85-DE17-5F54-0254-CA3334C56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F4C93C8-1DD8-B29B-B448-E6CA4194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52E4BE9-81B4-F667-0D78-835629A71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4A956C-3283-8C4B-99B2-CAF5C17B674E}"/>
              </a:ext>
            </a:extLst>
          </p:cNvPr>
          <p:cNvSpPr txBox="1"/>
          <p:nvPr/>
        </p:nvSpPr>
        <p:spPr>
          <a:xfrm>
            <a:off x="805128" y="1552575"/>
            <a:ext cx="1173019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2.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ㅡ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eu</a:t>
            </a:r>
            <a:r>
              <a:rPr lang="en-US" altLang="ko-KR" sz="3600" dirty="0"/>
              <a:t>) – [ɯ]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particolare</a:t>
            </a:r>
            <a:r>
              <a:rPr lang="en-US" altLang="ko-KR" sz="3600" dirty="0"/>
              <a:t>, non </a:t>
            </a:r>
            <a:r>
              <a:rPr lang="en-US" altLang="ko-KR" sz="3600" dirty="0" err="1"/>
              <a:t>esiste</a:t>
            </a:r>
            <a:r>
              <a:rPr lang="en-US" altLang="ko-KR" sz="3600" dirty="0"/>
              <a:t> in </a:t>
            </a:r>
            <a:r>
              <a:rPr lang="en-US" altLang="ko-KR" sz="3600" dirty="0" err="1"/>
              <a:t>italiano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오 </a:t>
            </a:r>
            <a:r>
              <a:rPr lang="en-US" altLang="ko-KR" sz="3600" dirty="0"/>
              <a:t>(o) – [o] come </a:t>
            </a:r>
            <a:r>
              <a:rPr lang="en-US" altLang="ko-KR" sz="3600" i="1" dirty="0"/>
              <a:t>Roma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우 </a:t>
            </a:r>
            <a:r>
              <a:rPr lang="en-US" altLang="ko-KR" sz="3600" dirty="0"/>
              <a:t>(u) – [u] come </a:t>
            </a:r>
            <a:r>
              <a:rPr lang="en-US" altLang="ko-KR" sz="3600" i="1" dirty="0"/>
              <a:t>luna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아 </a:t>
            </a:r>
            <a:r>
              <a:rPr lang="en-US" altLang="ko-KR" sz="3600" dirty="0"/>
              <a:t>(a) – [a] come </a:t>
            </a:r>
            <a:r>
              <a:rPr lang="en-US" altLang="ko-KR" sz="3600" i="1" dirty="0"/>
              <a:t>casa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2466918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1CD3D-877A-1A0D-D740-1C99FB9F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F8B1D7-5852-C4D2-EA59-B2F909D54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5ECC745-94DC-7A55-DFD9-BB4AF486E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074FC-D314-B9B3-F082-3668142BD136}"/>
              </a:ext>
            </a:extLst>
          </p:cNvPr>
          <p:cNvSpPr txBox="1"/>
          <p:nvPr/>
        </p:nvSpPr>
        <p:spPr>
          <a:xfrm>
            <a:off x="805128" y="1552575"/>
            <a:ext cx="879106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3.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ㅗ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오 </a:t>
            </a:r>
            <a:r>
              <a:rPr lang="en-US" altLang="ko-KR" sz="3600" dirty="0"/>
              <a:t>(o) – [o] come </a:t>
            </a:r>
            <a:r>
              <a:rPr lang="en-US" altLang="ko-KR" sz="3600" i="1" dirty="0"/>
              <a:t>Roma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우 </a:t>
            </a:r>
            <a:r>
              <a:rPr lang="en-US" altLang="ko-KR" sz="3600" dirty="0"/>
              <a:t>(u) – [u] come </a:t>
            </a:r>
            <a:r>
              <a:rPr lang="en-US" altLang="ko-KR" sz="3600" i="1" dirty="0"/>
              <a:t>luna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어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eo</a:t>
            </a:r>
            <a:r>
              <a:rPr lang="en-US" altLang="ko-KR" sz="3600" dirty="0"/>
              <a:t>) – [ʌ/ɔ]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tra</a:t>
            </a:r>
            <a:r>
              <a:rPr lang="en-US" altLang="ko-KR" sz="3600" dirty="0"/>
              <a:t> </a:t>
            </a:r>
            <a:r>
              <a:rPr lang="en-US" altLang="ko-KR" sz="3600" i="1" dirty="0"/>
              <a:t>sole</a:t>
            </a:r>
            <a:r>
              <a:rPr lang="en-US" altLang="ko-KR" sz="3600" dirty="0"/>
              <a:t> e </a:t>
            </a:r>
            <a:r>
              <a:rPr lang="en-US" altLang="ko-KR" sz="3600" i="1" dirty="0"/>
              <a:t>amore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요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yo</a:t>
            </a:r>
            <a:r>
              <a:rPr lang="en-US" altLang="ko-KR" sz="3600" dirty="0"/>
              <a:t>) – [jo] come </a:t>
            </a:r>
            <a:r>
              <a:rPr lang="en-US" altLang="ko-KR" sz="3600" i="1" dirty="0"/>
              <a:t>yogurt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2654737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A37FE-9D58-0A6E-A3A2-659C4BBA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B3D29C-9676-335A-BF67-B2187931D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7A0C55-D413-B85B-C10D-4AB04E585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F6F22-41B1-EA43-9418-03B9090124DB}"/>
              </a:ext>
            </a:extLst>
          </p:cNvPr>
          <p:cNvSpPr txBox="1"/>
          <p:nvPr/>
        </p:nvSpPr>
        <p:spPr>
          <a:xfrm>
            <a:off x="805128" y="1552575"/>
            <a:ext cx="77598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4.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ㅠ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유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yu</a:t>
            </a:r>
            <a:r>
              <a:rPr lang="en-US" altLang="ko-KR" sz="3600" dirty="0"/>
              <a:t>) – [</a:t>
            </a:r>
            <a:r>
              <a:rPr lang="en-US" altLang="ko-KR" sz="3600" dirty="0" err="1"/>
              <a:t>ju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iù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오 </a:t>
            </a:r>
            <a:r>
              <a:rPr lang="en-US" altLang="ko-KR" sz="3600" dirty="0"/>
              <a:t>(o) – [o] come </a:t>
            </a:r>
            <a:r>
              <a:rPr lang="en-US" altLang="ko-KR" sz="3600" i="1" dirty="0"/>
              <a:t>Roma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ya</a:t>
            </a:r>
            <a:r>
              <a:rPr lang="en-US" altLang="ko-KR" sz="3600" dirty="0"/>
              <a:t>) – [ja] come </a:t>
            </a:r>
            <a:r>
              <a:rPr lang="en-US" altLang="ko-KR" sz="3600" i="1" dirty="0"/>
              <a:t>yacht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이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i</a:t>
            </a:r>
            <a:r>
              <a:rPr lang="en-US" altLang="ko-KR" sz="3600" dirty="0"/>
              <a:t>) – [</a:t>
            </a:r>
            <a:r>
              <a:rPr lang="en-US" altLang="ko-KR" sz="3600" dirty="0" err="1"/>
              <a:t>i</a:t>
            </a:r>
            <a:r>
              <a:rPr lang="en-US" altLang="ko-KR" sz="3600" dirty="0"/>
              <a:t>] come </a:t>
            </a:r>
            <a:r>
              <a:rPr lang="en-US" altLang="ko-KR" sz="3600" i="1" dirty="0"/>
              <a:t>vino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4239825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71415-0394-7D03-1674-BA0EF6A7F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E9A57BA-15C4-B4F8-538E-34D8D5BC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A636711-76BC-1291-58EE-C8A1C53C9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08968-92B4-2F5A-FE85-1634E6165F03}"/>
              </a:ext>
            </a:extLst>
          </p:cNvPr>
          <p:cNvSpPr txBox="1"/>
          <p:nvPr/>
        </p:nvSpPr>
        <p:spPr>
          <a:xfrm>
            <a:off x="805128" y="1552575"/>
            <a:ext cx="77598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5.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ㅑ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요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yo</a:t>
            </a:r>
            <a:r>
              <a:rPr lang="en-US" altLang="ko-KR" sz="3600" dirty="0"/>
              <a:t>) – [jo] come </a:t>
            </a:r>
            <a:r>
              <a:rPr lang="en-US" altLang="ko-KR" sz="3600" i="1" dirty="0"/>
              <a:t>yogurt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ya</a:t>
            </a:r>
            <a:r>
              <a:rPr lang="en-US" altLang="ko-KR" sz="3600" dirty="0"/>
              <a:t>) – [ja] come </a:t>
            </a:r>
            <a:r>
              <a:rPr lang="en-US" altLang="ko-KR" sz="3600" i="1" dirty="0"/>
              <a:t>yacht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여 </a:t>
            </a:r>
            <a:r>
              <a:rPr lang="en-US" altLang="ko-KR" sz="3600" dirty="0"/>
              <a:t>(yeo) – [</a:t>
            </a:r>
            <a:r>
              <a:rPr lang="en-US" altLang="ko-KR" sz="3600" dirty="0" err="1"/>
              <a:t>jʌ</a:t>
            </a:r>
            <a:r>
              <a:rPr lang="en-US" altLang="ko-KR" sz="3600" dirty="0"/>
              <a:t>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tra</a:t>
            </a:r>
            <a:r>
              <a:rPr lang="en-US" altLang="ko-KR" sz="3600" dirty="0"/>
              <a:t> </a:t>
            </a:r>
            <a:r>
              <a:rPr lang="en-US" altLang="ko-KR" sz="3600" i="1" dirty="0"/>
              <a:t>io</a:t>
            </a:r>
            <a:r>
              <a:rPr lang="en-US" altLang="ko-KR" sz="3600" dirty="0"/>
              <a:t> e </a:t>
            </a:r>
            <a:r>
              <a:rPr lang="en-US" altLang="ko-KR" sz="3600" i="1" dirty="0" err="1"/>
              <a:t>yo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유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yu</a:t>
            </a:r>
            <a:r>
              <a:rPr lang="en-US" altLang="ko-KR" sz="3600" dirty="0"/>
              <a:t>) – [</a:t>
            </a:r>
            <a:r>
              <a:rPr lang="en-US" altLang="ko-KR" sz="3600" dirty="0" err="1"/>
              <a:t>ju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iù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3202828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4F462-D889-3B66-6DF9-AC527DB8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5991FB-173D-B22E-26AD-6F0D83B43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BF79428-B84F-C38A-3F83-4E2C26532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DFD29-DD4E-256A-2F06-F2DC639E033C}"/>
              </a:ext>
            </a:extLst>
          </p:cNvPr>
          <p:cNvSpPr txBox="1"/>
          <p:nvPr/>
        </p:nvSpPr>
        <p:spPr>
          <a:xfrm>
            <a:off x="805128" y="1552575"/>
            <a:ext cx="77598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6.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ㅜ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오 </a:t>
            </a:r>
            <a:r>
              <a:rPr lang="en-US" altLang="ko-KR" sz="3600" dirty="0"/>
              <a:t>(o) – [o] come </a:t>
            </a:r>
            <a:r>
              <a:rPr lang="en-US" altLang="ko-KR" sz="3600" i="1" dirty="0"/>
              <a:t>Roma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우 </a:t>
            </a:r>
            <a:r>
              <a:rPr lang="en-US" altLang="ko-KR" sz="3600" dirty="0"/>
              <a:t>(u) – [u] come </a:t>
            </a:r>
            <a:r>
              <a:rPr lang="en-US" altLang="ko-KR" sz="3600" i="1" dirty="0"/>
              <a:t>luna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eu</a:t>
            </a:r>
            <a:r>
              <a:rPr lang="en-US" altLang="ko-KR" sz="3600" dirty="0"/>
              <a:t>) – [ɯ]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speciale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야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ya</a:t>
            </a:r>
            <a:r>
              <a:rPr lang="en-US" altLang="ko-KR" sz="3600" dirty="0"/>
              <a:t>) – [ja] come </a:t>
            </a:r>
            <a:r>
              <a:rPr lang="en-US" altLang="ko-KR" sz="3600" i="1" dirty="0"/>
              <a:t>yacht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2814017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48C87-BA3C-5C60-697B-A1AB3B7A9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1BECF6-D695-9C68-800A-4B0AD1673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BFAED06-6090-DD6C-4E75-89CC34270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195273-E208-EB0F-9804-BCB5B2E7DC3E}"/>
              </a:ext>
            </a:extLst>
          </p:cNvPr>
          <p:cNvSpPr txBox="1"/>
          <p:nvPr/>
        </p:nvSpPr>
        <p:spPr>
          <a:xfrm>
            <a:off x="805128" y="1552575"/>
            <a:ext cx="885037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/>
              <a:t>7. </a:t>
            </a:r>
            <a:r>
              <a:rPr lang="en-US" altLang="ko-KR" sz="3600" b="1" dirty="0" err="1"/>
              <a:t>Domanda</a:t>
            </a:r>
            <a:r>
              <a:rPr lang="en-US" altLang="ko-KR" sz="3600" b="1" dirty="0"/>
              <a:t>: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 err="1"/>
              <a:t>ㅏ</a:t>
            </a:r>
            <a:r>
              <a:rPr lang="ko-KR" altLang="en-US" sz="3600" dirty="0"/>
              <a:t>” </a:t>
            </a:r>
            <a:r>
              <a:rPr lang="en-US" altLang="ko-KR" sz="3600" dirty="0" err="1"/>
              <a:t>questo</a:t>
            </a:r>
            <a:r>
              <a:rPr lang="en-US" altLang="ko-KR" sz="3600" dirty="0"/>
              <a:t> segno, come </a:t>
            </a:r>
            <a:r>
              <a:rPr lang="en-US" altLang="ko-KR" sz="3600" dirty="0" err="1"/>
              <a:t>si</a:t>
            </a:r>
            <a:r>
              <a:rPr lang="en-US" altLang="ko-KR" sz="3600" dirty="0"/>
              <a:t> </a:t>
            </a:r>
            <a:r>
              <a:rPr lang="en-US" altLang="ko-KR" sz="3600" dirty="0" err="1"/>
              <a:t>chiama</a:t>
            </a:r>
            <a:r>
              <a:rPr lang="en-US" altLang="ko-KR" sz="3600" dirty="0"/>
              <a:t>?</a:t>
            </a:r>
          </a:p>
          <a:p>
            <a:r>
              <a:rPr lang="en-US" altLang="ko-KR" sz="3600" dirty="0"/>
              <a:t>a) </a:t>
            </a:r>
            <a:r>
              <a:rPr lang="ko-KR" altLang="en-US" sz="3600" dirty="0"/>
              <a:t>아 </a:t>
            </a:r>
            <a:r>
              <a:rPr lang="en-US" altLang="ko-KR" sz="3600" dirty="0"/>
              <a:t>(a) – [a] come </a:t>
            </a:r>
            <a:r>
              <a:rPr lang="en-US" altLang="ko-KR" sz="3600" i="1" dirty="0"/>
              <a:t>casa</a:t>
            </a:r>
            <a:br>
              <a:rPr lang="en-US" altLang="ko-KR" sz="3600" dirty="0"/>
            </a:br>
            <a:r>
              <a:rPr lang="en-US" altLang="ko-KR" sz="3600" dirty="0"/>
              <a:t>b) </a:t>
            </a:r>
            <a:r>
              <a:rPr lang="ko-KR" altLang="en-US" sz="3600" dirty="0"/>
              <a:t>우 </a:t>
            </a:r>
            <a:r>
              <a:rPr lang="en-US" altLang="ko-KR" sz="3600" dirty="0"/>
              <a:t>(u) – [u] come </a:t>
            </a:r>
            <a:r>
              <a:rPr lang="en-US" altLang="ko-KR" sz="3600" i="1" dirty="0"/>
              <a:t>luna</a:t>
            </a:r>
            <a:br>
              <a:rPr lang="en-US" altLang="ko-KR" sz="3600" dirty="0"/>
            </a:br>
            <a:r>
              <a:rPr lang="en-US" altLang="ko-KR" sz="3600" dirty="0"/>
              <a:t>c) </a:t>
            </a:r>
            <a:r>
              <a:rPr lang="ko-KR" altLang="en-US" sz="3600" dirty="0"/>
              <a:t>유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yu</a:t>
            </a:r>
            <a:r>
              <a:rPr lang="en-US" altLang="ko-KR" sz="3600" dirty="0"/>
              <a:t>) – [</a:t>
            </a:r>
            <a:r>
              <a:rPr lang="en-US" altLang="ko-KR" sz="3600" dirty="0" err="1"/>
              <a:t>ju</a:t>
            </a:r>
            <a:r>
              <a:rPr lang="en-US" altLang="ko-KR" sz="3600" dirty="0"/>
              <a:t>] come </a:t>
            </a:r>
            <a:r>
              <a:rPr lang="en-US" altLang="ko-KR" sz="3600" i="1" dirty="0" err="1"/>
              <a:t>iù</a:t>
            </a:r>
            <a:br>
              <a:rPr lang="en-US" altLang="ko-KR" sz="3600" dirty="0"/>
            </a:br>
            <a:r>
              <a:rPr lang="en-US" altLang="ko-KR" sz="3600" dirty="0"/>
              <a:t>d) </a:t>
            </a:r>
            <a:r>
              <a:rPr lang="ko-KR" altLang="en-US" sz="3600" dirty="0"/>
              <a:t>어 </a:t>
            </a:r>
            <a:r>
              <a:rPr lang="en-US" altLang="ko-KR" sz="3600" dirty="0"/>
              <a:t>(</a:t>
            </a:r>
            <a:r>
              <a:rPr lang="en-US" altLang="ko-KR" sz="3600" dirty="0" err="1"/>
              <a:t>eo</a:t>
            </a:r>
            <a:r>
              <a:rPr lang="en-US" altLang="ko-KR" sz="3600" dirty="0"/>
              <a:t>) – [ʌ/ɔ] </a:t>
            </a:r>
            <a:r>
              <a:rPr lang="en-US" altLang="ko-KR" sz="3600" dirty="0" err="1"/>
              <a:t>suono</a:t>
            </a:r>
            <a:r>
              <a:rPr lang="en-US" altLang="ko-KR" sz="3600" dirty="0"/>
              <a:t> </a:t>
            </a:r>
            <a:r>
              <a:rPr lang="en-US" altLang="ko-KR" sz="3600" dirty="0" err="1"/>
              <a:t>tra</a:t>
            </a:r>
            <a:r>
              <a:rPr lang="en-US" altLang="ko-KR" sz="3600" dirty="0"/>
              <a:t> </a:t>
            </a:r>
            <a:r>
              <a:rPr lang="en-US" altLang="ko-KR" sz="3600" i="1" dirty="0"/>
              <a:t>sole</a:t>
            </a:r>
            <a:r>
              <a:rPr lang="en-US" altLang="ko-KR" sz="3600" dirty="0"/>
              <a:t> e </a:t>
            </a:r>
            <a:r>
              <a:rPr lang="en-US" altLang="ko-KR" sz="3600" i="1" dirty="0"/>
              <a:t>amore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363114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74A7C-F103-33B6-0D31-CA3CF329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2C73F8B-7F5D-856E-689F-253F2D77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A571649-2E83-60CC-50E2-A106C0B6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21531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QUIZ</a:t>
            </a:r>
            <a:endParaRPr lang="ko-KR" altLang="en-US" sz="2800" b="1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29116-AF5D-77C0-21CE-4C034D95C27B}"/>
              </a:ext>
            </a:extLst>
          </p:cNvPr>
          <p:cNvSpPr txBox="1"/>
          <p:nvPr/>
        </p:nvSpPr>
        <p:spPr>
          <a:xfrm>
            <a:off x="805128" y="1552575"/>
            <a:ext cx="1046889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8. </a:t>
            </a:r>
            <a:r>
              <a:rPr lang="en-US" altLang="ko-KR" sz="3200" b="1" dirty="0" err="1"/>
              <a:t>Domanda</a:t>
            </a:r>
            <a:r>
              <a:rPr lang="en-US" altLang="ko-KR" sz="3200" b="1" dirty="0"/>
              <a:t>:</a:t>
            </a:r>
            <a:br>
              <a:rPr lang="en-US" altLang="ko-KR" sz="3200" dirty="0"/>
            </a:br>
            <a:r>
              <a:rPr lang="en-US" altLang="ko-KR" sz="3200" dirty="0"/>
              <a:t>“</a:t>
            </a:r>
            <a:r>
              <a:rPr lang="ko-KR" altLang="en-US" sz="3200" dirty="0" err="1"/>
              <a:t>ㅣ</a:t>
            </a:r>
            <a:r>
              <a:rPr lang="ko-KR" altLang="en-US" sz="3200" dirty="0"/>
              <a:t>” </a:t>
            </a:r>
            <a:r>
              <a:rPr lang="en-US" altLang="ko-KR" sz="3200" dirty="0" err="1"/>
              <a:t>questo</a:t>
            </a:r>
            <a:r>
              <a:rPr lang="en-US" altLang="ko-KR" sz="3200" dirty="0"/>
              <a:t> segno, come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chiama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a) </a:t>
            </a:r>
            <a:r>
              <a:rPr lang="ko-KR" altLang="en-US" sz="3200" dirty="0"/>
              <a:t>아 </a:t>
            </a:r>
            <a:r>
              <a:rPr lang="en-US" altLang="ko-KR" sz="3200" dirty="0"/>
              <a:t>(a) – [a] come </a:t>
            </a:r>
            <a:r>
              <a:rPr lang="en-US" altLang="ko-KR" sz="3200" i="1" dirty="0"/>
              <a:t>casa</a:t>
            </a:r>
            <a:br>
              <a:rPr lang="en-US" altLang="ko-KR" sz="3200" dirty="0"/>
            </a:br>
            <a:r>
              <a:rPr lang="en-US" altLang="ko-KR" sz="3200" dirty="0"/>
              <a:t>b) </a:t>
            </a:r>
            <a:r>
              <a:rPr lang="ko-KR" altLang="en-US" sz="3200" dirty="0"/>
              <a:t>이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i</a:t>
            </a:r>
            <a:r>
              <a:rPr lang="en-US" altLang="ko-KR" sz="3200" dirty="0"/>
              <a:t>) – [</a:t>
            </a:r>
            <a:r>
              <a:rPr lang="en-US" altLang="ko-KR" sz="3200" dirty="0" err="1"/>
              <a:t>i</a:t>
            </a:r>
            <a:r>
              <a:rPr lang="en-US" altLang="ko-KR" sz="3200" dirty="0"/>
              <a:t>] come </a:t>
            </a:r>
            <a:r>
              <a:rPr lang="en-US" altLang="ko-KR" sz="3200" i="1" dirty="0"/>
              <a:t>vino</a:t>
            </a:r>
            <a:br>
              <a:rPr lang="en-US" altLang="ko-KR" sz="3200" dirty="0"/>
            </a:br>
            <a:r>
              <a:rPr lang="en-US" altLang="ko-KR" sz="3200" dirty="0"/>
              <a:t>c) </a:t>
            </a:r>
            <a:r>
              <a:rPr lang="ko-KR" altLang="en-US" sz="3200" dirty="0"/>
              <a:t>오 </a:t>
            </a:r>
            <a:r>
              <a:rPr lang="en-US" altLang="ko-KR" sz="3200" dirty="0"/>
              <a:t>(o) – [o] come </a:t>
            </a:r>
            <a:r>
              <a:rPr lang="en-US" altLang="ko-KR" sz="3200" i="1" dirty="0"/>
              <a:t>Roma</a:t>
            </a:r>
            <a:br>
              <a:rPr lang="en-US" altLang="ko-KR" sz="3200" dirty="0"/>
            </a:br>
            <a:r>
              <a:rPr lang="en-US" altLang="ko-KR" sz="3200" dirty="0"/>
              <a:t>d) </a:t>
            </a:r>
            <a:r>
              <a:rPr lang="ko-KR" altLang="en-US" sz="3200" dirty="0"/>
              <a:t>으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eu</a:t>
            </a:r>
            <a:r>
              <a:rPr lang="en-US" altLang="ko-KR" sz="3200" dirty="0"/>
              <a:t>) – [ɯ] </a:t>
            </a:r>
            <a:r>
              <a:rPr lang="en-US" altLang="ko-KR" sz="3200" dirty="0" err="1"/>
              <a:t>suono</a:t>
            </a:r>
            <a:r>
              <a:rPr lang="en-US" altLang="ko-KR" sz="3200" dirty="0"/>
              <a:t> </a:t>
            </a:r>
            <a:r>
              <a:rPr lang="en-US" altLang="ko-KR" sz="3200" dirty="0" err="1"/>
              <a:t>particolare</a:t>
            </a:r>
            <a:r>
              <a:rPr lang="en-US" altLang="ko-KR" sz="3200" dirty="0"/>
              <a:t>, non </a:t>
            </a:r>
            <a:r>
              <a:rPr lang="en-US" altLang="ko-KR" sz="3200" dirty="0" err="1"/>
              <a:t>esiste</a:t>
            </a:r>
            <a:r>
              <a:rPr lang="en-US" altLang="ko-KR" sz="3200" dirty="0"/>
              <a:t> in </a:t>
            </a:r>
            <a:r>
              <a:rPr lang="en-US" altLang="ko-KR" sz="3200" dirty="0" err="1"/>
              <a:t>italiano</a:t>
            </a:r>
            <a:endParaRPr lang="en-US" altLang="ko-KR" sz="3200" dirty="0"/>
          </a:p>
        </p:txBody>
      </p:sp>
    </p:spTree>
    <p:extLst>
      <p:ext uri="{BB962C8B-B14F-4D97-AF65-F5344CB8AC3E}">
        <p14:creationId xmlns:p14="http://schemas.microsoft.com/office/powerpoint/2010/main" val="2841540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32E67-B32D-4FF6-B58B-696728AF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AF81607-3497-79F0-C224-9C44C2130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0AC5B31-E191-FD4E-C130-C4299B62A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9713" y="-179295"/>
            <a:ext cx="7991474" cy="3432329"/>
          </a:xfrm>
        </p:spPr>
        <p:txBody>
          <a:bodyPr>
            <a:noAutofit/>
          </a:bodyPr>
          <a:lstStyle/>
          <a:p>
            <a:pPr algn="l"/>
            <a:r>
              <a:rPr lang="en-US" altLang="ko-KR" sz="2400" b="1" dirty="0"/>
              <a:t>1️⃣ </a:t>
            </a:r>
            <a:r>
              <a:rPr lang="en-US" altLang="ko-KR" sz="2400" b="1" dirty="0" err="1"/>
              <a:t>Struttura</a:t>
            </a:r>
            <a:r>
              <a:rPr lang="en-US" altLang="ko-KR" sz="2400" b="1" dirty="0"/>
              <a:t> di base</a:t>
            </a:r>
            <a:br>
              <a:rPr lang="en-US" altLang="ko-KR" sz="2400" b="1" dirty="0"/>
            </a:br>
            <a:r>
              <a:rPr lang="en-US" altLang="ko-KR" sz="2400" dirty="0"/>
              <a:t>Una </a:t>
            </a:r>
            <a:r>
              <a:rPr lang="en-US" altLang="ko-KR" sz="2400" b="1" dirty="0" err="1"/>
              <a:t>sillaba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coreana</a:t>
            </a:r>
            <a:r>
              <a:rPr lang="en-US" altLang="ko-KR" sz="2400" dirty="0"/>
              <a:t> è </a:t>
            </a:r>
            <a:r>
              <a:rPr lang="en-US" altLang="ko-KR" sz="2400" dirty="0" err="1"/>
              <a:t>formata</a:t>
            </a:r>
            <a:r>
              <a:rPr lang="en-US" altLang="ko-KR" sz="2400" dirty="0"/>
              <a:t> da </a:t>
            </a:r>
            <a:r>
              <a:rPr lang="en-US" altLang="ko-KR" sz="2400" dirty="0" err="1"/>
              <a:t>almeno</a:t>
            </a:r>
            <a:r>
              <a:rPr lang="en-US" altLang="ko-KR" sz="2400" dirty="0"/>
              <a:t>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consonante</a:t>
            </a:r>
            <a:r>
              <a:rPr lang="en-US" altLang="ko-KR" sz="2400" b="1" dirty="0"/>
              <a:t> +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vocale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 err="1"/>
              <a:t>Struttura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più</a:t>
            </a:r>
            <a:r>
              <a:rPr lang="en-US" altLang="ko-KR" sz="2400" dirty="0"/>
              <a:t> </a:t>
            </a:r>
            <a:r>
              <a:rPr lang="en-US" altLang="ko-KR" sz="2400" dirty="0" err="1"/>
              <a:t>comune</a:t>
            </a:r>
            <a:r>
              <a:rPr lang="en-US" altLang="ko-KR" sz="2400" dirty="0"/>
              <a:t>: </a:t>
            </a:r>
            <a:r>
              <a:rPr lang="en-US" altLang="ko-KR" sz="2400" b="1" dirty="0"/>
              <a:t>(C + V) o (C + V + C)</a:t>
            </a:r>
            <a:br>
              <a:rPr lang="en-US" altLang="ko-KR" sz="2400" dirty="0"/>
            </a:br>
            <a:r>
              <a:rPr lang="en-US" altLang="ko-KR" sz="2400" dirty="0"/>
              <a:t>C = </a:t>
            </a:r>
            <a:r>
              <a:rPr lang="en-US" altLang="ko-KR" sz="2400" dirty="0" err="1"/>
              <a:t>consonante</a:t>
            </a:r>
            <a:r>
              <a:rPr lang="en-US" altLang="ko-KR" sz="2400" dirty="0"/>
              <a:t> (</a:t>
            </a:r>
            <a:r>
              <a:rPr lang="ko-KR" altLang="en-US" sz="2400" dirty="0"/>
              <a:t>자음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en-US" altLang="ko-KR" sz="2400" dirty="0"/>
              <a:t>V = </a:t>
            </a:r>
            <a:r>
              <a:rPr lang="en-US" altLang="ko-KR" sz="2400" dirty="0" err="1"/>
              <a:t>vocale</a:t>
            </a:r>
            <a:r>
              <a:rPr lang="en-US" altLang="ko-KR" sz="2400" dirty="0"/>
              <a:t> (</a:t>
            </a:r>
            <a:r>
              <a:rPr lang="ko-KR" altLang="en-US" sz="2400" dirty="0"/>
              <a:t>모음</a:t>
            </a:r>
            <a:r>
              <a:rPr lang="en-US" altLang="ko-KR" sz="2400" dirty="0"/>
              <a:t>)</a:t>
            </a:r>
            <a:br>
              <a:rPr lang="en-US" altLang="ko-KR" sz="2400" dirty="0"/>
            </a:br>
            <a:r>
              <a:rPr lang="ko-KR" altLang="en-US" sz="2400" dirty="0"/>
              <a:t>📌 </a:t>
            </a:r>
            <a:r>
              <a:rPr lang="en-US" altLang="ko-KR" sz="2400" dirty="0" err="1"/>
              <a:t>Esempi</a:t>
            </a:r>
            <a:r>
              <a:rPr lang="en-US" altLang="ko-KR" sz="2400" dirty="0"/>
              <a:t>:</a:t>
            </a:r>
            <a:br>
              <a:rPr lang="en-US" altLang="ko-KR" sz="2400" dirty="0"/>
            </a:br>
            <a:r>
              <a:rPr lang="ko-KR" altLang="en-US" sz="2400" dirty="0"/>
              <a:t>가 </a:t>
            </a:r>
            <a:r>
              <a:rPr lang="en-US" altLang="ko-KR" sz="2400" dirty="0"/>
              <a:t>= </a:t>
            </a:r>
            <a:r>
              <a:rPr lang="ko-KR" altLang="en-US" sz="2400" dirty="0" err="1"/>
              <a:t>ㄱ</a:t>
            </a:r>
            <a:r>
              <a:rPr lang="ko-KR" altLang="en-US" sz="2400" dirty="0"/>
              <a:t> </a:t>
            </a:r>
            <a:r>
              <a:rPr lang="en-US" altLang="ko-KR" sz="2400" dirty="0"/>
              <a:t>(C) + </a:t>
            </a:r>
            <a:r>
              <a:rPr lang="ko-KR" altLang="en-US" sz="2400" dirty="0" err="1"/>
              <a:t>ㅏ</a:t>
            </a:r>
            <a:r>
              <a:rPr lang="ko-KR" altLang="en-US" sz="2400" dirty="0"/>
              <a:t> </a:t>
            </a:r>
            <a:r>
              <a:rPr lang="en-US" altLang="ko-KR" sz="2400" dirty="0"/>
              <a:t>(V) → </a:t>
            </a:r>
            <a:r>
              <a:rPr lang="en-US" altLang="ko-KR" sz="2400" i="1" dirty="0"/>
              <a:t>ga</a:t>
            </a:r>
            <a:br>
              <a:rPr lang="en-US" altLang="ko-KR" sz="2400" dirty="0"/>
            </a:br>
            <a:r>
              <a:rPr lang="ko-KR" altLang="en-US" sz="2400" dirty="0"/>
              <a:t>한 </a:t>
            </a:r>
            <a:r>
              <a:rPr lang="en-US" altLang="ko-KR" sz="2400" dirty="0"/>
              <a:t>= </a:t>
            </a:r>
            <a:r>
              <a:rPr lang="ko-KR" altLang="en-US" sz="2400" dirty="0" err="1"/>
              <a:t>ㅎ</a:t>
            </a:r>
            <a:r>
              <a:rPr lang="ko-KR" altLang="en-US" sz="2400" dirty="0"/>
              <a:t> </a:t>
            </a:r>
            <a:r>
              <a:rPr lang="en-US" altLang="ko-KR" sz="2400" dirty="0"/>
              <a:t>(C) + </a:t>
            </a:r>
            <a:r>
              <a:rPr lang="ko-KR" altLang="en-US" sz="2400" dirty="0" err="1"/>
              <a:t>ㅏ</a:t>
            </a:r>
            <a:r>
              <a:rPr lang="ko-KR" altLang="en-US" sz="2400" dirty="0"/>
              <a:t> </a:t>
            </a:r>
            <a:r>
              <a:rPr lang="en-US" altLang="ko-KR" sz="2400" dirty="0"/>
              <a:t>(V) + </a:t>
            </a:r>
            <a:r>
              <a:rPr lang="ko-KR" altLang="en-US" sz="2400" dirty="0"/>
              <a:t>ㄴ </a:t>
            </a:r>
            <a:r>
              <a:rPr lang="en-US" altLang="ko-KR" sz="2400" dirty="0"/>
              <a:t>(C) → </a:t>
            </a:r>
            <a:r>
              <a:rPr lang="en-US" altLang="ko-KR" sz="2400" i="1" dirty="0" err="1"/>
              <a:t>han</a:t>
            </a:r>
            <a:endParaRPr lang="en-US" altLang="ko-KR" sz="2400" dirty="0"/>
          </a:p>
        </p:txBody>
      </p:sp>
      <p:pic>
        <p:nvPicPr>
          <p:cNvPr id="4" name="그림 3" descr="스크린샷, 블랙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18870-635D-F475-1B64-0A53D61B6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415" y="3823878"/>
            <a:ext cx="3270069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341B6-3D5F-30F5-959A-1DE030042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번호, 스크린샷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974EC9A-0C84-974A-18B4-82FD16642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971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3E0A089-263D-2762-E460-350EA4D99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3364" y="-520176"/>
            <a:ext cx="7991474" cy="2173170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받침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(bat-cim)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= Quando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consonante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entra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sotto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/in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silaba</a:t>
            </a:r>
            <a:endParaRPr lang="ko-KR" altLang="en-US" sz="32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pic>
        <p:nvPicPr>
          <p:cNvPr id="4" name="그림 3" descr="스크린샷, 블랙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5ECC230-7312-BC6C-81BA-618E13BE1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160" y="2290353"/>
            <a:ext cx="3270069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42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9DCD2-5F08-6B16-2B5C-C5BB970EA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C1D4CC-CB11-493E-D0C2-7FEA8749E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367006-F2DE-8EFF-9967-3C3C8C6B697E}"/>
              </a:ext>
            </a:extLst>
          </p:cNvPr>
          <p:cNvSpPr txBox="1"/>
          <p:nvPr/>
        </p:nvSpPr>
        <p:spPr>
          <a:xfrm>
            <a:off x="5074444" y="1146513"/>
            <a:ext cx="635793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5400" b="1" dirty="0"/>
              <a:t>❓문제 </a:t>
            </a:r>
            <a:r>
              <a:rPr lang="en-US" altLang="ko-KR" sz="5400" b="1" dirty="0"/>
              <a:t>1</a:t>
            </a:r>
            <a:br>
              <a:rPr lang="en-US" altLang="ko-KR" sz="5400" b="1" dirty="0"/>
            </a:br>
            <a:r>
              <a:rPr lang="ko-KR" altLang="en-US" sz="5400" b="1" dirty="0" err="1"/>
              <a:t>ㄱ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+ </a:t>
            </a:r>
            <a:r>
              <a:rPr lang="ko-KR" altLang="en-US" sz="5400" b="1" dirty="0" err="1"/>
              <a:t>ㅏ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= ?</a:t>
            </a:r>
            <a:br>
              <a:rPr lang="ko-KR" altLang="en-US" sz="5400" dirty="0"/>
            </a:br>
            <a:r>
              <a:rPr lang="en-US" altLang="ko-KR" sz="5400" dirty="0"/>
              <a:t>A. </a:t>
            </a:r>
            <a:r>
              <a:rPr lang="ko-KR" altLang="en-US" sz="5400" dirty="0"/>
              <a:t>나</a:t>
            </a:r>
            <a:br>
              <a:rPr lang="ko-KR" altLang="en-US" sz="5400" dirty="0"/>
            </a:br>
            <a:r>
              <a:rPr lang="en-US" altLang="ko-KR" sz="5400" dirty="0"/>
              <a:t>B. </a:t>
            </a:r>
            <a:r>
              <a:rPr lang="ko-KR" altLang="en-US" sz="5400" dirty="0"/>
              <a:t>가</a:t>
            </a:r>
            <a:br>
              <a:rPr lang="ko-KR" altLang="en-US" sz="5400" dirty="0"/>
            </a:br>
            <a:r>
              <a:rPr lang="en-US" altLang="ko-KR" sz="5400" dirty="0"/>
              <a:t>C. </a:t>
            </a:r>
            <a:r>
              <a:rPr lang="ko-KR" altLang="en-US" sz="5400" dirty="0"/>
              <a:t>다</a:t>
            </a:r>
            <a:br>
              <a:rPr lang="ko-KR" altLang="en-US" sz="5400" dirty="0"/>
            </a:br>
            <a:r>
              <a:rPr lang="en-US" altLang="ko-KR" sz="5400" dirty="0"/>
              <a:t>D. </a:t>
            </a:r>
            <a:r>
              <a:rPr lang="ko-KR" altLang="en-US" sz="5400" dirty="0"/>
              <a:t>바</a:t>
            </a:r>
            <a:br>
              <a:rPr lang="ko-KR" altLang="en-US" sz="5400" dirty="0"/>
            </a:br>
            <a:endParaRPr lang="ko-KR" altLang="en-US" sz="5400" dirty="0"/>
          </a:p>
        </p:txBody>
      </p:sp>
      <p:pic>
        <p:nvPicPr>
          <p:cNvPr id="3" name="그림 2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4803ECF-65B6-6D9C-BB9A-AD52935F9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052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4AF1C-9361-9125-5ABB-B9225368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4F6E202-9828-8E92-A5E9-A5ED87BC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428B2AB-33B4-1AF2-9955-033FD88DD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9C2D6-9A02-9CFF-2772-75FAAEAE30EC}"/>
              </a:ext>
            </a:extLst>
          </p:cNvPr>
          <p:cNvSpPr txBox="1"/>
          <p:nvPr/>
        </p:nvSpPr>
        <p:spPr>
          <a:xfrm>
            <a:off x="5074444" y="1146513"/>
            <a:ext cx="635793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5400" b="1" dirty="0"/>
              <a:t>❓문제 </a:t>
            </a:r>
            <a:r>
              <a:rPr lang="en-US" altLang="ko-KR" sz="5400" b="1" dirty="0"/>
              <a:t>2</a:t>
            </a:r>
          </a:p>
          <a:p>
            <a:r>
              <a:rPr lang="ko-KR" altLang="en-US" sz="5400" b="1" dirty="0" err="1"/>
              <a:t>ㅂ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+ </a:t>
            </a:r>
            <a:r>
              <a:rPr lang="ko-KR" altLang="en-US" sz="5400" b="1" dirty="0" err="1"/>
              <a:t>ㅗ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= ?</a:t>
            </a:r>
            <a:br>
              <a:rPr lang="ko-KR" altLang="en-US" sz="5400" dirty="0"/>
            </a:br>
            <a:r>
              <a:rPr lang="en-US" altLang="ko-KR" sz="5400" dirty="0"/>
              <a:t>A. </a:t>
            </a:r>
            <a:r>
              <a:rPr lang="ko-KR" altLang="en-US" sz="5400" dirty="0"/>
              <a:t>보</a:t>
            </a:r>
            <a:br>
              <a:rPr lang="ko-KR" altLang="en-US" sz="5400" dirty="0"/>
            </a:br>
            <a:r>
              <a:rPr lang="en-US" altLang="ko-KR" sz="5400" dirty="0"/>
              <a:t>B. </a:t>
            </a:r>
            <a:r>
              <a:rPr lang="ko-KR" altLang="en-US" sz="5400" dirty="0"/>
              <a:t>바</a:t>
            </a:r>
            <a:br>
              <a:rPr lang="ko-KR" altLang="en-US" sz="5400" dirty="0"/>
            </a:br>
            <a:r>
              <a:rPr lang="en-US" altLang="ko-KR" sz="5400" dirty="0"/>
              <a:t>C. </a:t>
            </a:r>
            <a:r>
              <a:rPr lang="ko-KR" altLang="en-US" sz="5400" dirty="0"/>
              <a:t>부</a:t>
            </a:r>
            <a:br>
              <a:rPr lang="ko-KR" altLang="en-US" sz="5400" dirty="0"/>
            </a:br>
            <a:r>
              <a:rPr lang="en-US" altLang="ko-KR" sz="5400" dirty="0"/>
              <a:t>D. </a:t>
            </a:r>
            <a:r>
              <a:rPr lang="ko-KR" altLang="en-US" sz="5400" dirty="0"/>
              <a:t>비</a:t>
            </a:r>
          </a:p>
        </p:txBody>
      </p:sp>
    </p:spTree>
    <p:extLst>
      <p:ext uri="{BB962C8B-B14F-4D97-AF65-F5344CB8AC3E}">
        <p14:creationId xmlns:p14="http://schemas.microsoft.com/office/powerpoint/2010/main" val="462880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A91AA-5F2B-141D-A453-BEB80F6D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025140E-8B38-44AF-063F-EFB71F33E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625A827-007C-D79B-1FAC-195731BB2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2CC27D-6642-AA16-523F-6BDA3CF3863C}"/>
              </a:ext>
            </a:extLst>
          </p:cNvPr>
          <p:cNvSpPr txBox="1"/>
          <p:nvPr/>
        </p:nvSpPr>
        <p:spPr>
          <a:xfrm>
            <a:off x="5074444" y="1146513"/>
            <a:ext cx="635793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5400" b="1" dirty="0"/>
              <a:t>❓문제 </a:t>
            </a:r>
            <a:r>
              <a:rPr lang="en-US" altLang="ko-KR" sz="5400" b="1" dirty="0"/>
              <a:t>3</a:t>
            </a:r>
          </a:p>
          <a:p>
            <a:r>
              <a:rPr lang="ko-KR" altLang="en-US" sz="5400" b="1" dirty="0" err="1"/>
              <a:t>ㅅ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+ </a:t>
            </a:r>
            <a:r>
              <a:rPr lang="ko-KR" altLang="en-US" sz="5400" b="1" dirty="0" err="1"/>
              <a:t>ㅣ</a:t>
            </a:r>
            <a:r>
              <a:rPr lang="ko-KR" altLang="en-US" sz="5400" b="1" dirty="0"/>
              <a:t> </a:t>
            </a:r>
            <a:r>
              <a:rPr lang="en-US" altLang="ko-KR" sz="5400" b="1" dirty="0"/>
              <a:t>= ?</a:t>
            </a:r>
            <a:br>
              <a:rPr lang="ko-KR" altLang="en-US" sz="5400" dirty="0"/>
            </a:br>
            <a:r>
              <a:rPr lang="en-US" altLang="ko-KR" sz="5400" dirty="0"/>
              <a:t>A. </a:t>
            </a:r>
            <a:r>
              <a:rPr lang="ko-KR" altLang="en-US" sz="5400" dirty="0"/>
              <a:t>소</a:t>
            </a:r>
            <a:br>
              <a:rPr lang="ko-KR" altLang="en-US" sz="5400" dirty="0"/>
            </a:br>
            <a:r>
              <a:rPr lang="en-US" altLang="ko-KR" sz="5400" dirty="0"/>
              <a:t>B. </a:t>
            </a:r>
            <a:r>
              <a:rPr lang="ko-KR" altLang="en-US" sz="5400" dirty="0"/>
              <a:t>시</a:t>
            </a:r>
            <a:br>
              <a:rPr lang="ko-KR" altLang="en-US" sz="5400" dirty="0"/>
            </a:br>
            <a:r>
              <a:rPr lang="en-US" altLang="ko-KR" sz="5400" dirty="0"/>
              <a:t>C. </a:t>
            </a:r>
            <a:r>
              <a:rPr lang="ko-KR" altLang="en-US" sz="5400" dirty="0"/>
              <a:t>수</a:t>
            </a:r>
            <a:br>
              <a:rPr lang="ko-KR" altLang="en-US" sz="5400" dirty="0"/>
            </a:br>
            <a:r>
              <a:rPr lang="en-US" altLang="ko-KR" sz="5400" dirty="0"/>
              <a:t>D. </a:t>
            </a:r>
            <a:r>
              <a:rPr lang="ko-KR" altLang="en-US" sz="5400" dirty="0"/>
              <a:t>서</a:t>
            </a:r>
          </a:p>
        </p:txBody>
      </p:sp>
    </p:spTree>
    <p:extLst>
      <p:ext uri="{BB962C8B-B14F-4D97-AF65-F5344CB8AC3E}">
        <p14:creationId xmlns:p14="http://schemas.microsoft.com/office/powerpoint/2010/main" val="1679177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12E4E-2B16-9F05-654F-EDEDF7AE1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CAB19E6-38D9-3F33-0EB6-267FFB311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0043260-F2AA-DA99-212A-1D245C105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8AB20A-5AC2-D3CE-8C6A-E89B7758C442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4.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pronuncia</a:t>
            </a:r>
            <a:r>
              <a:rPr lang="en-US" altLang="ko-KR" sz="4800" b="1" dirty="0"/>
              <a:t> “Ga”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가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나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다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바</a:t>
            </a:r>
          </a:p>
        </p:txBody>
      </p:sp>
    </p:spTree>
    <p:extLst>
      <p:ext uri="{BB962C8B-B14F-4D97-AF65-F5344CB8AC3E}">
        <p14:creationId xmlns:p14="http://schemas.microsoft.com/office/powerpoint/2010/main" val="359842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77BBC-40C2-74B5-F3E6-9C5B24A0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221ED41-C732-A2EE-44C9-8AB548FA7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01E394F-24B2-8B6C-C4FD-258144A96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ABA49-8184-CD6B-0C93-4E153149F06B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5.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pronuncia</a:t>
            </a:r>
            <a:r>
              <a:rPr lang="en-US" altLang="ko-KR" sz="4800" b="1" dirty="0"/>
              <a:t> “No”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나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노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누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네</a:t>
            </a:r>
          </a:p>
        </p:txBody>
      </p:sp>
    </p:spTree>
    <p:extLst>
      <p:ext uri="{BB962C8B-B14F-4D97-AF65-F5344CB8AC3E}">
        <p14:creationId xmlns:p14="http://schemas.microsoft.com/office/powerpoint/2010/main" val="1093223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14436-F4F4-EC19-F8C9-FBDE0D1F9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2D64D5A-4D97-3B7F-66F2-31DDC2892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414E64A-FFD5-8C15-83A4-ABA5EEB09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077B9-1731-DA43-2152-4B5C5A383615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6.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pronuncia</a:t>
            </a:r>
            <a:r>
              <a:rPr lang="en-US" altLang="ko-KR" sz="4800" b="1" dirty="0"/>
              <a:t> “Bi”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바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보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비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부</a:t>
            </a:r>
          </a:p>
        </p:txBody>
      </p:sp>
    </p:spTree>
    <p:extLst>
      <p:ext uri="{BB962C8B-B14F-4D97-AF65-F5344CB8AC3E}">
        <p14:creationId xmlns:p14="http://schemas.microsoft.com/office/powerpoint/2010/main" val="2091696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61D54-83C4-AC0C-4654-7E30D9E7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D7E17D-79F1-DA6C-2578-6DD0055F1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8EC6A9B-42B1-F332-C3F8-70749F2B7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333FD-0EB8-3BB8-B215-ADB61965E7BE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1. Qual è la </a:t>
            </a:r>
            <a:r>
              <a:rPr lang="en-US" altLang="ko-KR" sz="4800" b="1" dirty="0" err="1"/>
              <a:t>sillaba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formata</a:t>
            </a:r>
            <a:r>
              <a:rPr lang="en-US" altLang="ko-KR" sz="4800" b="1" dirty="0"/>
              <a:t> da </a:t>
            </a:r>
            <a:r>
              <a:rPr lang="ko-KR" altLang="en-US" sz="4800" b="1" dirty="0"/>
              <a:t>ㄴ </a:t>
            </a:r>
            <a:r>
              <a:rPr lang="en-US" altLang="ko-KR" sz="4800" b="1" dirty="0"/>
              <a:t>+ </a:t>
            </a:r>
            <a:r>
              <a:rPr lang="ko-KR" altLang="en-US" sz="4800" b="1" dirty="0" err="1"/>
              <a:t>ㅏ</a:t>
            </a:r>
            <a:r>
              <a:rPr lang="ko-KR" altLang="en-US" sz="4800" b="1" dirty="0"/>
              <a:t> </a:t>
            </a:r>
            <a:r>
              <a:rPr lang="en-US" altLang="ko-KR" sz="4800" b="1" dirty="0"/>
              <a:t>+ </a:t>
            </a:r>
            <a:r>
              <a:rPr lang="ko-KR" altLang="en-US" sz="4800" b="1" dirty="0"/>
              <a:t>ㄴ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나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난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낸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남</a:t>
            </a:r>
          </a:p>
        </p:txBody>
      </p:sp>
    </p:spTree>
    <p:extLst>
      <p:ext uri="{BB962C8B-B14F-4D97-AF65-F5344CB8AC3E}">
        <p14:creationId xmlns:p14="http://schemas.microsoft.com/office/powerpoint/2010/main" val="4057836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1091-CDEA-E9B6-5F82-0CA610177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9F732F1-8EDE-7304-91F0-1CE48824A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E16405F-33A5-38C4-6F1D-5DE6D3355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B2EC2-3995-7777-CDF6-9A2451393BFF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2.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pronuncia</a:t>
            </a:r>
            <a:r>
              <a:rPr lang="en-US" altLang="ko-KR" sz="4800" b="1" dirty="0"/>
              <a:t> “ban”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반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판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밴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방</a:t>
            </a:r>
          </a:p>
        </p:txBody>
      </p:sp>
    </p:spTree>
    <p:extLst>
      <p:ext uri="{BB962C8B-B14F-4D97-AF65-F5344CB8AC3E}">
        <p14:creationId xmlns:p14="http://schemas.microsoft.com/office/powerpoint/2010/main" val="3814695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124AA-5595-1FB5-9DD4-EED33C3C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2831731-F99D-7F3A-DA01-9306D870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1FD6EED-355B-EDB5-2A20-5D8FBBBED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CC6AF-26E1-2952-FC75-19D88DEACC91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3. Quale </a:t>
            </a:r>
            <a:r>
              <a:rPr lang="en-US" altLang="ko-KR" sz="4800" b="1" dirty="0" err="1"/>
              <a:t>delle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seguenti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sillabe</a:t>
            </a:r>
            <a:r>
              <a:rPr lang="en-US" altLang="ko-KR" sz="4800" b="1" dirty="0"/>
              <a:t> ha il </a:t>
            </a:r>
            <a:r>
              <a:rPr lang="en-US" altLang="ko-KR" sz="4800" b="1" dirty="0" err="1"/>
              <a:t>batchim</a:t>
            </a:r>
            <a:r>
              <a:rPr lang="en-US" altLang="ko-KR" sz="4800" b="1" dirty="0"/>
              <a:t> </a:t>
            </a:r>
            <a:r>
              <a:rPr lang="ko-KR" altLang="en-US" sz="4800" b="1" dirty="0" err="1"/>
              <a:t>ㅂ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닭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집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낙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단</a:t>
            </a:r>
          </a:p>
        </p:txBody>
      </p:sp>
    </p:spTree>
    <p:extLst>
      <p:ext uri="{BB962C8B-B14F-4D97-AF65-F5344CB8AC3E}">
        <p14:creationId xmlns:p14="http://schemas.microsoft.com/office/powerpoint/2010/main" val="3030323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4001F-EE25-E6C1-9566-FCC9FFDF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614E1B1-6487-8131-5DBC-3D7BE3007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BEAA413-EF2C-26A4-9BE9-3DD2B6469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10BDD1-CF58-8EF8-07B5-C91E97E13513}"/>
              </a:ext>
            </a:extLst>
          </p:cNvPr>
          <p:cNvSpPr txBox="1"/>
          <p:nvPr/>
        </p:nvSpPr>
        <p:spPr>
          <a:xfrm>
            <a:off x="5074444" y="1146513"/>
            <a:ext cx="615553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4. Qual è la </a:t>
            </a:r>
            <a:r>
              <a:rPr lang="en-US" altLang="ko-KR" sz="4800" b="1" dirty="0" err="1"/>
              <a:t>composizione</a:t>
            </a:r>
            <a:r>
              <a:rPr lang="en-US" altLang="ko-KR" sz="4800" b="1" dirty="0"/>
              <a:t> di '</a:t>
            </a:r>
            <a:r>
              <a:rPr lang="ko-KR" altLang="en-US" sz="4800" b="1" dirty="0"/>
              <a:t>먹</a:t>
            </a:r>
            <a:r>
              <a:rPr lang="en-US" altLang="ko-KR" sz="4800" b="1" dirty="0"/>
              <a:t>'?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 err="1"/>
              <a:t>ㅁ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ㅓ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ㄱ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 err="1"/>
              <a:t>ㅁ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ㅗ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ㄱ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 err="1"/>
              <a:t>ㅁ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ㅓ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ㅋ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 err="1"/>
              <a:t>ㅁ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 err="1"/>
              <a:t>ㅓ</a:t>
            </a:r>
            <a:r>
              <a:rPr lang="ko-KR" altLang="en-US" sz="4800" dirty="0"/>
              <a:t> </a:t>
            </a:r>
            <a:r>
              <a:rPr lang="en-US" altLang="ko-KR" sz="4800" dirty="0"/>
              <a:t>+ </a:t>
            </a:r>
            <a:r>
              <a:rPr lang="ko-KR" altLang="en-US" sz="4800" dirty="0"/>
              <a:t>ㄴ</a:t>
            </a:r>
          </a:p>
        </p:txBody>
      </p:sp>
    </p:spTree>
    <p:extLst>
      <p:ext uri="{BB962C8B-B14F-4D97-AF65-F5344CB8AC3E}">
        <p14:creationId xmlns:p14="http://schemas.microsoft.com/office/powerpoint/2010/main" val="4187084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82039-E5D5-2507-1822-55B6D1CCD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231F2C7-EF67-442E-4481-DDD2009D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D3CAEDA-F3D3-8AAE-D518-F742C47BB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93C28F-4F53-00E2-CB4D-AC2CC821B7DF}"/>
              </a:ext>
            </a:extLst>
          </p:cNvPr>
          <p:cNvSpPr txBox="1"/>
          <p:nvPr/>
        </p:nvSpPr>
        <p:spPr>
          <a:xfrm>
            <a:off x="5074444" y="1146513"/>
            <a:ext cx="615553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5.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scrive “</a:t>
            </a:r>
            <a:r>
              <a:rPr lang="en-US" altLang="ko-KR" sz="4800" b="1" dirty="0" err="1"/>
              <a:t>sal</a:t>
            </a:r>
            <a:r>
              <a:rPr lang="en-US" altLang="ko-KR" sz="4800" b="1" dirty="0"/>
              <a:t>”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살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설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 err="1"/>
              <a:t>샬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 err="1"/>
              <a:t>살ㄹ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038758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B9EF-1607-4267-C409-8CC9EA3B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3E4729-56BA-D549-BB91-A0352664D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F7DBBA1-536D-FDA4-5634-C8C716C58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E08E-FDA4-2BCD-1E8E-B1140241936F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6. Qual è la </a:t>
            </a:r>
            <a:r>
              <a:rPr lang="en-US" altLang="ko-KR" sz="4800" b="1" dirty="0" err="1"/>
              <a:t>sillaba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che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contiene</a:t>
            </a:r>
            <a:r>
              <a:rPr lang="en-US" altLang="ko-KR" sz="4800" b="1" dirty="0"/>
              <a:t> il </a:t>
            </a:r>
            <a:r>
              <a:rPr lang="en-US" altLang="ko-KR" sz="4800" b="1" dirty="0" err="1"/>
              <a:t>batchim</a:t>
            </a:r>
            <a:r>
              <a:rPr lang="en-US" altLang="ko-KR" sz="4800" b="1" dirty="0"/>
              <a:t> </a:t>
            </a:r>
            <a:r>
              <a:rPr lang="ko-KR" altLang="en-US" sz="4800" b="1" dirty="0"/>
              <a:t>ㄹ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달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다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담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당</a:t>
            </a:r>
          </a:p>
        </p:txBody>
      </p:sp>
    </p:spTree>
    <p:extLst>
      <p:ext uri="{BB962C8B-B14F-4D97-AF65-F5344CB8AC3E}">
        <p14:creationId xmlns:p14="http://schemas.microsoft.com/office/powerpoint/2010/main" val="3346964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5EF7B-CBF4-88CE-C040-0369EE3F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27B870-C00A-B349-1E2D-24262EC0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260298-A154-A42A-6BE9-FA5358620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2F1915-AF23-A539-BCFE-2C6893E456C0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7. Quale </a:t>
            </a:r>
            <a:r>
              <a:rPr lang="en-US" altLang="ko-KR" sz="4800" b="1" dirty="0" err="1"/>
              <a:t>tra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queste</a:t>
            </a:r>
            <a:r>
              <a:rPr lang="en-US" altLang="ko-KR" sz="4800" b="1" dirty="0"/>
              <a:t> parole NON ha il </a:t>
            </a:r>
            <a:r>
              <a:rPr lang="en-US" altLang="ko-KR" sz="4800" b="1" dirty="0" err="1"/>
              <a:t>batchim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다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달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닭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/>
              <a:t>밥</a:t>
            </a:r>
          </a:p>
        </p:txBody>
      </p:sp>
    </p:spTree>
    <p:extLst>
      <p:ext uri="{BB962C8B-B14F-4D97-AF65-F5344CB8AC3E}">
        <p14:creationId xmlns:p14="http://schemas.microsoft.com/office/powerpoint/2010/main" val="1979291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CB14-BDC7-1AF8-7093-014562D2B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C671D5-D459-8F2C-9076-61DE02A84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5BDDAA4-4710-E94A-BBB9-D127B0C81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FBEEEC-137E-65D4-8E81-B8F31AD5809C}"/>
              </a:ext>
            </a:extLst>
          </p:cNvPr>
          <p:cNvSpPr txBox="1"/>
          <p:nvPr/>
        </p:nvSpPr>
        <p:spPr>
          <a:xfrm>
            <a:off x="5074444" y="1146513"/>
            <a:ext cx="61555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800" b="1" dirty="0"/>
              <a:t>❓</a:t>
            </a:r>
            <a:r>
              <a:rPr lang="en-US" altLang="ko-KR" sz="4800" b="1" dirty="0"/>
              <a:t>8. Come </a:t>
            </a:r>
            <a:r>
              <a:rPr lang="en-US" altLang="ko-KR" sz="4800" b="1" dirty="0" err="1"/>
              <a:t>si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pronuncia</a:t>
            </a:r>
            <a:r>
              <a:rPr lang="en-US" altLang="ko-KR" sz="4800" b="1" dirty="0"/>
              <a:t> 'gal' in </a:t>
            </a:r>
            <a:r>
              <a:rPr lang="en-US" altLang="ko-KR" sz="4800" b="1" dirty="0" err="1"/>
              <a:t>coreano</a:t>
            </a:r>
            <a:r>
              <a:rPr lang="en-US" altLang="ko-KR" sz="4800" b="1" dirty="0"/>
              <a:t>?</a:t>
            </a:r>
          </a:p>
          <a:p>
            <a:r>
              <a:rPr lang="en-US" altLang="ko-KR" sz="4800" dirty="0"/>
              <a:t>A. </a:t>
            </a:r>
            <a:r>
              <a:rPr lang="ko-KR" altLang="en-US" sz="4800" dirty="0"/>
              <a:t>갈</a:t>
            </a:r>
            <a:br>
              <a:rPr lang="ko-KR" altLang="en-US" sz="4800" dirty="0"/>
            </a:br>
            <a:r>
              <a:rPr lang="en-US" altLang="ko-KR" sz="4800" dirty="0"/>
              <a:t>B. </a:t>
            </a:r>
            <a:r>
              <a:rPr lang="ko-KR" altLang="en-US" sz="4800" dirty="0"/>
              <a:t>걸</a:t>
            </a:r>
            <a:br>
              <a:rPr lang="ko-KR" altLang="en-US" sz="4800" dirty="0"/>
            </a:br>
            <a:r>
              <a:rPr lang="en-US" altLang="ko-KR" sz="4800" dirty="0"/>
              <a:t>C. </a:t>
            </a:r>
            <a:r>
              <a:rPr lang="ko-KR" altLang="en-US" sz="4800" dirty="0"/>
              <a:t>골</a:t>
            </a:r>
            <a:br>
              <a:rPr lang="ko-KR" altLang="en-US" sz="4800" dirty="0"/>
            </a:br>
            <a:r>
              <a:rPr lang="en-US" altLang="ko-KR" sz="4800" dirty="0"/>
              <a:t>D. </a:t>
            </a:r>
            <a:r>
              <a:rPr lang="ko-KR" altLang="en-US" sz="4800" dirty="0" err="1"/>
              <a:t>갇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492371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E1962-34DF-6E79-1F96-90D8DD347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E18FB9F-C7D8-691B-5356-F2FD54695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A24A0D0-9070-9947-E805-4BFD6BCB4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2E44C8-E4B8-F1E8-E635-697A81A2FCED}"/>
              </a:ext>
            </a:extLst>
          </p:cNvPr>
          <p:cNvSpPr txBox="1"/>
          <p:nvPr/>
        </p:nvSpPr>
        <p:spPr>
          <a:xfrm>
            <a:off x="5074444" y="1146513"/>
            <a:ext cx="615553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400" b="1" dirty="0"/>
              <a:t>❓</a:t>
            </a:r>
            <a:r>
              <a:rPr lang="en-US" altLang="ko-KR" sz="4400" b="1" dirty="0"/>
              <a:t>9. Quale </a:t>
            </a:r>
            <a:r>
              <a:rPr lang="en-US" altLang="ko-KR" sz="4400" b="1" dirty="0" err="1"/>
              <a:t>delle</a:t>
            </a:r>
            <a:r>
              <a:rPr lang="en-US" altLang="ko-KR" sz="4400" b="1" dirty="0"/>
              <a:t> </a:t>
            </a:r>
            <a:r>
              <a:rPr lang="en-US" altLang="ko-KR" sz="4400" b="1" dirty="0" err="1"/>
              <a:t>seguenti</a:t>
            </a:r>
            <a:r>
              <a:rPr lang="en-US" altLang="ko-KR" sz="4400" b="1" dirty="0"/>
              <a:t> è </a:t>
            </a:r>
            <a:r>
              <a:rPr lang="en-US" altLang="ko-KR" sz="4400" b="1" dirty="0" err="1"/>
              <a:t>composta</a:t>
            </a:r>
            <a:r>
              <a:rPr lang="en-US" altLang="ko-KR" sz="4400" b="1" dirty="0"/>
              <a:t> da </a:t>
            </a:r>
            <a:r>
              <a:rPr lang="ko-KR" altLang="en-US" sz="4400" b="1" dirty="0" err="1"/>
              <a:t>ㄱ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+ </a:t>
            </a:r>
            <a:r>
              <a:rPr lang="ko-KR" altLang="en-US" sz="4400" b="1" dirty="0" err="1"/>
              <a:t>ㅜ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+ </a:t>
            </a:r>
            <a:r>
              <a:rPr lang="ko-KR" altLang="en-US" sz="4400" b="1" dirty="0"/>
              <a:t>ㄴ</a:t>
            </a:r>
            <a:r>
              <a:rPr lang="en-US" altLang="ko-KR" sz="4400" b="1" dirty="0"/>
              <a:t>?</a:t>
            </a:r>
          </a:p>
          <a:p>
            <a:r>
              <a:rPr lang="en-US" altLang="ko-KR" sz="4400" dirty="0"/>
              <a:t>A. </a:t>
            </a:r>
            <a:r>
              <a:rPr lang="ko-KR" altLang="en-US" sz="4400" dirty="0"/>
              <a:t>간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/>
              <a:t>군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/>
              <a:t>건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/>
              <a:t>굴</a:t>
            </a:r>
          </a:p>
        </p:txBody>
      </p:sp>
    </p:spTree>
    <p:extLst>
      <p:ext uri="{BB962C8B-B14F-4D97-AF65-F5344CB8AC3E}">
        <p14:creationId xmlns:p14="http://schemas.microsoft.com/office/powerpoint/2010/main" val="2752908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175F3-F264-71CB-BB23-EEAE0478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8A5BD91-F422-8660-1324-7A286FBE1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71A8943-C3EA-7156-B26E-8BFC5A83A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-322952"/>
            <a:ext cx="7991474" cy="2408927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Esercizi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44B6B8-A31D-44F7-3C11-CC4FECB7C53C}"/>
              </a:ext>
            </a:extLst>
          </p:cNvPr>
          <p:cNvSpPr txBox="1"/>
          <p:nvPr/>
        </p:nvSpPr>
        <p:spPr>
          <a:xfrm>
            <a:off x="5074444" y="1146513"/>
            <a:ext cx="61555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400" b="1" dirty="0"/>
              <a:t>❓</a:t>
            </a:r>
            <a:r>
              <a:rPr lang="en-US" altLang="ko-KR" sz="4400" b="1" dirty="0"/>
              <a:t>10. Come </a:t>
            </a:r>
            <a:r>
              <a:rPr lang="en-US" altLang="ko-KR" sz="4400" b="1" dirty="0" err="1"/>
              <a:t>si</a:t>
            </a:r>
            <a:r>
              <a:rPr lang="en-US" altLang="ko-KR" sz="4400" b="1" dirty="0"/>
              <a:t> scrive “bam” in </a:t>
            </a:r>
            <a:r>
              <a:rPr lang="en-US" altLang="ko-KR" sz="4400" b="1" dirty="0" err="1"/>
              <a:t>coreano</a:t>
            </a:r>
            <a:r>
              <a:rPr lang="en-US" altLang="ko-KR" sz="4400" b="1" dirty="0"/>
              <a:t>?</a:t>
            </a:r>
          </a:p>
          <a:p>
            <a:r>
              <a:rPr lang="en-US" altLang="ko-KR" sz="4400" dirty="0"/>
              <a:t>A. </a:t>
            </a:r>
            <a:r>
              <a:rPr lang="ko-KR" altLang="en-US" sz="4400" dirty="0"/>
              <a:t>밤</a:t>
            </a:r>
            <a:br>
              <a:rPr lang="ko-KR" altLang="en-US" sz="4400" dirty="0"/>
            </a:br>
            <a:r>
              <a:rPr lang="en-US" altLang="ko-KR" sz="4400" dirty="0"/>
              <a:t>B. </a:t>
            </a:r>
            <a:r>
              <a:rPr lang="ko-KR" altLang="en-US" sz="4400" dirty="0"/>
              <a:t>범</a:t>
            </a:r>
            <a:br>
              <a:rPr lang="ko-KR" altLang="en-US" sz="4400" dirty="0"/>
            </a:br>
            <a:r>
              <a:rPr lang="en-US" altLang="ko-KR" sz="4400" dirty="0"/>
              <a:t>C. </a:t>
            </a:r>
            <a:r>
              <a:rPr lang="ko-KR" altLang="en-US" sz="4400" dirty="0" err="1"/>
              <a:t>밈</a:t>
            </a:r>
            <a:br>
              <a:rPr lang="ko-KR" altLang="en-US" sz="4400" dirty="0"/>
            </a:br>
            <a:r>
              <a:rPr lang="en-US" altLang="ko-KR" sz="4400" dirty="0"/>
              <a:t>D. </a:t>
            </a:r>
            <a:r>
              <a:rPr lang="ko-KR" altLang="en-US" sz="4400" dirty="0"/>
              <a:t>방</a:t>
            </a:r>
          </a:p>
        </p:txBody>
      </p:sp>
    </p:spTree>
    <p:extLst>
      <p:ext uri="{BB962C8B-B14F-4D97-AF65-F5344CB8AC3E}">
        <p14:creationId xmlns:p14="http://schemas.microsoft.com/office/powerpoint/2010/main" val="1435590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8A8A1-8662-8EA7-6B7F-7E0E7C41B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3C7CA0-F50F-7989-73B1-4799F6647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3888" y="-246751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Saluto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: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안녕하세요”</a:t>
            </a:r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08E1967-1578-D9E7-1119-AD9107AAA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  <p:pic>
        <p:nvPicPr>
          <p:cNvPr id="6" name="그림 5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0605A8C-4FF4-04B0-92BF-5469403F5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051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B7974-5625-C5AF-7B03-E3E7A988F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5A179B-55D4-5FB9-410F-F85B1C975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-256276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Saluto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: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안녕하세요”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FB6B1-8C43-4BB6-8D42-E25ADFDC33B4}"/>
              </a:ext>
            </a:extLst>
          </p:cNvPr>
          <p:cNvSpPr txBox="1"/>
          <p:nvPr/>
        </p:nvSpPr>
        <p:spPr>
          <a:xfrm>
            <a:off x="171451" y="1351508"/>
            <a:ext cx="77343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1. Cosa </a:t>
            </a:r>
            <a:r>
              <a:rPr lang="en-US" altLang="ko-KR" sz="2400" b="1" dirty="0" err="1"/>
              <a:t>significa</a:t>
            </a:r>
            <a:r>
              <a:rPr lang="en-US" altLang="ko-KR" sz="2400" b="1" dirty="0"/>
              <a:t> “</a:t>
            </a:r>
            <a:r>
              <a:rPr lang="ko-KR" altLang="en-US" sz="2400" b="1" dirty="0"/>
              <a:t>안녕하세요”</a:t>
            </a:r>
            <a:r>
              <a:rPr lang="en-US" altLang="ko-KR" sz="2400" b="1" dirty="0"/>
              <a:t>?</a:t>
            </a:r>
          </a:p>
          <a:p>
            <a:r>
              <a:rPr lang="en-US" altLang="ko-KR" sz="2400" b="1" dirty="0"/>
              <a:t>“</a:t>
            </a:r>
            <a:r>
              <a:rPr lang="ko-KR" altLang="en-US" sz="2400" b="1" dirty="0"/>
              <a:t>안녕하세요” </a:t>
            </a:r>
            <a:r>
              <a:rPr lang="en-US" altLang="ko-KR" sz="2400" b="1" dirty="0"/>
              <a:t>è un </a:t>
            </a:r>
            <a:r>
              <a:rPr lang="en-US" altLang="ko-KR" sz="2400" b="1" dirty="0" err="1"/>
              <a:t>saluto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coreano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che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significa</a:t>
            </a:r>
            <a:r>
              <a:rPr lang="en-US" altLang="ko-KR" sz="2400" b="1" dirty="0"/>
              <a:t>:</a:t>
            </a:r>
          </a:p>
          <a:p>
            <a:r>
              <a:rPr lang="ko-KR" altLang="en-US" sz="2400" b="1" dirty="0"/>
              <a:t>👉 “</a:t>
            </a:r>
            <a:r>
              <a:rPr lang="en-US" altLang="ko-KR" sz="2400" b="1" dirty="0"/>
              <a:t>Buongiorno” / “Salve” / “Ciao (</a:t>
            </a:r>
            <a:r>
              <a:rPr lang="en-US" altLang="ko-KR" sz="2400" b="1" dirty="0" err="1"/>
              <a:t>formale</a:t>
            </a:r>
            <a:r>
              <a:rPr lang="en-US" altLang="ko-KR" sz="2400" b="1" dirty="0"/>
              <a:t>)”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È </a:t>
            </a:r>
            <a:r>
              <a:rPr lang="en-US" altLang="ko-KR" sz="2400" b="1" dirty="0" err="1"/>
              <a:t>usato</a:t>
            </a:r>
            <a:r>
              <a:rPr lang="en-US" altLang="ko-KR" sz="2400" b="1" dirty="0"/>
              <a:t> per </a:t>
            </a:r>
            <a:r>
              <a:rPr lang="en-US" altLang="ko-KR" sz="2400" b="1" dirty="0" err="1"/>
              <a:t>salutare</a:t>
            </a:r>
            <a:r>
              <a:rPr lang="en-US" altLang="ko-KR" sz="2400" b="1" dirty="0"/>
              <a:t> in modo </a:t>
            </a:r>
            <a:r>
              <a:rPr lang="en-US" altLang="ko-KR" sz="2400" b="1" dirty="0" err="1"/>
              <a:t>educato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persona.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Si </a:t>
            </a:r>
            <a:r>
              <a:rPr lang="en-US" altLang="ko-KR" sz="2400" b="1" dirty="0" err="1"/>
              <a:t>utilizza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sia</a:t>
            </a:r>
            <a:r>
              <a:rPr lang="en-US" altLang="ko-KR" sz="2400" b="1" dirty="0"/>
              <a:t> al </a:t>
            </a:r>
            <a:r>
              <a:rPr lang="en-US" altLang="ko-KR" sz="2400" b="1" dirty="0" err="1"/>
              <a:t>mattino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che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alla</a:t>
            </a:r>
            <a:r>
              <a:rPr lang="en-US" altLang="ko-KR" sz="2400" b="1" dirty="0"/>
              <a:t> sera.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È </a:t>
            </a:r>
            <a:r>
              <a:rPr lang="en-US" altLang="ko-KR" sz="2400" b="1" dirty="0" err="1"/>
              <a:t>una</a:t>
            </a:r>
            <a:r>
              <a:rPr lang="en-US" altLang="ko-KR" sz="2400" b="1" dirty="0"/>
              <a:t> forma </a:t>
            </a:r>
            <a:r>
              <a:rPr lang="en-US" altLang="ko-KR" sz="2400" b="1" dirty="0" err="1"/>
              <a:t>formale</a:t>
            </a:r>
            <a:r>
              <a:rPr lang="en-US" altLang="ko-KR" sz="2400" b="1" dirty="0"/>
              <a:t>, </a:t>
            </a:r>
            <a:r>
              <a:rPr lang="en-US" altLang="ko-KR" sz="2400" b="1" dirty="0" err="1"/>
              <a:t>adatta</a:t>
            </a:r>
            <a:r>
              <a:rPr lang="en-US" altLang="ko-KR" sz="2400" b="1" dirty="0"/>
              <a:t> a </a:t>
            </a:r>
            <a:r>
              <a:rPr lang="en-US" altLang="ko-KR" sz="2400" b="1" dirty="0" err="1"/>
              <a:t>situazioni</a:t>
            </a:r>
            <a:r>
              <a:rPr lang="en-US" altLang="ko-KR" sz="2400" b="1" dirty="0"/>
              <a:t> con </a:t>
            </a:r>
            <a:r>
              <a:rPr lang="en-US" altLang="ko-KR" sz="2400" b="1" dirty="0" err="1"/>
              <a:t>persone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che</a:t>
            </a:r>
            <a:r>
              <a:rPr lang="en-US" altLang="ko-KR" sz="2400" b="1" dirty="0"/>
              <a:t> non </a:t>
            </a:r>
            <a:r>
              <a:rPr lang="en-US" altLang="ko-KR" sz="2400" b="1" dirty="0" err="1"/>
              <a:t>si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conoscono</a:t>
            </a:r>
            <a:r>
              <a:rPr lang="en-US" altLang="ko-KR" sz="2400" b="1" dirty="0"/>
              <a:t> bene, </a:t>
            </a:r>
            <a:r>
              <a:rPr lang="en-US" altLang="ko-KR" sz="2400" b="1" dirty="0" err="1"/>
              <a:t>più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anziane</a:t>
            </a:r>
            <a:r>
              <a:rPr lang="en-US" altLang="ko-KR" sz="2400" b="1" dirty="0"/>
              <a:t> o in </a:t>
            </a:r>
            <a:r>
              <a:rPr lang="en-US" altLang="ko-KR" sz="2400" b="1" dirty="0" err="1"/>
              <a:t>contesti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pubblici</a:t>
            </a:r>
            <a:r>
              <a:rPr lang="en-US" altLang="ko-KR" sz="2400" b="1" dirty="0"/>
              <a:t>/</a:t>
            </a:r>
            <a:r>
              <a:rPr lang="en-US" altLang="ko-KR" sz="2400" b="1" dirty="0" err="1"/>
              <a:t>lavorativi</a:t>
            </a:r>
            <a:r>
              <a:rPr lang="en-US" altLang="ko-KR" sz="2400" b="1" dirty="0"/>
              <a:t>.</a:t>
            </a:r>
            <a:endParaRPr lang="ko-KR" altLang="en-US" sz="2400" dirty="0"/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80703D7-4473-9CA1-22CB-64A58D1A2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87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3DA0-20B9-7C39-80D7-3B5E50B6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74A0B6-8EAC-724A-CBE3-0192CBE82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-256276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Saluto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: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안녕하세요”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FC712C-AB3E-FEBE-CE8E-BE30C13485CA}"/>
              </a:ext>
            </a:extLst>
          </p:cNvPr>
          <p:cNvSpPr txBox="1"/>
          <p:nvPr/>
        </p:nvSpPr>
        <p:spPr>
          <a:xfrm>
            <a:off x="171451" y="1351508"/>
            <a:ext cx="7734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/>
              <a:t>안녕 </a:t>
            </a:r>
            <a:r>
              <a:rPr lang="en-US" altLang="ko-KR" sz="2400" b="1" dirty="0"/>
              <a:t>= Ciao</a:t>
            </a:r>
          </a:p>
          <a:p>
            <a:r>
              <a:rPr lang="ko-KR" altLang="en-US" sz="2400" b="1" dirty="0"/>
              <a:t>안녕하세요 </a:t>
            </a:r>
            <a:r>
              <a:rPr lang="en-US" altLang="ko-KR" sz="2400" b="1" dirty="0"/>
              <a:t>= Buon </a:t>
            </a:r>
            <a:r>
              <a:rPr lang="en-US" altLang="ko-KR" sz="2400" b="1" dirty="0" err="1"/>
              <a:t>giorno</a:t>
            </a:r>
            <a:r>
              <a:rPr lang="en-US" altLang="ko-KR" sz="2400" b="1" dirty="0"/>
              <a:t>/Buona sera/Salve</a:t>
            </a:r>
          </a:p>
          <a:p>
            <a:r>
              <a:rPr lang="ko-KR" altLang="en-US" sz="2400" b="1" dirty="0"/>
              <a:t>안녕히 계세요 </a:t>
            </a:r>
            <a:r>
              <a:rPr lang="en-US" altLang="ko-KR" sz="2400" b="1" dirty="0"/>
              <a:t>= Arrivederci/Ciao -&gt; A chi </a:t>
            </a:r>
            <a:r>
              <a:rPr lang="en-US" altLang="ko-KR" sz="2400" b="1" dirty="0" err="1"/>
              <a:t>rimane</a:t>
            </a:r>
            <a:endParaRPr lang="en-US" altLang="ko-KR" sz="2400" b="1" dirty="0"/>
          </a:p>
          <a:p>
            <a:r>
              <a:rPr lang="ko-KR" altLang="en-US" sz="2400" b="1" dirty="0"/>
              <a:t>안녕히 가세요 </a:t>
            </a:r>
            <a:r>
              <a:rPr lang="en-US" altLang="ko-KR" sz="2400" b="1" dirty="0"/>
              <a:t>= Arrivederci/Ciao -&gt; A chi se ne </a:t>
            </a:r>
            <a:r>
              <a:rPr lang="en-US" altLang="ko-KR" sz="2400" b="1" dirty="0" err="1"/>
              <a:t>va</a:t>
            </a:r>
            <a:endParaRPr lang="en-US" altLang="ko-KR" sz="2400" b="1" dirty="0"/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7E4BF11-4346-B43A-ED24-9728130E7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48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C2714-364C-B41A-8D52-54A8C206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1EB6BA-4C40-FE53-1303-EE84D06C9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-256276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Saluto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: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안녕하세요”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C4D9DE-ADEA-50BE-93A5-A7602FD844FF}"/>
              </a:ext>
            </a:extLst>
          </p:cNvPr>
          <p:cNvSpPr txBox="1"/>
          <p:nvPr/>
        </p:nvSpPr>
        <p:spPr>
          <a:xfrm>
            <a:off x="171451" y="1351508"/>
            <a:ext cx="7734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/>
              <a:t>안녕 </a:t>
            </a:r>
            <a:r>
              <a:rPr lang="en-US" altLang="ko-KR" sz="2400" b="1" dirty="0"/>
              <a:t>= Ciao</a:t>
            </a:r>
          </a:p>
          <a:p>
            <a:r>
              <a:rPr lang="ko-KR" altLang="en-US" sz="2400" b="1" dirty="0"/>
              <a:t>안녕하세요 </a:t>
            </a:r>
            <a:r>
              <a:rPr lang="en-US" altLang="ko-KR" sz="2400" b="1" dirty="0"/>
              <a:t>= Buon </a:t>
            </a:r>
            <a:r>
              <a:rPr lang="en-US" altLang="ko-KR" sz="2400" b="1" dirty="0" err="1"/>
              <a:t>giorno</a:t>
            </a:r>
            <a:r>
              <a:rPr lang="en-US" altLang="ko-KR" sz="2400" b="1" dirty="0"/>
              <a:t>/Buona sera/Salve</a:t>
            </a:r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8A6B40E-3CA6-2F29-D5C2-303EBBEF3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  <p:pic>
        <p:nvPicPr>
          <p:cNvPr id="6" name="그림 5" descr="의류, 만화 영화, 그림, 클립아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E82D8D-386E-973C-7C59-CB111AE47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81299"/>
            <a:ext cx="699135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25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9AA5-52B9-A53D-21E9-71CB0F3B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7BB627-D2CB-791F-5C7E-614E8C4E7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-256276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Saluto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: “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안녕하세요”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95D2E-AF34-BA7D-63C3-BFBD6CFA058E}"/>
              </a:ext>
            </a:extLst>
          </p:cNvPr>
          <p:cNvSpPr txBox="1"/>
          <p:nvPr/>
        </p:nvSpPr>
        <p:spPr>
          <a:xfrm>
            <a:off x="171451" y="1351508"/>
            <a:ext cx="7734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/>
              <a:t>안녕 </a:t>
            </a:r>
            <a:r>
              <a:rPr lang="en-US" altLang="ko-KR" sz="2400" b="1" dirty="0"/>
              <a:t>= Ciao</a:t>
            </a:r>
          </a:p>
          <a:p>
            <a:r>
              <a:rPr lang="ko-KR" altLang="en-US" sz="2400" b="1" dirty="0"/>
              <a:t>안녕하세요 </a:t>
            </a:r>
            <a:r>
              <a:rPr lang="en-US" altLang="ko-KR" sz="2400" b="1" dirty="0"/>
              <a:t>= Buon </a:t>
            </a:r>
            <a:r>
              <a:rPr lang="en-US" altLang="ko-KR" sz="2400" b="1" dirty="0" err="1"/>
              <a:t>giorno</a:t>
            </a:r>
            <a:r>
              <a:rPr lang="en-US" altLang="ko-KR" sz="2400" b="1" dirty="0"/>
              <a:t>/Buona sera/Salve</a:t>
            </a:r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DBC0DAC-1202-CE5F-678C-494C61139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  <p:pic>
        <p:nvPicPr>
          <p:cNvPr id="7" name="그림 6" descr="의류, 사람, 신발류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D22995C-1EC6-965F-51BE-22A595F3E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2730500"/>
            <a:ext cx="7410449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920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D726D-D604-273D-29BC-B79C43AD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01C64A-D5DE-9D74-CBCD-DB2F8312B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Come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posso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presentarmi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5D991-EE21-B07F-44CD-6B235ACAFAC8}"/>
              </a:ext>
            </a:extLst>
          </p:cNvPr>
          <p:cNvSpPr txBox="1"/>
          <p:nvPr/>
        </p:nvSpPr>
        <p:spPr>
          <a:xfrm>
            <a:off x="171451" y="1351508"/>
            <a:ext cx="7734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안녕하세요 </a:t>
            </a:r>
            <a:r>
              <a:rPr lang="en-US" altLang="ko-KR" sz="2400" b="1" dirty="0"/>
              <a:t>/ Buongiorno</a:t>
            </a:r>
          </a:p>
          <a:p>
            <a:r>
              <a:rPr lang="en-US" altLang="ko-KR" sz="2400" b="1" dirty="0"/>
              <a:t>2. </a:t>
            </a:r>
            <a:r>
              <a:rPr lang="ko-KR" altLang="en-US" sz="2400" b="1" dirty="0"/>
              <a:t>저는 </a:t>
            </a:r>
            <a:r>
              <a:rPr lang="en-US" altLang="ko-KR" sz="2400" b="1" dirty="0"/>
              <a:t>OOO </a:t>
            </a:r>
            <a:r>
              <a:rPr lang="ko-KR" altLang="en-US" sz="2400" b="1" dirty="0"/>
              <a:t>입니다</a:t>
            </a:r>
            <a:r>
              <a:rPr lang="en-US" altLang="ko-KR" sz="2400" b="1" dirty="0"/>
              <a:t> / Io Sono OOO</a:t>
            </a:r>
          </a:p>
          <a:p>
            <a:r>
              <a:rPr lang="en-US" altLang="ko-KR" sz="2400" b="1" dirty="0"/>
              <a:t>3. </a:t>
            </a:r>
            <a:r>
              <a:rPr lang="ko-KR" altLang="en-US" sz="2400" b="1" dirty="0"/>
              <a:t>만나서 반갑습니다 </a:t>
            </a:r>
            <a:r>
              <a:rPr lang="en-US" altLang="ko-KR" sz="2400" b="1" dirty="0"/>
              <a:t>/ Piacere di </a:t>
            </a:r>
            <a:r>
              <a:rPr lang="en-US" altLang="ko-KR" sz="2400" b="1" dirty="0" err="1"/>
              <a:t>conoscerti</a:t>
            </a:r>
            <a:endParaRPr lang="en-US" altLang="ko-KR" sz="2400" b="1" dirty="0"/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0B51857-A293-BA21-2E12-BFF7D09D5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80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A7214-279B-3DEC-52F4-34D60825C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6B5AA4-E6A6-9E6B-8683-142C73031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118020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Come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posso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presentarmi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?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08550-9417-9021-63E6-6380CD43C706}"/>
              </a:ext>
            </a:extLst>
          </p:cNvPr>
          <p:cNvSpPr txBox="1"/>
          <p:nvPr/>
        </p:nvSpPr>
        <p:spPr>
          <a:xfrm>
            <a:off x="171451" y="1351508"/>
            <a:ext cx="7734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안녕하세요 </a:t>
            </a:r>
            <a:r>
              <a:rPr lang="en-US" altLang="ko-KR" sz="2400" b="1" dirty="0"/>
              <a:t>/ Buongiorno</a:t>
            </a:r>
          </a:p>
          <a:p>
            <a:r>
              <a:rPr lang="en-US" altLang="ko-KR" sz="2400" b="1" dirty="0"/>
              <a:t>2. </a:t>
            </a:r>
            <a:r>
              <a:rPr lang="ko-KR" altLang="en-US" sz="2400" b="1" dirty="0"/>
              <a:t>저는 </a:t>
            </a:r>
            <a:r>
              <a:rPr lang="en-US" altLang="ko-KR" sz="2400" b="1" dirty="0"/>
              <a:t>OOO </a:t>
            </a:r>
            <a:r>
              <a:rPr lang="ko-KR" altLang="en-US" sz="2400" b="1" dirty="0"/>
              <a:t>입니다</a:t>
            </a:r>
            <a:r>
              <a:rPr lang="en-US" altLang="ko-KR" sz="2400" b="1" dirty="0"/>
              <a:t> / Io Sono OOO</a:t>
            </a:r>
          </a:p>
          <a:p>
            <a:r>
              <a:rPr lang="en-US" altLang="ko-KR" sz="2400" b="1" dirty="0"/>
              <a:t>3. </a:t>
            </a:r>
            <a:r>
              <a:rPr lang="ko-KR" altLang="en-US" sz="2400" b="1" dirty="0"/>
              <a:t>만나서 반갑습니다 </a:t>
            </a:r>
            <a:r>
              <a:rPr lang="en-US" altLang="ko-KR" sz="2400" b="1" dirty="0"/>
              <a:t>/ Piacere di </a:t>
            </a:r>
            <a:r>
              <a:rPr lang="en-US" altLang="ko-KR" sz="2400" b="1" dirty="0" err="1"/>
              <a:t>conoscerti</a:t>
            </a:r>
            <a:endParaRPr lang="en-US" altLang="ko-KR" sz="2400" b="1" dirty="0"/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5CDE35A-8339-3FD0-3409-CA89C2012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8B44BE-D690-FF58-C494-62F0FC98C4AF}"/>
              </a:ext>
            </a:extLst>
          </p:cNvPr>
          <p:cNvSpPr txBox="1"/>
          <p:nvPr/>
        </p:nvSpPr>
        <p:spPr>
          <a:xfrm>
            <a:off x="171451" y="3189833"/>
            <a:ext cx="7734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어떻게 지내세요</a:t>
            </a:r>
            <a:r>
              <a:rPr lang="en-US" altLang="ko-KR" sz="2400" b="1" dirty="0"/>
              <a:t>? / Come </a:t>
            </a:r>
            <a:r>
              <a:rPr lang="en-US" altLang="ko-KR" sz="2400" b="1" dirty="0" err="1"/>
              <a:t>stai</a:t>
            </a:r>
            <a:r>
              <a:rPr lang="en-US" altLang="ko-KR" sz="2400" b="1" dirty="0"/>
              <a:t>?</a:t>
            </a:r>
          </a:p>
          <a:p>
            <a:r>
              <a:rPr lang="en-US" altLang="ko-KR" sz="2400" b="1" dirty="0"/>
              <a:t>5. </a:t>
            </a:r>
            <a:r>
              <a:rPr lang="ko-KR" altLang="en-US" sz="2400" b="1" dirty="0"/>
              <a:t>잘 지내요</a:t>
            </a:r>
            <a:r>
              <a:rPr lang="en-US" altLang="ko-KR" sz="2400" b="1" dirty="0"/>
              <a:t>? / Tutto bene?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6. </a:t>
            </a:r>
            <a:r>
              <a:rPr lang="ko-KR" altLang="en-US" sz="2400" b="1" dirty="0"/>
              <a:t>네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감사합니다</a:t>
            </a:r>
            <a:r>
              <a:rPr lang="en-US" altLang="ko-KR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79495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17094-DB2C-898C-B0CD-3A88F8912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E243BA-357C-ADA4-3E7C-29D5FC09A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Parole per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memorizzare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8F5B38-CE70-D5AF-A8FA-1658FD9159DB}"/>
              </a:ext>
            </a:extLst>
          </p:cNvPr>
          <p:cNvSpPr txBox="1"/>
          <p:nvPr/>
        </p:nvSpPr>
        <p:spPr>
          <a:xfrm>
            <a:off x="171451" y="1351508"/>
            <a:ext cx="7734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SI = </a:t>
            </a:r>
            <a:r>
              <a:rPr lang="ko-KR" altLang="en-US" sz="2400" b="1" dirty="0"/>
              <a:t>네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응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어</a:t>
            </a:r>
            <a:endParaRPr lang="en-US" altLang="ko-KR" sz="2400" b="1" dirty="0"/>
          </a:p>
          <a:p>
            <a:r>
              <a:rPr lang="en-US" altLang="ko-KR" sz="2400" b="1" dirty="0"/>
              <a:t>NO = </a:t>
            </a:r>
            <a:r>
              <a:rPr lang="ko-KR" altLang="en-US" sz="2400" b="1" dirty="0"/>
              <a:t>아뇨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아니요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아냐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아니</a:t>
            </a:r>
            <a:r>
              <a:rPr lang="en-US" altLang="ko-KR" sz="2400" b="1" dirty="0"/>
              <a:t>, </a:t>
            </a:r>
            <a:r>
              <a:rPr lang="ko-KR" altLang="en-US" sz="2400" b="1" dirty="0" err="1"/>
              <a:t>아니에요</a:t>
            </a:r>
            <a:endParaRPr lang="en-US" altLang="ko-KR" sz="2400" b="1" dirty="0"/>
          </a:p>
        </p:txBody>
      </p:sp>
      <p:pic>
        <p:nvPicPr>
          <p:cNvPr id="5" name="그림 4" descr="인간의 얼굴, 만화 영화, 소년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C9B8B5-B326-6773-2797-CAA06A138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83" y="2499360"/>
            <a:ext cx="4140708" cy="4358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8076CB-1E48-3C7E-5E1B-3943E256F070}"/>
              </a:ext>
            </a:extLst>
          </p:cNvPr>
          <p:cNvSpPr txBox="1"/>
          <p:nvPr/>
        </p:nvSpPr>
        <p:spPr>
          <a:xfrm>
            <a:off x="171451" y="2427833"/>
            <a:ext cx="77343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Buon Giorno/sera = </a:t>
            </a:r>
            <a:r>
              <a:rPr lang="ko-KR" altLang="en-US" sz="2400" b="1" dirty="0"/>
              <a:t>안녕하세요</a:t>
            </a:r>
            <a:endParaRPr lang="en-US" altLang="ko-KR" sz="2400" b="1" dirty="0"/>
          </a:p>
          <a:p>
            <a:r>
              <a:rPr lang="en-US" altLang="ko-KR" sz="2400" b="1" dirty="0"/>
              <a:t>Ciao = </a:t>
            </a:r>
            <a:r>
              <a:rPr lang="ko-KR" altLang="en-US" sz="2400" b="1" dirty="0"/>
              <a:t>안녕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2400" b="1" dirty="0"/>
              <a:t>Come </a:t>
            </a:r>
            <a:r>
              <a:rPr lang="en-US" altLang="ko-KR" sz="2400" b="1" dirty="0" err="1"/>
              <a:t>stai</a:t>
            </a:r>
            <a:r>
              <a:rPr lang="en-US" altLang="ko-KR" sz="2400" b="1" dirty="0"/>
              <a:t> = </a:t>
            </a:r>
            <a:r>
              <a:rPr lang="ko-KR" altLang="en-US" sz="2400" b="1" dirty="0"/>
              <a:t>어떻게 지내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지내세요</a:t>
            </a:r>
            <a:endParaRPr lang="en-US" altLang="ko-KR" sz="2400" b="1" dirty="0"/>
          </a:p>
          <a:p>
            <a:r>
              <a:rPr lang="en-US" altLang="ko-KR" sz="2400" b="1" dirty="0"/>
              <a:t>Tutto bene = </a:t>
            </a:r>
            <a:r>
              <a:rPr lang="ko-KR" altLang="en-US" sz="2400" b="1" dirty="0"/>
              <a:t>잘 지내</a:t>
            </a:r>
            <a:r>
              <a:rPr lang="en-US" altLang="ko-KR" sz="2400" b="1" dirty="0"/>
              <a:t>/</a:t>
            </a:r>
            <a:r>
              <a:rPr lang="ko-KR" altLang="en-US" sz="2400" b="1" dirty="0" err="1"/>
              <a:t>잘지내요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2400" b="1" dirty="0"/>
              <a:t>Piacere = </a:t>
            </a:r>
            <a:r>
              <a:rPr lang="ko-KR" altLang="en-US" sz="2400" b="1" dirty="0"/>
              <a:t>반갑습니다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2400" b="1" dirty="0"/>
              <a:t>Grazie = </a:t>
            </a:r>
            <a:r>
              <a:rPr lang="ko-KR" altLang="en-US" sz="2400" b="1" dirty="0"/>
              <a:t>감사합니다</a:t>
            </a:r>
            <a:endParaRPr lang="en-US" altLang="ko-KR" sz="2400" b="1" dirty="0"/>
          </a:p>
          <a:p>
            <a:r>
              <a:rPr lang="en-US" altLang="ko-KR" sz="2400" b="1" dirty="0"/>
              <a:t>Prego = </a:t>
            </a:r>
            <a:r>
              <a:rPr lang="ko-KR" altLang="en-US" sz="2400" b="1" dirty="0"/>
              <a:t>괜찮아요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별말씀을</a:t>
            </a:r>
            <a:r>
              <a:rPr lang="en-US" altLang="ko-KR" sz="2400" b="1" dirty="0"/>
              <a:t>/</a:t>
            </a:r>
            <a:r>
              <a:rPr lang="ko-KR" altLang="en-US" sz="2400" b="1" dirty="0" err="1"/>
              <a:t>아니에요</a:t>
            </a:r>
            <a:r>
              <a:rPr lang="en-US" altLang="ko-KR" sz="2400" b="1" dirty="0"/>
              <a:t>/</a:t>
            </a:r>
            <a:r>
              <a:rPr lang="ko-KR" altLang="en-US" sz="2400" b="1" dirty="0"/>
              <a:t>천만해요</a:t>
            </a:r>
            <a:endParaRPr lang="en-US" altLang="ko-KR" sz="2400" b="1" dirty="0"/>
          </a:p>
          <a:p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7750829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71B439-282A-BB03-8F0B-5AA63A1C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8B07F99-1EAE-F89F-70A6-56083B06F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3366" y="543070"/>
            <a:ext cx="6870954" cy="16756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latinLnBrk="0"/>
            <a:r>
              <a:rPr lang="en-US" altLang="ko-KR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Compiti da fare</a:t>
            </a:r>
          </a:p>
        </p:txBody>
      </p:sp>
      <p:pic>
        <p:nvPicPr>
          <p:cNvPr id="8" name="그림 7" descr="텍스트, 스크린샷, 말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D346A4-5061-71AA-D78E-96AD26AA9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" r="4" b="4"/>
          <a:stretch>
            <a:fillRect/>
          </a:stretch>
        </p:blipFill>
        <p:spPr>
          <a:xfrm>
            <a:off x="20" y="1"/>
            <a:ext cx="4187091" cy="2164321"/>
          </a:xfrm>
          <a:prstGeom prst="rect">
            <a:avLst/>
          </a:prstGeom>
        </p:spPr>
      </p:pic>
      <p:pic>
        <p:nvPicPr>
          <p:cNvPr id="5" name="그림 4" descr="로고, 폰트, 그래픽, 상징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8D56A3E-CCA5-800B-F2AE-EB61A611E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1" r="14063" b="2"/>
          <a:stretch>
            <a:fillRect/>
          </a:stretch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10" name="그림 9" descr="야외, 하늘, 건물, 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CD4F82-EDAB-1E09-31D5-AC408A939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5" r="3" b="3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5B7696-2DF7-94EF-5AA3-78CF635E81C5}"/>
              </a:ext>
            </a:extLst>
          </p:cNvPr>
          <p:cNvSpPr txBox="1"/>
          <p:nvPr/>
        </p:nvSpPr>
        <p:spPr>
          <a:xfrm>
            <a:off x="4833366" y="2399720"/>
            <a:ext cx="6870954" cy="3736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2000" b="1" dirty="0"/>
              <a:t>Come </a:t>
            </a:r>
            <a:r>
              <a:rPr lang="en-US" altLang="ko-KR" sz="2000" b="1" dirty="0" err="1"/>
              <a:t>si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prouncia</a:t>
            </a:r>
            <a:r>
              <a:rPr lang="en-US" altLang="ko-KR" sz="2000" b="1" dirty="0"/>
              <a:t> in </a:t>
            </a:r>
            <a:r>
              <a:rPr lang="en-US" altLang="ko-KR" sz="2000" b="1" dirty="0" err="1"/>
              <a:t>coreano</a:t>
            </a:r>
            <a:r>
              <a:rPr lang="en-US" altLang="ko-KR" sz="2000" b="1" dirty="0"/>
              <a:t>? </a:t>
            </a:r>
            <a:r>
              <a:rPr lang="en-US" altLang="ko-KR" sz="2000" b="1" dirty="0" err="1"/>
              <a:t>Scrivi</a:t>
            </a:r>
            <a:r>
              <a:rPr lang="en-US" altLang="ko-KR" sz="2000" b="1" dirty="0"/>
              <a:t> in Coreano</a:t>
            </a:r>
          </a:p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sz="2000" b="1" dirty="0"/>
              <a:t>1) Ferrari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sz="2000" b="1" dirty="0"/>
              <a:t>2) Fila</a:t>
            </a:r>
          </a:p>
          <a:p>
            <a:pPr latinLnBrk="0">
              <a:lnSpc>
                <a:spcPct val="90000"/>
              </a:lnSpc>
              <a:spcAft>
                <a:spcPts val="600"/>
              </a:spcAft>
            </a:pPr>
            <a:r>
              <a:rPr lang="en-US" altLang="ko-KR" sz="2000" b="1" dirty="0"/>
              <a:t>3) Verona</a:t>
            </a:r>
          </a:p>
          <a:p>
            <a:pPr indent="-228600" latinLnBrk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23343064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A1BBF-1FE0-1990-0D79-5CA935352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A177D6-C8E6-549E-85AD-DEA72C523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A6981-6F57-BAD4-2AC5-F1F65CBB50B0}"/>
              </a:ext>
            </a:extLst>
          </p:cNvPr>
          <p:cNvSpPr txBox="1"/>
          <p:nvPr/>
        </p:nvSpPr>
        <p:spPr>
          <a:xfrm>
            <a:off x="600076" y="1199108"/>
            <a:ext cx="65817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/>
              <a:t>📘 </a:t>
            </a:r>
            <a:r>
              <a:rPr lang="en-US" altLang="ko-KR" sz="2000" b="1" dirty="0" err="1"/>
              <a:t>Parte</a:t>
            </a:r>
            <a:r>
              <a:rPr lang="en-US" altLang="ko-KR" sz="2000" b="1" dirty="0"/>
              <a:t> 1. </a:t>
            </a:r>
            <a:r>
              <a:rPr lang="en-US" altLang="ko-KR" sz="2000" b="1" dirty="0" err="1"/>
              <a:t>Sillaba</a:t>
            </a:r>
            <a:r>
              <a:rPr lang="en-US" altLang="ko-KR" sz="2000" b="1" dirty="0"/>
              <a:t>, </a:t>
            </a:r>
            <a:r>
              <a:rPr lang="en-US" altLang="ko-KR" sz="2000" b="1" dirty="0" err="1"/>
              <a:t>Consonante</a:t>
            </a:r>
            <a:r>
              <a:rPr lang="en-US" altLang="ko-KR" sz="2000" b="1" dirty="0"/>
              <a:t>, </a:t>
            </a:r>
            <a:r>
              <a:rPr lang="en-US" altLang="ko-KR" sz="2000" b="1" dirty="0" err="1"/>
              <a:t>Vocale</a:t>
            </a:r>
            <a:r>
              <a:rPr lang="en-US" altLang="ko-KR" sz="2000" b="1" dirty="0"/>
              <a:t> (1~6)</a:t>
            </a:r>
          </a:p>
          <a:p>
            <a:r>
              <a:rPr lang="en-US" altLang="ko-KR" sz="2000" b="1" dirty="0"/>
              <a:t>1. Quale </a:t>
            </a:r>
            <a:r>
              <a:rPr lang="en-US" altLang="ko-KR" sz="2000" b="1" dirty="0" err="1"/>
              <a:t>tra</a:t>
            </a:r>
            <a:r>
              <a:rPr lang="en-US" altLang="ko-KR" sz="2000" b="1" dirty="0"/>
              <a:t> le </a:t>
            </a:r>
            <a:r>
              <a:rPr lang="en-US" altLang="ko-KR" sz="2000" b="1" dirty="0" err="1"/>
              <a:t>seguenti</a:t>
            </a:r>
            <a:r>
              <a:rPr lang="en-US" altLang="ko-KR" sz="2000" b="1" dirty="0"/>
              <a:t> è </a:t>
            </a:r>
            <a:r>
              <a:rPr lang="en-US" altLang="ko-KR" sz="2000" b="1" dirty="0" err="1"/>
              <a:t>una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consonante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coreana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 err="1"/>
              <a:t>ㅏ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 err="1"/>
              <a:t>ㅣ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 err="1"/>
              <a:t>ㄱ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 err="1"/>
              <a:t>ㅗ</a:t>
            </a:r>
            <a:endParaRPr lang="ko-KR" alt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644196-3E4A-97CE-0C61-C0CF5ECCD003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2. Quale </a:t>
            </a:r>
            <a:r>
              <a:rPr lang="en-US" altLang="ko-KR" sz="2000" b="1" dirty="0" err="1"/>
              <a:t>tra</a:t>
            </a:r>
            <a:r>
              <a:rPr lang="en-US" altLang="ko-KR" sz="2000" b="1" dirty="0"/>
              <a:t> le </a:t>
            </a:r>
            <a:r>
              <a:rPr lang="en-US" altLang="ko-KR" sz="2000" b="1" dirty="0" err="1"/>
              <a:t>seguenti</a:t>
            </a:r>
            <a:r>
              <a:rPr lang="en-US" altLang="ko-KR" sz="2000" b="1" dirty="0"/>
              <a:t> è </a:t>
            </a:r>
            <a:r>
              <a:rPr lang="en-US" altLang="ko-KR" sz="2000" b="1" dirty="0" err="1"/>
              <a:t>una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vocale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coreana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ㄴ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 err="1"/>
              <a:t>ㅓ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 err="1"/>
              <a:t>ㅁ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 err="1"/>
              <a:t>ㄷ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95112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8A83C-49C3-31A6-BB40-EDF5E313E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CF5936-242C-106B-69CC-1C5E709DD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88680E-7968-8DE7-D3FA-F9573654BEE9}"/>
              </a:ext>
            </a:extLst>
          </p:cNvPr>
          <p:cNvSpPr txBox="1"/>
          <p:nvPr/>
        </p:nvSpPr>
        <p:spPr>
          <a:xfrm>
            <a:off x="600076" y="1199108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3. Qual è la </a:t>
            </a:r>
            <a:r>
              <a:rPr lang="en-US" altLang="ko-KR" sz="2000" b="1" dirty="0" err="1"/>
              <a:t>sillaba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formata</a:t>
            </a:r>
            <a:r>
              <a:rPr lang="en-US" altLang="ko-KR" sz="2000" b="1" dirty="0"/>
              <a:t> da </a:t>
            </a:r>
            <a:r>
              <a:rPr lang="ko-KR" altLang="en-US" sz="2000" b="1" dirty="0"/>
              <a:t>ㄴ </a:t>
            </a:r>
            <a:r>
              <a:rPr lang="en-US" altLang="ko-KR" sz="2000" b="1" dirty="0"/>
              <a:t>+ </a:t>
            </a:r>
            <a:r>
              <a:rPr lang="ko-KR" altLang="en-US" sz="2000" b="1" dirty="0" err="1"/>
              <a:t>ㅏ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너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나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누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7E292D-F3F3-6238-7318-EE2E3292CD41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4. Quale </a:t>
            </a:r>
            <a:r>
              <a:rPr lang="en-US" altLang="ko-KR" sz="2000" b="1" dirty="0" err="1"/>
              <a:t>tra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queste</a:t>
            </a:r>
            <a:r>
              <a:rPr lang="en-US" altLang="ko-KR" sz="2000" b="1" dirty="0"/>
              <a:t> è </a:t>
            </a:r>
            <a:r>
              <a:rPr lang="en-US" altLang="ko-KR" sz="2000" b="1" dirty="0" err="1"/>
              <a:t>una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sillaba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completa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 err="1"/>
              <a:t>ㄱ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 err="1"/>
              <a:t>ㅏ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 err="1"/>
              <a:t>ㄱㅏ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가</a:t>
            </a:r>
          </a:p>
        </p:txBody>
      </p:sp>
    </p:spTree>
    <p:extLst>
      <p:ext uri="{BB962C8B-B14F-4D97-AF65-F5344CB8AC3E}">
        <p14:creationId xmlns:p14="http://schemas.microsoft.com/office/powerpoint/2010/main" val="41911416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F1B3-061C-A236-0458-626C07E72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4658D5-ED9F-6CF9-52AB-48B25934D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38B9F-65BD-BEF2-CAF8-E5A2C80B5B18}"/>
              </a:ext>
            </a:extLst>
          </p:cNvPr>
          <p:cNvSpPr txBox="1"/>
          <p:nvPr/>
        </p:nvSpPr>
        <p:spPr>
          <a:xfrm>
            <a:off x="600076" y="1199108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5. Come </a:t>
            </a:r>
            <a:r>
              <a:rPr lang="en-US" altLang="ko-KR" sz="2000" b="1" dirty="0" err="1"/>
              <a:t>si</a:t>
            </a:r>
            <a:r>
              <a:rPr lang="en-US" altLang="ko-KR" sz="2000" b="1" dirty="0"/>
              <a:t> scrive “no” in </a:t>
            </a:r>
            <a:r>
              <a:rPr lang="en-US" altLang="ko-KR" sz="2000" b="1" dirty="0" err="1"/>
              <a:t>coreano</a:t>
            </a:r>
            <a:r>
              <a:rPr lang="en-US" altLang="ko-KR" sz="2000" b="1" dirty="0"/>
              <a:t> (</a:t>
            </a:r>
            <a:r>
              <a:rPr lang="en-US" altLang="ko-KR" sz="2000" b="1" dirty="0" err="1"/>
              <a:t>foneticamente</a:t>
            </a:r>
            <a:r>
              <a:rPr lang="en-US" altLang="ko-KR" sz="2000" b="1" dirty="0"/>
              <a:t>)?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나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노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너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EE12B7-6A63-DC31-94A9-1174FA93F158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6. Qual è la </a:t>
            </a:r>
            <a:r>
              <a:rPr lang="en-US" altLang="ko-KR" sz="2000" b="1" dirty="0" err="1"/>
              <a:t>combinazione</a:t>
            </a:r>
            <a:r>
              <a:rPr lang="en-US" altLang="ko-KR" sz="2000" b="1" dirty="0"/>
              <a:t> di “</a:t>
            </a:r>
            <a:r>
              <a:rPr lang="ko-KR" altLang="en-US" sz="2000" b="1" dirty="0"/>
              <a:t>반”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 err="1"/>
              <a:t>ㅂ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 err="1"/>
              <a:t>ㅏ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/>
              <a:t>ㄴ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 err="1"/>
              <a:t>ㅍ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 err="1"/>
              <a:t>ㅏ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/>
              <a:t>ㄴ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 err="1"/>
              <a:t>ㅂ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 err="1"/>
              <a:t>ㅓ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/>
              <a:t>ㄴ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 err="1"/>
              <a:t>ㅂ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 err="1"/>
              <a:t>ㅏ</a:t>
            </a:r>
            <a:r>
              <a:rPr lang="ko-KR" altLang="en-US" sz="2000" dirty="0"/>
              <a:t> </a:t>
            </a:r>
            <a:r>
              <a:rPr lang="en-US" altLang="ko-KR" sz="2000" dirty="0"/>
              <a:t>+ </a:t>
            </a:r>
            <a:r>
              <a:rPr lang="ko-KR" altLang="en-US" sz="2000" dirty="0"/>
              <a:t>ㄹ</a:t>
            </a:r>
          </a:p>
        </p:txBody>
      </p:sp>
    </p:spTree>
    <p:extLst>
      <p:ext uri="{BB962C8B-B14F-4D97-AF65-F5344CB8AC3E}">
        <p14:creationId xmlns:p14="http://schemas.microsoft.com/office/powerpoint/2010/main" val="31568942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8CD51-409C-B980-0024-8EBEF84E3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71ED6C-5E4B-ADEA-5EB2-A8A7AD9D5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4B6F3A-827F-478E-0F67-177B7289AF2C}"/>
              </a:ext>
            </a:extLst>
          </p:cNvPr>
          <p:cNvSpPr txBox="1"/>
          <p:nvPr/>
        </p:nvSpPr>
        <p:spPr>
          <a:xfrm>
            <a:off x="600076" y="1199108"/>
            <a:ext cx="65817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/>
              <a:t>📘 </a:t>
            </a:r>
            <a:r>
              <a:rPr lang="en-US" altLang="ko-KR" sz="2000" b="1" dirty="0" err="1"/>
              <a:t>Parte</a:t>
            </a:r>
            <a:r>
              <a:rPr lang="en-US" altLang="ko-KR" sz="2000" b="1" dirty="0"/>
              <a:t> 2. Saluti &amp; </a:t>
            </a:r>
            <a:r>
              <a:rPr lang="en-US" altLang="ko-KR" sz="2000" b="1" dirty="0" err="1"/>
              <a:t>Frasi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comuni</a:t>
            </a:r>
            <a:r>
              <a:rPr lang="en-US" altLang="ko-KR" sz="2000" b="1" dirty="0"/>
              <a:t> (7~14)</a:t>
            </a:r>
          </a:p>
          <a:p>
            <a:r>
              <a:rPr lang="en-US" altLang="ko-KR" sz="2000" b="1" dirty="0"/>
              <a:t>7. Come </a:t>
            </a:r>
            <a:r>
              <a:rPr lang="en-US" altLang="ko-KR" sz="2000" b="1" dirty="0" err="1"/>
              <a:t>si</a:t>
            </a:r>
            <a:r>
              <a:rPr lang="en-US" altLang="ko-KR" sz="2000" b="1" dirty="0"/>
              <a:t> dice “Buongiorno” in </a:t>
            </a:r>
            <a:r>
              <a:rPr lang="en-US" altLang="ko-KR" sz="2000" b="1" dirty="0" err="1"/>
              <a:t>coreano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안녕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안녕하세요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안녕히 가세요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감사합니다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0E19E-21A9-902F-7BE8-13320906BDA3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8. Come </a:t>
            </a:r>
            <a:r>
              <a:rPr lang="en-US" altLang="ko-KR" sz="2000" b="1" dirty="0" err="1"/>
              <a:t>si</a:t>
            </a:r>
            <a:r>
              <a:rPr lang="en-US" altLang="ko-KR" sz="2000" b="1" dirty="0"/>
              <a:t> dice “Ciao” </a:t>
            </a:r>
            <a:r>
              <a:rPr lang="en-US" altLang="ko-KR" sz="2000" b="1" dirty="0" err="1"/>
              <a:t>tra</a:t>
            </a:r>
            <a:r>
              <a:rPr lang="en-US" altLang="ko-KR" sz="2000" b="1" dirty="0"/>
              <a:t> amici?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안녕하십니까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안녕하세요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안녕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반갑습니다</a:t>
            </a:r>
          </a:p>
        </p:txBody>
      </p:sp>
    </p:spTree>
    <p:extLst>
      <p:ext uri="{BB962C8B-B14F-4D97-AF65-F5344CB8AC3E}">
        <p14:creationId xmlns:p14="http://schemas.microsoft.com/office/powerpoint/2010/main" val="956421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CFE66-033A-1821-FDDE-BFED26BFD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FC6DB6-4B05-C903-7F7D-B4301EFB0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1F5DE-7496-51BA-637B-417CCC217796}"/>
              </a:ext>
            </a:extLst>
          </p:cNvPr>
          <p:cNvSpPr txBox="1"/>
          <p:nvPr/>
        </p:nvSpPr>
        <p:spPr>
          <a:xfrm>
            <a:off x="600076" y="1199108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9. Quale </a:t>
            </a:r>
            <a:r>
              <a:rPr lang="en-US" altLang="ko-KR" sz="2000" b="1" dirty="0" err="1"/>
              <a:t>frase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significa</a:t>
            </a:r>
            <a:r>
              <a:rPr lang="en-US" altLang="ko-KR" sz="2000" b="1" dirty="0"/>
              <a:t> "Come </a:t>
            </a:r>
            <a:r>
              <a:rPr lang="en-US" altLang="ko-KR" sz="2000" b="1" dirty="0" err="1"/>
              <a:t>stai</a:t>
            </a:r>
            <a:r>
              <a:rPr lang="en-US" altLang="ko-KR" sz="2000" b="1" dirty="0"/>
              <a:t>?"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잘 지내요</a:t>
            </a:r>
            <a:r>
              <a:rPr lang="en-US" altLang="ko-KR" sz="2000" dirty="0"/>
              <a:t>?</a:t>
            </a:r>
            <a:br>
              <a:rPr lang="en-US" altLang="ko-KR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감사합니다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안녕하세요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안녕히 계세요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87E8B9-4948-046B-D1F3-5EA12B93C5B5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10. “Tutto bene” in </a:t>
            </a:r>
            <a:r>
              <a:rPr lang="en-US" altLang="ko-KR" sz="2000" b="1" dirty="0" err="1"/>
              <a:t>coreano</a:t>
            </a:r>
            <a:r>
              <a:rPr lang="en-US" altLang="ko-KR" sz="2000" b="1" dirty="0"/>
              <a:t> è: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안녕하세요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잘 지내요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안녕히 가세요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/>
              <a:t>괜찮아요</a:t>
            </a:r>
          </a:p>
        </p:txBody>
      </p:sp>
    </p:spTree>
    <p:extLst>
      <p:ext uri="{BB962C8B-B14F-4D97-AF65-F5344CB8AC3E}">
        <p14:creationId xmlns:p14="http://schemas.microsoft.com/office/powerpoint/2010/main" val="3111376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CA7F-6381-4B0D-48EA-64EBC0737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8EF17-3CD9-1D0A-CD06-50184E181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FAED3-675E-02E3-5DF1-75D75440BEC1}"/>
              </a:ext>
            </a:extLst>
          </p:cNvPr>
          <p:cNvSpPr txBox="1"/>
          <p:nvPr/>
        </p:nvSpPr>
        <p:spPr>
          <a:xfrm>
            <a:off x="600076" y="1199108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11. Come </a:t>
            </a:r>
            <a:r>
              <a:rPr lang="en-US" altLang="ko-KR" sz="2000" b="1" dirty="0" err="1"/>
              <a:t>si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risponde</a:t>
            </a:r>
            <a:r>
              <a:rPr lang="en-US" altLang="ko-KR" sz="2000" b="1" dirty="0"/>
              <a:t> a “Piacere”?</a:t>
            </a:r>
          </a:p>
          <a:p>
            <a:r>
              <a:rPr lang="en-US" altLang="ko-KR" sz="2000" dirty="0"/>
              <a:t>A. </a:t>
            </a:r>
            <a:r>
              <a:rPr lang="ko-KR" altLang="en-US" sz="2000" dirty="0"/>
              <a:t>반갑습니다</a:t>
            </a:r>
            <a:br>
              <a:rPr lang="ko-KR" altLang="en-US" sz="2000" dirty="0"/>
            </a:br>
            <a:r>
              <a:rPr lang="en-US" altLang="ko-KR" sz="2000" dirty="0"/>
              <a:t>B. </a:t>
            </a:r>
            <a:r>
              <a:rPr lang="ko-KR" altLang="en-US" sz="2000" dirty="0"/>
              <a:t>감사합니다</a:t>
            </a:r>
            <a:br>
              <a:rPr lang="ko-KR" altLang="en-US" sz="2000" dirty="0"/>
            </a:br>
            <a:r>
              <a:rPr lang="en-US" altLang="ko-KR" sz="2000" dirty="0"/>
              <a:t>C. </a:t>
            </a:r>
            <a:r>
              <a:rPr lang="ko-KR" altLang="en-US" sz="2000" dirty="0"/>
              <a:t>안녕</a:t>
            </a:r>
            <a:br>
              <a:rPr lang="ko-KR" altLang="en-US" sz="2000" dirty="0"/>
            </a:br>
            <a:r>
              <a:rPr lang="en-US" altLang="ko-KR" sz="2000" dirty="0"/>
              <a:t>D. </a:t>
            </a:r>
            <a:r>
              <a:rPr lang="ko-KR" altLang="en-US" sz="2000" dirty="0" err="1"/>
              <a:t>아니에요</a:t>
            </a:r>
            <a:endParaRPr lang="ko-KR" alt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E2558-7922-F3EF-1AAD-D41CCA684156}"/>
              </a:ext>
            </a:extLst>
          </p:cNvPr>
          <p:cNvSpPr txBox="1"/>
          <p:nvPr/>
        </p:nvSpPr>
        <p:spPr>
          <a:xfrm>
            <a:off x="600076" y="3623696"/>
            <a:ext cx="6581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dirty="0"/>
              <a:t>12. </a:t>
            </a:r>
            <a:r>
              <a:rPr lang="en-US" altLang="ko-KR" sz="2000" dirty="0" err="1"/>
              <a:t>Traduci</a:t>
            </a:r>
            <a:r>
              <a:rPr lang="en-US" altLang="ko-KR" sz="2000" dirty="0"/>
              <a:t>: </a:t>
            </a:r>
            <a:r>
              <a:rPr lang="en-US" altLang="ko-KR" sz="2000" b="1" dirty="0"/>
              <a:t>Grazie</a:t>
            </a:r>
            <a:r>
              <a:rPr lang="en-US" altLang="ko-KR" sz="2000" dirty="0"/>
              <a:t> = __________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840772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E143-956F-DF25-81A1-E5E127543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8D826F-7FD1-042E-259E-82AE3B9EC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4489FA-7AF4-2649-0B68-CD53FE923938}"/>
              </a:ext>
            </a:extLst>
          </p:cNvPr>
          <p:cNvSpPr txBox="1"/>
          <p:nvPr/>
        </p:nvSpPr>
        <p:spPr>
          <a:xfrm>
            <a:off x="600076" y="1199108"/>
            <a:ext cx="6581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dirty="0"/>
              <a:t>13. </a:t>
            </a:r>
            <a:r>
              <a:rPr lang="en-US" altLang="ko-KR" sz="2000" dirty="0" err="1"/>
              <a:t>Traduci</a:t>
            </a:r>
            <a:r>
              <a:rPr lang="en-US" altLang="ko-KR" sz="2000" dirty="0"/>
              <a:t>: </a:t>
            </a:r>
            <a:r>
              <a:rPr lang="en-US" altLang="ko-KR" sz="2000" b="1" dirty="0"/>
              <a:t>Prego</a:t>
            </a:r>
            <a:r>
              <a:rPr lang="en-US" altLang="ko-KR" sz="2000" dirty="0"/>
              <a:t> = __________</a:t>
            </a:r>
            <a:endParaRPr lang="ko-KR" alt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105F2-8151-161C-C8B1-0F4EAEA291D1}"/>
              </a:ext>
            </a:extLst>
          </p:cNvPr>
          <p:cNvSpPr txBox="1"/>
          <p:nvPr/>
        </p:nvSpPr>
        <p:spPr>
          <a:xfrm>
            <a:off x="600076" y="36236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14. Cosa </a:t>
            </a:r>
            <a:r>
              <a:rPr lang="en-US" altLang="ko-KR" sz="2000" b="1" dirty="0" err="1"/>
              <a:t>significa</a:t>
            </a:r>
            <a:r>
              <a:rPr lang="en-US" altLang="ko-KR" sz="2000" b="1" dirty="0"/>
              <a:t> “</a:t>
            </a:r>
            <a:r>
              <a:rPr lang="ko-KR" altLang="en-US" sz="2000" b="1" dirty="0"/>
              <a:t>네”</a:t>
            </a:r>
            <a:r>
              <a:rPr lang="en-US" altLang="ko-KR" sz="2000" b="1" dirty="0"/>
              <a:t>?</a:t>
            </a:r>
          </a:p>
          <a:p>
            <a:r>
              <a:rPr lang="en-US" altLang="ko-KR" sz="2000" dirty="0"/>
              <a:t>A. No</a:t>
            </a:r>
            <a:br>
              <a:rPr lang="en-US" altLang="ko-KR" sz="2000" dirty="0"/>
            </a:br>
            <a:r>
              <a:rPr lang="en-US" altLang="ko-KR" sz="2000" dirty="0"/>
              <a:t>B. </a:t>
            </a:r>
            <a:r>
              <a:rPr lang="en-US" altLang="ko-KR" sz="2000" dirty="0" err="1"/>
              <a:t>Sì</a:t>
            </a:r>
            <a:br>
              <a:rPr lang="en-US" altLang="ko-KR" sz="2000" dirty="0"/>
            </a:br>
            <a:r>
              <a:rPr lang="en-US" altLang="ko-KR" sz="2000" dirty="0"/>
              <a:t>C. Grazie</a:t>
            </a:r>
            <a:br>
              <a:rPr lang="en-US" altLang="ko-KR" sz="2000" dirty="0"/>
            </a:br>
            <a:r>
              <a:rPr lang="en-US" altLang="ko-KR" sz="2000" dirty="0"/>
              <a:t>D. Ciao</a:t>
            </a:r>
          </a:p>
        </p:txBody>
      </p:sp>
    </p:spTree>
    <p:extLst>
      <p:ext uri="{BB962C8B-B14F-4D97-AF65-F5344CB8AC3E}">
        <p14:creationId xmlns:p14="http://schemas.microsoft.com/office/powerpoint/2010/main" val="2194411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8C74-292E-FAF0-56DE-B530821F9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AAABC1-4DC1-1DD6-A63B-356B5C1A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B9BB04-EF08-66B5-F1CC-FF8B427C2FB9}"/>
              </a:ext>
            </a:extLst>
          </p:cNvPr>
          <p:cNvSpPr txBox="1"/>
          <p:nvPr/>
        </p:nvSpPr>
        <p:spPr>
          <a:xfrm>
            <a:off x="600076" y="1132433"/>
            <a:ext cx="65817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dirty="0"/>
              <a:t>📘 </a:t>
            </a:r>
            <a:r>
              <a:rPr lang="en-US" altLang="ko-KR" sz="2000" b="1" dirty="0" err="1"/>
              <a:t>Parte</a:t>
            </a:r>
            <a:r>
              <a:rPr lang="en-US" altLang="ko-KR" sz="2000" b="1" dirty="0"/>
              <a:t> 3. </a:t>
            </a:r>
            <a:r>
              <a:rPr lang="en-US" altLang="ko-KR" sz="2000" b="1" dirty="0" err="1"/>
              <a:t>Collega</a:t>
            </a:r>
            <a:r>
              <a:rPr lang="en-US" altLang="ko-KR" sz="2000" b="1" dirty="0"/>
              <a:t> le </a:t>
            </a:r>
            <a:r>
              <a:rPr lang="en-US" altLang="ko-KR" sz="2000" b="1" dirty="0" err="1"/>
              <a:t>espressioni</a:t>
            </a:r>
            <a:r>
              <a:rPr lang="en-US" altLang="ko-KR" sz="2000" b="1" dirty="0"/>
              <a:t> (15~17) </a:t>
            </a:r>
          </a:p>
          <a:p>
            <a:endParaRPr lang="en-US" altLang="ko-KR" sz="2000" dirty="0"/>
          </a:p>
          <a:p>
            <a:r>
              <a:rPr lang="en-US" altLang="ko-KR" sz="2000" dirty="0"/>
              <a:t>15. </a:t>
            </a:r>
            <a:r>
              <a:rPr lang="en-US" altLang="ko-KR" sz="2000" dirty="0" err="1"/>
              <a:t>Collega</a:t>
            </a:r>
            <a:r>
              <a:rPr lang="en-US" altLang="ko-KR" sz="2000" dirty="0"/>
              <a:t> ogni </a:t>
            </a:r>
            <a:r>
              <a:rPr lang="en-US" altLang="ko-KR" sz="2000" dirty="0" err="1"/>
              <a:t>parola</a:t>
            </a:r>
            <a:r>
              <a:rPr lang="en-US" altLang="ko-KR" sz="2000" dirty="0"/>
              <a:t> </a:t>
            </a:r>
            <a:r>
              <a:rPr lang="en-US" altLang="ko-KR" sz="2000" dirty="0" err="1"/>
              <a:t>italiana</a:t>
            </a:r>
            <a:r>
              <a:rPr lang="en-US" altLang="ko-KR" sz="2000" dirty="0"/>
              <a:t> con il </a:t>
            </a:r>
            <a:r>
              <a:rPr lang="en-US" altLang="ko-KR" sz="2000" dirty="0" err="1"/>
              <a:t>suo</a:t>
            </a:r>
            <a:r>
              <a:rPr lang="en-US" altLang="ko-KR" sz="2000" dirty="0"/>
              <a:t> </a:t>
            </a:r>
            <a:r>
              <a:rPr lang="en-US" altLang="ko-KR" sz="2000" dirty="0" err="1"/>
              <a:t>significato</a:t>
            </a:r>
            <a:r>
              <a:rPr lang="en-US" altLang="ko-KR" sz="2000" dirty="0"/>
              <a:t> </a:t>
            </a:r>
            <a:r>
              <a:rPr lang="en-US" altLang="ko-KR" sz="2000" dirty="0" err="1"/>
              <a:t>coreano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Italiano	Coreano</a:t>
            </a:r>
          </a:p>
          <a:p>
            <a:r>
              <a:rPr lang="en-US" altLang="ko-KR" sz="2000" dirty="0"/>
              <a:t>Ciao	          A. </a:t>
            </a:r>
            <a:r>
              <a:rPr lang="ko-KR" altLang="en-US" sz="2000" dirty="0"/>
              <a:t>감사합니다</a:t>
            </a:r>
          </a:p>
          <a:p>
            <a:r>
              <a:rPr lang="en-US" altLang="ko-KR" sz="2000" dirty="0"/>
              <a:t>Piacere         	B. </a:t>
            </a:r>
            <a:r>
              <a:rPr lang="ko-KR" altLang="en-US" sz="2000" dirty="0"/>
              <a:t>안녕</a:t>
            </a:r>
          </a:p>
          <a:p>
            <a:r>
              <a:rPr lang="en-US" altLang="ko-KR" sz="2000" dirty="0"/>
              <a:t>Grazie	          C. </a:t>
            </a:r>
            <a:r>
              <a:rPr lang="ko-KR" altLang="en-US" sz="2000" dirty="0"/>
              <a:t>반갑습니다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1FF63B-9503-19D8-A40B-B3507AF2B9A7}"/>
              </a:ext>
            </a:extLst>
          </p:cNvPr>
          <p:cNvSpPr txBox="1"/>
          <p:nvPr/>
        </p:nvSpPr>
        <p:spPr>
          <a:xfrm>
            <a:off x="600076" y="4423796"/>
            <a:ext cx="65817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dirty="0"/>
              <a:t>16. </a:t>
            </a:r>
            <a:r>
              <a:rPr lang="en-US" altLang="ko-KR" sz="2000" dirty="0" err="1"/>
              <a:t>Collega</a:t>
            </a:r>
            <a:endParaRPr lang="en-US" altLang="ko-KR" sz="2000" dirty="0"/>
          </a:p>
          <a:p>
            <a:r>
              <a:rPr lang="en-US" altLang="ko-KR" sz="2000" dirty="0"/>
              <a:t>Italiano	Coreano</a:t>
            </a:r>
          </a:p>
          <a:p>
            <a:r>
              <a:rPr lang="en-US" altLang="ko-KR" sz="2000" dirty="0"/>
              <a:t>Buongiorno	       A. </a:t>
            </a:r>
            <a:r>
              <a:rPr lang="ko-KR" altLang="en-US" sz="2000" dirty="0"/>
              <a:t>안녕</a:t>
            </a:r>
          </a:p>
          <a:p>
            <a:r>
              <a:rPr lang="en-US" altLang="ko-KR" sz="2000" dirty="0"/>
              <a:t>Come </a:t>
            </a:r>
            <a:r>
              <a:rPr lang="en-US" altLang="ko-KR" sz="2000" dirty="0" err="1"/>
              <a:t>stai</a:t>
            </a:r>
            <a:r>
              <a:rPr lang="en-US" altLang="ko-KR" sz="2000" dirty="0"/>
              <a:t>?	       B. </a:t>
            </a:r>
            <a:r>
              <a:rPr lang="ko-KR" altLang="en-US" sz="2000" dirty="0"/>
              <a:t>잘 지내요</a:t>
            </a:r>
            <a:r>
              <a:rPr lang="en-US" altLang="ko-KR" sz="2000" dirty="0"/>
              <a:t>?</a:t>
            </a:r>
          </a:p>
          <a:p>
            <a:r>
              <a:rPr lang="en-US" altLang="ko-KR" sz="2000" dirty="0"/>
              <a:t>Prego	                 C. </a:t>
            </a:r>
            <a:r>
              <a:rPr lang="ko-KR" altLang="en-US" sz="2000" dirty="0"/>
              <a:t>안녕하세요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009980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A44B8-613A-88B3-1DB7-7166508A8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758DD-26D2-4602-BE74-33686D23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DABA1-40D3-BE77-CA9C-2C350B7C717A}"/>
              </a:ext>
            </a:extLst>
          </p:cNvPr>
          <p:cNvSpPr txBox="1"/>
          <p:nvPr/>
        </p:nvSpPr>
        <p:spPr>
          <a:xfrm>
            <a:off x="600076" y="1132433"/>
            <a:ext cx="65817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it-IT" sz="2000" dirty="0"/>
              <a:t>📘 </a:t>
            </a:r>
            <a:r>
              <a:rPr lang="it-IT" altLang="ko-KR" sz="2000" b="1" dirty="0"/>
              <a:t>Parte 4. Completa le frasi (18~20)</a:t>
            </a:r>
          </a:p>
          <a:p>
            <a:r>
              <a:rPr lang="it-IT" altLang="ko-KR" sz="2000" dirty="0"/>
              <a:t>18. Scrivi la forma formale di “ciao” in coreano: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96204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26C0B-A229-5F5F-47D9-5A850A97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9657C9-427D-FF29-9C5E-F5A5B52CE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0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da fare</a:t>
            </a:r>
            <a:endParaRPr lang="ko-KR" altLang="en-US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D22B6C-6A7B-F891-3F9D-24D7C4FB32D1}"/>
              </a:ext>
            </a:extLst>
          </p:cNvPr>
          <p:cNvSpPr txBox="1"/>
          <p:nvPr/>
        </p:nvSpPr>
        <p:spPr>
          <a:xfrm>
            <a:off x="600076" y="1132433"/>
            <a:ext cx="65817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20. </a:t>
            </a:r>
            <a:r>
              <a:rPr lang="en-US" altLang="ko-KR" sz="2000" b="1" dirty="0" err="1"/>
              <a:t>Prova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presentarti</a:t>
            </a:r>
            <a:r>
              <a:rPr lang="en-US" altLang="ko-KR" sz="2000" b="1" dirty="0"/>
              <a:t> in </a:t>
            </a:r>
            <a:r>
              <a:rPr lang="en-US" altLang="ko-KR" sz="2000" b="1" dirty="0" err="1"/>
              <a:t>coreano</a:t>
            </a:r>
            <a:endParaRPr lang="en-US" altLang="ko-KR" sz="2000" b="1" dirty="0"/>
          </a:p>
          <a:p>
            <a:r>
              <a:rPr lang="en-US" altLang="ko-KR" sz="2000" b="1" dirty="0"/>
              <a:t>Ciao, Io </a:t>
            </a:r>
            <a:r>
              <a:rPr lang="en-US" altLang="ko-KR" sz="2000" b="1" dirty="0" err="1"/>
              <a:t>sono</a:t>
            </a:r>
            <a:r>
              <a:rPr lang="en-US" altLang="ko-KR" sz="2000" b="1" dirty="0"/>
              <a:t> OOO, Piacere di </a:t>
            </a:r>
            <a:r>
              <a:rPr lang="en-US" altLang="ko-KR" sz="2000" b="1" dirty="0" err="1"/>
              <a:t>conoscerti</a:t>
            </a:r>
            <a:r>
              <a:rPr lang="en-US" altLang="ko-KR" sz="2000" b="1" dirty="0"/>
              <a:t> </a:t>
            </a:r>
          </a:p>
          <a:p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683762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3429</Words>
  <Application>Microsoft Office PowerPoint</Application>
  <PresentationFormat>와이드스크린</PresentationFormat>
  <Paragraphs>290</Paragraphs>
  <Slides>60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60</vt:i4>
      </vt:variant>
    </vt:vector>
  </HeadingPairs>
  <TitlesOfParts>
    <vt:vector size="65" baseType="lpstr">
      <vt:lpstr>레시피코리아 Medium</vt:lpstr>
      <vt:lpstr>맑은 고딕</vt:lpstr>
      <vt:lpstr>서울남산 장체 B</vt:lpstr>
      <vt:lpstr>Arial</vt:lpstr>
      <vt:lpstr>Office 테마</vt:lpstr>
      <vt:lpstr>2025년 9월 1일 월요일 (wol-yo-il) Lunedi   </vt:lpstr>
      <vt:lpstr>PowerPoint 프레젠테이션</vt:lpstr>
      <vt:lpstr>Han-gul 한글</vt:lpstr>
      <vt:lpstr>Consonanti</vt:lpstr>
      <vt:lpstr>Consonanti</vt:lpstr>
      <vt:lpstr>1️⃣ Struttura di base Una sillaba coreana è formata da almeno una consonante + una vocale. Struttura più comune: (C + V) o (C + V + C) C = consonante (자음) V = vocale (모음) 📌 Esempi: 가 = ㄱ (C) + ㅏ (V) → ga 한 = ㅎ (C) + ㅏ (V) + ㄴ (C) → han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Vocali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1️⃣ Struttura di base Una sillaba coreana è formata da almeno una consonante + una vocale. Struttura più comune: (C + V) o (C + V + C) C = consonante (자음) V = vocale (모음) 📌 Esempi: 가 = ㄱ (C) + ㅏ (V) → ga 한 = ㅎ (C) + ㅏ (V) + ㄴ (C) → han</vt:lpstr>
      <vt:lpstr>받침 (bat-cim) = Quando consonante entra sotto /in una silaba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Esercizi   </vt:lpstr>
      <vt:lpstr>Saluto in coreano: “안녕하세요”</vt:lpstr>
      <vt:lpstr>Saluto in coreano: “안녕하세요”</vt:lpstr>
      <vt:lpstr>Saluto in coreano: “안녕하세요”</vt:lpstr>
      <vt:lpstr>Saluto in coreano: “안녕하세요”</vt:lpstr>
      <vt:lpstr>Saluto in coreano: “안녕하세요”</vt:lpstr>
      <vt:lpstr>Come posso presentarmi in coreano?</vt:lpstr>
      <vt:lpstr>Come posso presentarmi in coreano?</vt:lpstr>
      <vt:lpstr>Parole per memorizzare</vt:lpstr>
      <vt:lpstr>Compiti da fare</vt:lpstr>
      <vt:lpstr>Compiti da fare</vt:lpstr>
      <vt:lpstr>Compiti da fare</vt:lpstr>
      <vt:lpstr>Compiti da fare</vt:lpstr>
      <vt:lpstr>Compiti da fare</vt:lpstr>
      <vt:lpstr>Compiti da fare</vt:lpstr>
      <vt:lpstr>Compiti da fare</vt:lpstr>
      <vt:lpstr>Compiti da fare</vt:lpstr>
      <vt:lpstr>Compiti da fare</vt:lpstr>
      <vt:lpstr>Compiti da fare</vt:lpstr>
      <vt:lpstr>Compiti da fare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128</cp:revision>
  <dcterms:created xsi:type="dcterms:W3CDTF">2025-05-14T20:37:27Z</dcterms:created>
  <dcterms:modified xsi:type="dcterms:W3CDTF">2025-09-01T16:57:03Z</dcterms:modified>
</cp:coreProperties>
</file>