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70" r:id="rId3"/>
    <p:sldId id="469" r:id="rId4"/>
    <p:sldId id="471" r:id="rId5"/>
    <p:sldId id="472" r:id="rId6"/>
    <p:sldId id="473" r:id="rId7"/>
    <p:sldId id="474" r:id="rId8"/>
    <p:sldId id="475" r:id="rId9"/>
    <p:sldId id="476" r:id="rId10"/>
    <p:sldId id="477" r:id="rId11"/>
    <p:sldId id="478" r:id="rId12"/>
    <p:sldId id="479" r:id="rId13"/>
    <p:sldId id="480" r:id="rId14"/>
    <p:sldId id="481" r:id="rId15"/>
    <p:sldId id="482" r:id="rId16"/>
    <p:sldId id="483" r:id="rId17"/>
    <p:sldId id="484" r:id="rId18"/>
    <p:sldId id="485" r:id="rId19"/>
    <p:sldId id="486" r:id="rId20"/>
    <p:sldId id="487" r:id="rId21"/>
    <p:sldId id="488" r:id="rId22"/>
    <p:sldId id="489" r:id="rId23"/>
    <p:sldId id="490" r:id="rId24"/>
    <p:sldId id="491" r:id="rId25"/>
    <p:sldId id="492" r:id="rId26"/>
    <p:sldId id="493" r:id="rId27"/>
    <p:sldId id="494" r:id="rId28"/>
    <p:sldId id="495" r:id="rId29"/>
    <p:sldId id="496" r:id="rId30"/>
    <p:sldId id="497" r:id="rId31"/>
    <p:sldId id="498" r:id="rId32"/>
    <p:sldId id="499" r:id="rId33"/>
    <p:sldId id="500" r:id="rId34"/>
    <p:sldId id="501" r:id="rId35"/>
    <p:sldId id="502" r:id="rId36"/>
    <p:sldId id="503" r:id="rId37"/>
    <p:sldId id="504" r:id="rId38"/>
    <p:sldId id="505" r:id="rId39"/>
    <p:sldId id="506" r:id="rId40"/>
    <p:sldId id="507" r:id="rId41"/>
    <p:sldId id="508" r:id="rId42"/>
    <p:sldId id="509" r:id="rId43"/>
    <p:sldId id="510" r:id="rId44"/>
    <p:sldId id="511" r:id="rId45"/>
    <p:sldId id="512" r:id="rId46"/>
    <p:sldId id="513" r:id="rId47"/>
    <p:sldId id="514" r:id="rId48"/>
    <p:sldId id="515" r:id="rId49"/>
    <p:sldId id="517" r:id="rId50"/>
    <p:sldId id="516" r:id="rId51"/>
    <p:sldId id="518" r:id="rId52"/>
    <p:sldId id="519" r:id="rId53"/>
    <p:sldId id="520" r:id="rId54"/>
    <p:sldId id="521" r:id="rId55"/>
    <p:sldId id="522" r:id="rId56"/>
    <p:sldId id="523" r:id="rId57"/>
    <p:sldId id="524" r:id="rId58"/>
    <p:sldId id="525" r:id="rId59"/>
    <p:sldId id="526" r:id="rId60"/>
    <p:sldId id="527" r:id="rId61"/>
    <p:sldId id="528" r:id="rId62"/>
    <p:sldId id="529" r:id="rId63"/>
    <p:sldId id="530" r:id="rId64"/>
    <p:sldId id="531" r:id="rId65"/>
    <p:sldId id="532" r:id="rId66"/>
    <p:sldId id="533" r:id="rId67"/>
    <p:sldId id="534" r:id="rId68"/>
    <p:sldId id="536" r:id="rId69"/>
    <p:sldId id="535" r:id="rId70"/>
    <p:sldId id="537" r:id="rId71"/>
    <p:sldId id="538" r:id="rId72"/>
    <p:sldId id="539" r:id="rId73"/>
    <p:sldId id="540" r:id="rId74"/>
    <p:sldId id="541" r:id="rId75"/>
    <p:sldId id="542" r:id="rId76"/>
    <p:sldId id="543" r:id="rId77"/>
    <p:sldId id="544" r:id="rId78"/>
    <p:sldId id="545" r:id="rId79"/>
    <p:sldId id="546" r:id="rId80"/>
    <p:sldId id="547" r:id="rId81"/>
    <p:sldId id="548" r:id="rId82"/>
    <p:sldId id="549" r:id="rId83"/>
    <p:sldId id="550" r:id="rId84"/>
    <p:sldId id="551" r:id="rId85"/>
    <p:sldId id="552" r:id="rId86"/>
    <p:sldId id="553" r:id="rId87"/>
    <p:sldId id="554" r:id="rId88"/>
    <p:sldId id="555" r:id="rId89"/>
    <p:sldId id="556" r:id="rId9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9EAC2-5A58-8FBA-D7CF-5B8414C64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614B22-C981-E791-7200-3D5F531CB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1D8319-6B4C-69CD-E87B-4CA4641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29398-BAB7-C84F-78ED-C42FDEC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382205-7491-CFFA-1C12-76376CC2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1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891EE7-5B84-CCE6-0C31-8D34C660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63A56A-0443-2B09-DDB1-1EE99FCCA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CE2715-9CF4-6112-CCCD-42F65E29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C20F3-8F7A-4FFE-0679-10EC876D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0C424-D066-9A7C-86FE-880E071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65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FA8B-E135-2C55-E829-E9E44EA7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4F8F7A-1729-BC0B-A8B9-31D8B6E13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7883A5-F038-1414-8735-9A380A25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897BA5-CB62-00FE-05DC-77040F43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A8FD1E-E427-6C28-5C5C-FED86114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78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078C3-8979-44CC-D6ED-6FB480E3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882537-4A94-9E76-517A-AD3D7331E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6CB01-7AEC-0F9A-0B71-4820EE672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AA79FC-5CA1-9ECD-191C-DD444367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C54FDC-553B-CFE5-C968-2BE674C4D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40E08E-B58D-B837-E1B7-A7D8177A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6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436790-A559-6C0B-B4BB-6D426C3A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17C3C2-F0B2-EA02-EE3C-4927D1BBE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349E1F-5E0E-334C-A4F7-A66718FD6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E765FF-19CB-E6E3-07F2-52FF5D3D6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670837-1B2F-F5BE-965D-11F9265CE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B18F07-65FD-40D0-35D1-EE30EC099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F7EB55-830A-0985-EB8D-31B1CD2D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285AB1A-C028-D3EB-8A31-4EC5D87B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15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4C75EB-4737-7899-C67F-4AC0E1B3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E102225-EFA4-1E7E-3D78-0921EDB8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2A705-28F9-99B6-FE54-891FC81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DEA5B7-3F74-D058-3A2C-7DDEABA4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0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F97AC22-C20F-5AE6-3707-EFBA6D8A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234F67-A22B-99FF-334C-11DBB7E1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8E71AD-B6B4-7D09-ACFB-2E94671C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51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38A683-CFAC-7B6B-D050-9698DF0B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0D8826-8257-D56F-1C4F-10623558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D944F-5E21-61BA-3158-F9B368031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337141-6446-FD7B-640D-82FB3C6D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CCE80C-430F-C863-0286-8A00DA5B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1C9342-59AE-00C5-146F-18C8385A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1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3A7DBD-86F7-81B8-8755-663D9C3E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C02158-79FB-3D2C-FED5-48698309C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DBB424-9CD4-9864-1ABB-A8BEA4486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2943FA-27D8-F363-39B7-061214AB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2724DD-930A-6C86-69E7-F35FC5F4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3DBEC0-58CF-6306-3AC1-3429B71F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1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E922A5-11DE-56B7-0ADF-A14F545E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8C6863-5F5D-1191-6B3E-AFD8D970B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5DB045-92E0-D6CF-1AB8-F18B8ACF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B4B865-D84E-4F9D-86A5-79D961F4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78A7C3-5953-4C33-AA30-DBFAF79B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431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FEAA63C-A9C7-8990-F7FC-CBF1B3F81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38E134-A721-074B-4C32-2E4A27906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E9FB28-0B50-2E0E-6E79-74CF56D3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82FDA-81C0-4EA5-2160-D6C3D89C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10918-6A65-81AC-E2CF-285D470E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5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177CA3-D3DC-232A-DDCF-92179823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66CC87-9E72-5BCE-C0AA-03F85724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472B21-EC7B-13D3-6707-5826358DB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C146C-D3B0-4E2B-9EB2-F60083A70B4D}" type="datetimeFigureOut">
              <a:rPr lang="ko-KR" altLang="en-US" smtClean="0"/>
              <a:t>2025-09-20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39C984-06CB-F9F2-E3F9-23344FF80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6D41B-DF8B-04A3-0AF7-1995D876C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9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직사각형, 베이지, 프레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041ECB7-F83A-1782-176F-DAE944FEA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C1CF0B6-3888-CA4D-0F5A-D8EFAF7FC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4188333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2025</a:t>
            </a:r>
            <a:r>
              <a:rPr lang="ko-KR" altLang="en-US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년 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9</a:t>
            </a:r>
            <a:r>
              <a:rPr lang="ko-KR" altLang="en-US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월 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29</a:t>
            </a:r>
            <a:r>
              <a:rPr lang="ko-KR" altLang="en-US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일</a:t>
            </a:r>
            <a:b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r>
              <a:rPr lang="ko-KR" altLang="en-US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월요일 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4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wol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-</a:t>
            </a:r>
            <a:r>
              <a:rPr lang="en-US" altLang="ko-KR" sz="4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yo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-il) </a:t>
            </a:r>
            <a:r>
              <a:rPr lang="en-US" altLang="ko-KR" sz="40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Lunedi</a:t>
            </a:r>
            <a: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’</a:t>
            </a:r>
            <a:br>
              <a:rPr lang="en-US" altLang="ko-KR" sz="40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r>
              <a:rPr lang="en-US" altLang="ko-KR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</a:t>
            </a:r>
            <a:br>
              <a:rPr lang="en-US" altLang="ko-KR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endParaRPr lang="ko-KR" altLang="en-US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7960-585A-BAD0-D2E6-1AD78517EE92}"/>
              </a:ext>
            </a:extLst>
          </p:cNvPr>
          <p:cNvSpPr txBox="1"/>
          <p:nvPr/>
        </p:nvSpPr>
        <p:spPr>
          <a:xfrm>
            <a:off x="1792224" y="2365216"/>
            <a:ext cx="90464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오늘의 수업 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(O-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nul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-e-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su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-up)</a:t>
            </a:r>
            <a:b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</a:br>
            <a:endParaRPr lang="en-US" altLang="ko-KR" sz="32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0.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숙제</a:t>
            </a:r>
            <a:endParaRPr lang="en-US" altLang="ko-KR" sz="3200" dirty="0">
              <a:latin typeface="서울남산 장체 B" panose="02020503020101020101" pitchFamily="18" charset="-127"/>
              <a:ea typeface="서울남산 장체 B" panose="020205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1.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Questo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e Quello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이것 저것 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ikeot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/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geokeot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</a:t>
            </a:r>
          </a:p>
          <a:p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2. Verbo 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Essere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이다 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3200" dirty="0" err="1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ida</a:t>
            </a:r>
            <a:r>
              <a:rPr lang="en-US" altLang="ko-KR" sz="3200" dirty="0">
                <a:latin typeface="서울남산 장체 B" panose="02020503020101020101" pitchFamily="18" charset="-127"/>
                <a:ea typeface="서울남산 장체 B" panose="02020503020101020101" pitchFamily="18" charset="-127"/>
                <a:cs typeface="ADLaM Display" panose="02010000000000000000" pitchFamily="2" charset="0"/>
              </a:rPr>
              <a:t>) </a:t>
            </a:r>
            <a:endParaRPr lang="ko-KR" altLang="en-US" sz="3200" dirty="0">
              <a:latin typeface="서울남산 장체 B" panose="02020503020101020101" pitchFamily="18" charset="-127"/>
              <a:ea typeface="서울남산 장체 B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037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97E87-F301-4D68-42AC-3406F8DD6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04169A8-9825-B82E-DE18-7D2B071F7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F3AF224-37F8-BA7F-0C75-AA13DC2C3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DB1993A-E6A3-C365-2E3F-D3A456C24760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1. Qual è il modo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dire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Sì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 in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응</a:t>
            </a:r>
          </a:p>
        </p:txBody>
      </p:sp>
    </p:spTree>
    <p:extLst>
      <p:ext uri="{BB962C8B-B14F-4D97-AF65-F5344CB8AC3E}">
        <p14:creationId xmlns:p14="http://schemas.microsoft.com/office/powerpoint/2010/main" val="103003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91ACC-8D9A-D6E4-3119-6F2036FBA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B12F911-8683-3311-1C1A-BB48DDEC9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76267F2-168E-626A-38D7-3700913C2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9E087A37-E4B5-E41A-64F9-3FD72BB43836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2. Qual è il modo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comune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dire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Sì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 in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nei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drama?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응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웅</a:t>
            </a:r>
          </a:p>
        </p:txBody>
      </p:sp>
    </p:spTree>
    <p:extLst>
      <p:ext uri="{BB962C8B-B14F-4D97-AF65-F5344CB8AC3E}">
        <p14:creationId xmlns:p14="http://schemas.microsoft.com/office/powerpoint/2010/main" val="2994356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113D8-27F7-16B1-E503-187539E9F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BAE395D-CA96-9C60-335B-242C9E572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92A0B82-8941-6389-E4A6-15516F93B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4D95408-8EA1-FD2B-D5F0-2CA9757D47A7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3. Quale di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espressioni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significa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“No” in modo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393914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689C4-3E1E-E748-45CF-7E7A3226C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1F94043-2EE7-ED4F-BCC9-200287CA1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0B7B460-D798-7532-53BD-437154379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F5A0693-735A-3636-4429-C41473A5448A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4. Se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parli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con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amico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stretto,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useresti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 dire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Sì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응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</a:t>
            </a:r>
          </a:p>
        </p:txBody>
      </p:sp>
    </p:spTree>
    <p:extLst>
      <p:ext uri="{BB962C8B-B14F-4D97-AF65-F5344CB8AC3E}">
        <p14:creationId xmlns:p14="http://schemas.microsoft.com/office/powerpoint/2010/main" val="3552031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569B4-EE6E-E85B-8131-8BDA17986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7E02C72-EC8E-E44F-654C-B21F34DE4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4C80AE3-303F-688B-FAB6-B56672A18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2D4F9D2-9D10-E4AD-A8CA-99C6A671EFF8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5. Qual è il modo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informale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neutrale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dire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Sì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</a:t>
            </a:r>
          </a:p>
        </p:txBody>
      </p:sp>
    </p:spTree>
    <p:extLst>
      <p:ext uri="{BB962C8B-B14F-4D97-AF65-F5344CB8AC3E}">
        <p14:creationId xmlns:p14="http://schemas.microsoft.com/office/powerpoint/2010/main" val="4212814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81326-A448-61F5-FA25-9434CE02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95E663E-974F-D2AA-64B6-FF172DE27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B80404B-2972-FDE2-A6C9-F330D4AB7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FDB5D23C-28C8-D750-6F9B-6A81FBBCF63B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6. Quale di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parole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puoi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come “ciao” con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gli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amici,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quando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arrivi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che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quando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vai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via?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안녕하세요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안녕히가세요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안녕히계세요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837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5C98B-269C-2727-81A8-484BD7013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042EC77-8E8B-280F-BF0C-565AE9A10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40B98C3-B85F-B882-7C60-021F92A4A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BADA8D0-4962-4BA9-8BDC-460D58054A76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7. Quale forma di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saluto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quando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la persona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andando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via?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안녕하세요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안녕히계세요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안녕히가세요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</a:t>
            </a:r>
          </a:p>
        </p:txBody>
      </p:sp>
    </p:spTree>
    <p:extLst>
      <p:ext uri="{BB962C8B-B14F-4D97-AF65-F5344CB8AC3E}">
        <p14:creationId xmlns:p14="http://schemas.microsoft.com/office/powerpoint/2010/main" val="3855450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E3C0E-3AD2-31F1-FAF9-E220D05FF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7DF4F47-70C9-EF4E-90BF-8567C6077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B3E8EDF-B8A0-7CA8-ED0B-2AFE705AC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C3BFFAD-96F6-FE23-2DC4-EBD5852D45E0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8. 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quando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la persona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resta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tu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vai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via?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안녕히가세요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안녕히계세요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안녕하세요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</a:t>
            </a:r>
          </a:p>
        </p:txBody>
      </p:sp>
    </p:spTree>
    <p:extLst>
      <p:ext uri="{BB962C8B-B14F-4D97-AF65-F5344CB8AC3E}">
        <p14:creationId xmlns:p14="http://schemas.microsoft.com/office/powerpoint/2010/main" val="414702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68AB3-D22C-97CA-14D0-23813F247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A49022B-F4F2-F6FE-8A14-5F5090BC4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BB8D27F-2357-677C-7581-2A1B9C603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CF77B00-A70B-86F6-017B-F03B2C010A46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9.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il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grazie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universale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ogni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contesto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고맙습니다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고마워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</a:t>
            </a:r>
          </a:p>
        </p:txBody>
      </p:sp>
    </p:spTree>
    <p:extLst>
      <p:ext uri="{BB962C8B-B14F-4D97-AF65-F5344CB8AC3E}">
        <p14:creationId xmlns:p14="http://schemas.microsoft.com/office/powerpoint/2010/main" val="2708460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CF805-22FF-10F7-BC80-BBECF32DE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3DCF7C8-F530-4061-E65F-3F35608D5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CA1F311-5F63-05C1-2423-D7E0780DF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E7CFEF8-1CAF-4B72-3102-9FE1481F94AB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10. Quale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grazie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originale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고맙습니다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고마워요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감사해요</a:t>
            </a:r>
          </a:p>
        </p:txBody>
      </p:sp>
    </p:spTree>
    <p:extLst>
      <p:ext uri="{BB962C8B-B14F-4D97-AF65-F5344CB8AC3E}">
        <p14:creationId xmlns:p14="http://schemas.microsoft.com/office/powerpoint/2010/main" val="3923674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09B0A-EB91-2CCB-F812-074012AAA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05C1C6D-4258-D5DC-E91E-745BC6AA1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E2651B7-B20F-2297-A2A2-CE474E675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C04E46B-A13F-9CD6-9F08-0169B996F778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11.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la forma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informale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grazie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고맙습니다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고마워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고마워요</a:t>
            </a:r>
          </a:p>
        </p:txBody>
      </p:sp>
    </p:spTree>
    <p:extLst>
      <p:ext uri="{BB962C8B-B14F-4D97-AF65-F5344CB8AC3E}">
        <p14:creationId xmlns:p14="http://schemas.microsoft.com/office/powerpoint/2010/main" val="2987544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92EB3-89AC-04B1-DEA9-4629F993F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B37A884-7936-97F2-DE28-4D6A473D8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77299D5-6FFA-D101-A97B-DB763D018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9E1B02E5-806E-4EAE-8E1F-A765E8C28BD6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12. Qual è la forma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 dire “mi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dispiace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/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scusa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</a:t>
            </a:r>
          </a:p>
        </p:txBody>
      </p:sp>
    </p:spTree>
    <p:extLst>
      <p:ext uri="{BB962C8B-B14F-4D97-AF65-F5344CB8AC3E}">
        <p14:creationId xmlns:p14="http://schemas.microsoft.com/office/powerpoint/2010/main" val="1355358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F699B-2FF2-A3AA-F4D3-B87CFC866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9493941-0CD7-D41B-8D46-5709B226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E2A172B-BC54-FE7E-30D9-55F1F9895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CBC7144-00BF-FBB7-484C-56196329874C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13. Qual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l’espressione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che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attirare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l’attenzione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qualcuno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come al ristorante?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저기요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안녕하세요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875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C59B4-EC48-6775-93BF-A62481A10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E2B2B94-927E-A415-02C3-3368A1881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5573233-DFF7-F6DF-6416-2347DA70C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1EAEBD89-DFD5-B109-3EF2-A3B36445B12A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14. Se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qualcuno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dice “Mi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hanno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rubato la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macchina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”, come NON devi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rispondere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진짜요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정말요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말도 안 돼요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!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798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D0D31-77E3-99DA-D71D-07D73B13E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EBDA98D-DA2A-516B-EB29-126C80E66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FA0B9CA-13D7-59FB-9B06-62C2864F20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3571B72-65AB-DE1A-9DA9-38BC4D9F687C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15.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espressione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useresti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 dire “Un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momento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per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favore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안녕하세요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잠시만요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고맙습니다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</a:t>
            </a:r>
          </a:p>
        </p:txBody>
      </p:sp>
    </p:spTree>
    <p:extLst>
      <p:ext uri="{BB962C8B-B14F-4D97-AF65-F5344CB8AC3E}">
        <p14:creationId xmlns:p14="http://schemas.microsoft.com/office/powerpoint/2010/main" val="3578418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19149-22BE-CD07-1622-7F6129AE6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B506B62-853A-759C-0F4E-9D499F56E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6071391-A023-55D7-297A-BB3594850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6B04572-D5E5-0446-7CE5-93621530CA45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16.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ordine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formalità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corretto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(dal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meno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al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 per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Sì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응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응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응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응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</a:t>
            </a:r>
          </a:p>
        </p:txBody>
      </p:sp>
    </p:spTree>
    <p:extLst>
      <p:ext uri="{BB962C8B-B14F-4D97-AF65-F5344CB8AC3E}">
        <p14:creationId xmlns:p14="http://schemas.microsoft.com/office/powerpoint/2010/main" val="1981592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F3F42-85FB-7B01-1A2F-E93B63609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392A04C-8599-ADAA-06BC-C14B60359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A19DD97-E28C-F885-F12C-3E6DCFC13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11D8782-20F6-4923-CA26-EF3569F9B2CA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17. Qual è la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differenza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principale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“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네”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 “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예”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formale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carino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solo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amici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significa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“No”</a:t>
            </a:r>
          </a:p>
        </p:txBody>
      </p:sp>
    </p:spTree>
    <p:extLst>
      <p:ext uri="{BB962C8B-B14F-4D97-AF65-F5344CB8AC3E}">
        <p14:creationId xmlns:p14="http://schemas.microsoft.com/office/powerpoint/2010/main" val="2066974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89752-FB01-BF00-FF52-948039FA2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A5E81A7-5718-802F-AED2-0196307F7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7C43471-DA44-CB61-A949-BAB72ED8C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19BB521-5878-E330-8F5D-9B5FF63349CA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18. Qual è la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differenza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“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아니”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 “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아니요”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Nessuna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differenza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Uno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lungo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Formalità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Uno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significa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sì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149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874A5-3325-02B1-E636-CC9BC15AB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5459647-6870-A4DA-301C-1D5F3AEDE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A961F48-5649-295C-EAB3-DE55931E5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44632D9-375D-8F50-4D97-7115AD38E46F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19.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varianti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forma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coccolosa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 di dire “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응”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웅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1395219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C28E2-02D3-496B-3FAA-E76D994C8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B6447EC-BE7E-26EF-50E3-726C63EBA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7C8071C-A774-4179-2DDB-C23E72CCA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A721942-742C-2CAD-9DA3-BC6D0A641B70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20. Quando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rispondi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“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네”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frase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negativa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in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realtà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stai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dicendo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Sì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confermo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quello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che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hai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detto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“No, non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sono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d’accordo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“Forse”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“Non lo so”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452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9053A-E829-8A2E-7026-C2699C13D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2FA556C-AEE1-4AB7-9DC8-26AA79968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0BF56D3-F736-F614-4779-43CEA70DF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F804989A-D8E6-CEC7-E1E6-4F6A39035F48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21. Quale forma di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ringraziamento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raramente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nella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vita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reale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감사해요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고맙습니다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고마워</a:t>
            </a:r>
          </a:p>
        </p:txBody>
      </p:sp>
    </p:spTree>
    <p:extLst>
      <p:ext uri="{BB962C8B-B14F-4D97-AF65-F5344CB8AC3E}">
        <p14:creationId xmlns:p14="http://schemas.microsoft.com/office/powerpoint/2010/main" val="404625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C3C03-6346-34F5-184E-085AF1B99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19BD8BC-D7A4-92C9-E81F-FBD8F0EEF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E491527-5D1E-CF42-030B-238775008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9407932-DC6B-A2C7-38CF-56D4B1ADB44C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22. Se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parli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con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collega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non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troppo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vicino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quale forma di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grazie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useresti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고마워요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고마워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</a:t>
            </a:r>
          </a:p>
        </p:txBody>
      </p:sp>
    </p:spTree>
    <p:extLst>
      <p:ext uri="{BB962C8B-B14F-4D97-AF65-F5344CB8AC3E}">
        <p14:creationId xmlns:p14="http://schemas.microsoft.com/office/powerpoint/2010/main" val="1905452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76D6D-4077-31E4-0B95-1D53A7F7C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30B0559-2C12-2075-0025-870854AA7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BB80B83-8A1D-8C31-985D-009CC4840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742D0725-C08D-1E84-7090-54FF9B8C58C2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23. Se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vuoi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dire “mi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dispiace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 in modo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informale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ad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amico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</a:t>
            </a:r>
          </a:p>
        </p:txBody>
      </p:sp>
    </p:spTree>
    <p:extLst>
      <p:ext uri="{BB962C8B-B14F-4D97-AF65-F5344CB8AC3E}">
        <p14:creationId xmlns:p14="http://schemas.microsoft.com/office/powerpoint/2010/main" val="1363951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84358-ABD3-7279-7826-03E07FA43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FFF40C5-5EF4-D0FD-DBED-A80D6080F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0C0164F-96E8-9278-06A0-0322AA949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126E6E2-2062-2E7E-F600-0F3815E8B589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24. Qual è la forma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abbreviata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come slang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amici?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해미</a:t>
            </a:r>
          </a:p>
        </p:txBody>
      </p:sp>
    </p:spTree>
    <p:extLst>
      <p:ext uri="{BB962C8B-B14F-4D97-AF65-F5344CB8AC3E}">
        <p14:creationId xmlns:p14="http://schemas.microsoft.com/office/powerpoint/2010/main" val="1624607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5EB2C-4865-E6E3-6388-26D99E681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C3629FE-908B-D3CD-A593-5079B2674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D66A97F-AB21-CC2C-6D25-02202444C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AA42733-B3BB-2E70-2B6E-F1F88883A5DD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25. Qual è la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traduzione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letterale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안녕하세요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Vai in pace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Stai in pace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Essere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pace,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essere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salute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Grazie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mille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439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4024D-EAEF-BE4B-4B8A-B8E7012CA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CC2022E-31B1-7A4F-D13D-1BD28249F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0DDB439-EA13-8A1F-BC4D-745C58F33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7325B210-FD84-B7D0-567C-869E11219445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26. Qual è la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traduzione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letterale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안녕히가세요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Stai in pace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Vai in pace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Buonanotte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Buongiorno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1158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01F82-1284-DA44-5365-A94B1DB96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FA3AB3-14AD-3733-381D-46CA6F290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ABA5B23-0B1B-9AC4-4658-97F53F1BA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9EFEF109-3F6F-C0BA-E52D-C910434A8463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27.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saluto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solo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amici stretti?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안녕하세요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안녕히계세요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안녕히가세요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</a:t>
            </a:r>
          </a:p>
        </p:txBody>
      </p:sp>
    </p:spTree>
    <p:extLst>
      <p:ext uri="{BB962C8B-B14F-4D97-AF65-F5344CB8AC3E}">
        <p14:creationId xmlns:p14="http://schemas.microsoft.com/office/powerpoint/2010/main" val="3152182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7B82E-D81B-D375-7671-AB96404A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273B44D-B3E6-038A-4615-45D790A06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2690E71-110B-C43B-6ED0-0A2256865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65FC484-EA5E-C35D-CE9A-F54E7B8B4A6D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28. Qual è la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traduzione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잠깐만요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Scusi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!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Aspetta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attimo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Grazie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mille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Buongiorno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6369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91F69-4FED-0C42-2972-DF2D0AFDA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7026AD3-E057-DE95-EBC4-EA13F8F7E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F238148-9220-14BE-1E1C-44A952087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88F8610-068B-16F0-FA28-D27FA7D33A32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29. Qual è il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significato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“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말도 안 돼요”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Mi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dispiace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Non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possibile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!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Grazie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Arrivederci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4916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1025A-6FA2-B685-D8A0-8A9CB3549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AAD70B9-ABDE-53BC-B443-96B83BBA4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6F2B5AB-C5E1-C661-D361-9FFA25E72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DCCABC2-EBBA-B5D7-DF92-4F00A849E096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30.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frasi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NON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significa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scusa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저기요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</a:t>
            </a:r>
          </a:p>
        </p:txBody>
      </p:sp>
    </p:spTree>
    <p:extLst>
      <p:ext uri="{BB962C8B-B14F-4D97-AF65-F5344CB8AC3E}">
        <p14:creationId xmlns:p14="http://schemas.microsoft.com/office/powerpoint/2010/main" val="40849984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8A315-8AA0-3E65-921E-45E4B594A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4C6A900-0779-4700-9DF7-4756D0C9B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60559E-E376-29D5-AA42-D5CC99591A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B78C973-9A0C-261A-9DC6-CA6DE7493338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31.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NON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può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essere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 dire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sì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 in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웅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요</a:t>
            </a:r>
          </a:p>
        </p:txBody>
      </p:sp>
    </p:spTree>
    <p:extLst>
      <p:ext uri="{BB962C8B-B14F-4D97-AF65-F5344CB8AC3E}">
        <p14:creationId xmlns:p14="http://schemas.microsoft.com/office/powerpoint/2010/main" val="3687953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9DF41-6F89-116F-2338-5E3FDB139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DCA3416-EEB8-374E-C41D-E6BA9CB35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553F622-00FC-032E-8C38-24F62DBCB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FBC8137-B893-D216-6566-E76C4459024C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32. Se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qualcuno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dice “Non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piace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il caffè?”, 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tu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vuoi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confermare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che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NON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piace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rispondi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2955468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EF1E3-C870-C70C-5F37-CFCED735B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E404CA8-C6E8-B0F7-3CD1-410393A06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28124F3-7CBB-5748-E68C-6255A58DA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F520C74-2DF8-2E34-1ABC-224A8610A07F}"/>
              </a:ext>
            </a:extLst>
          </p:cNvPr>
          <p:cNvSpPr txBox="1">
            <a:spLocks/>
          </p:cNvSpPr>
          <p:nvPr/>
        </p:nvSpPr>
        <p:spPr>
          <a:xfrm>
            <a:off x="926274" y="1416155"/>
            <a:ext cx="10367159" cy="486589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33. Se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qualcuno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dice “Non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piace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il caffè?”, 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tu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vuoi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dire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che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INVECE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piace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,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rispondi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웅</a:t>
            </a:r>
          </a:p>
        </p:txBody>
      </p:sp>
    </p:spTree>
    <p:extLst>
      <p:ext uri="{BB962C8B-B14F-4D97-AF65-F5344CB8AC3E}">
        <p14:creationId xmlns:p14="http://schemas.microsoft.com/office/powerpoint/2010/main" val="20567519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A5123-2B87-05C0-AC14-57259F39F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4C56703-3CCF-CBB6-1555-7E3BFF296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C7354A8-30A8-0089-07DC-83F3B5FFC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060FD07-7622-6D2E-0133-4667C45868BE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34. Qual è la forma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in un contest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lavorativo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</a:t>
            </a:r>
          </a:p>
        </p:txBody>
      </p:sp>
    </p:spTree>
    <p:extLst>
      <p:ext uri="{BB962C8B-B14F-4D97-AF65-F5344CB8AC3E}">
        <p14:creationId xmlns:p14="http://schemas.microsoft.com/office/powerpoint/2010/main" val="39263210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2B9FB-680B-E4FA-CEEB-BA95782AC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FBA5065-DF8E-5766-C42C-39DB97506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14AD9E3-F4B6-9660-AC14-AE52E4C83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014D1C7-6547-B873-D998-856059278728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35. Quando NON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appropriato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Dopo aver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rotto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qualcosa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Dopo aver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urtato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qualcuno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Dopo aver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detto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sbagliata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Dopo aver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sentito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che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amico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ha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perso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il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portafoglio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7355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5559-7E54-1E98-0C25-13B821936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34F146F-3954-7E59-09F4-A2B8B6EC9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EFA193D-96FC-FBE9-2679-2BC9F3DBB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F649A370-B4A8-6699-5F81-30808B2BBAFA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36.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delle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seguenti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coppie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corretta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안녕히가세요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Vai in pace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안녕히계세요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Vai in pace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안녕하세요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Arrivederci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안녕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Grazie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784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A1C4D-B8DF-B51A-57CB-F0C0C62E3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B2ED181-0AA7-8970-1146-004AEF86B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F5D23FD-43E9-286A-E729-FDAE2A289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123D32EE-2AC3-4EBE-B67D-65B1BD0138BB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37. In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frase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puoi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usare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저기요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Quando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vuoi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ringraziare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Quando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vuoi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attirare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l’attenzione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cameriere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Quando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chiedi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scusa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errore</a:t>
            </a:r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Quando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saluti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amico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4330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8E281-997E-FB4C-E5D5-3989A96EF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C83392D-54BB-39FB-06DE-1B9F7681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C071B89-D821-6687-822C-69C82CBD5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4D73095-D6D6-BB26-F5F5-E4E8105D1268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38. Se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vuoi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sembrare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carino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coccoloso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chat,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useresti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응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웅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12301799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432C7-40D1-ADB7-BA24-FA7FCF72E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2C9F772-5670-EE3D-086D-EE985FDD1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3680FDA-E8B4-5E4F-88CF-19ECF0EB0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92C923CB-D28A-32D9-1E9E-F77801BA5938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39.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NON è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ringraziamento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감사합니다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고맙습니다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고마워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하세요</a:t>
            </a:r>
          </a:p>
        </p:txBody>
      </p:sp>
    </p:spTree>
    <p:extLst>
      <p:ext uri="{BB962C8B-B14F-4D97-AF65-F5344CB8AC3E}">
        <p14:creationId xmlns:p14="http://schemas.microsoft.com/office/powerpoint/2010/main" val="8540425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C39AF-88D3-69AC-0525-E2210F810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5AFDCB2-1406-15A7-1495-86F3567D4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D356AC1-1C67-59F8-17CF-F11045AB2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D64BEFE-705B-DA91-6BF5-7060A8FF03A5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40.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ordine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formalità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corretto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scusarsi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죄송해요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죄송해요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미안해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미안</a:t>
            </a:r>
          </a:p>
          <a:p>
            <a:pPr algn="l"/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Risposta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 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죄송합니다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죄송해요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–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죄송</a:t>
            </a:r>
          </a:p>
        </p:txBody>
      </p:sp>
    </p:spTree>
    <p:extLst>
      <p:ext uri="{BB962C8B-B14F-4D97-AF65-F5344CB8AC3E}">
        <p14:creationId xmlns:p14="http://schemas.microsoft.com/office/powerpoint/2010/main" val="18670585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D49BD-F2BA-455F-40F7-8C4C554CE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ko-KR" b="1" dirty="0"/>
              <a:t>QUESTO E QUELLO</a:t>
            </a:r>
            <a:br>
              <a:rPr lang="ko-KR" altLang="ko-KR" dirty="0"/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B00255-9EA0-A251-04C5-F65ADD845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r>
              <a:rPr lang="it-IT" altLang="ko-KR" dirty="0"/>
              <a:t>Per evitare di rendere lo studio del Coreano noioso, non vogliamo entrare troppo nello specifico grammaticale dei concetti. </a:t>
            </a:r>
            <a:endParaRPr lang="ko-KR" altLang="ko-KR" dirty="0"/>
          </a:p>
          <a:p>
            <a:r>
              <a:rPr lang="it-IT" altLang="ko-KR" dirty="0"/>
              <a:t>Tieni solo presente che </a:t>
            </a:r>
            <a:r>
              <a:rPr lang="it-IT" altLang="ko-KR" i="1" dirty="0"/>
              <a:t>QUESTO</a:t>
            </a:r>
            <a:r>
              <a:rPr lang="it-IT" altLang="ko-KR" dirty="0"/>
              <a:t> e </a:t>
            </a:r>
            <a:r>
              <a:rPr lang="it-IT" altLang="ko-KR" i="1" dirty="0"/>
              <a:t>QUELLO</a:t>
            </a:r>
            <a:r>
              <a:rPr lang="it-IT" altLang="ko-KR" dirty="0"/>
              <a:t> possono essere degli aggettivi dimostrativi o dei pronomi.</a:t>
            </a:r>
            <a:endParaRPr lang="ko-KR" altLang="ko-KR" dirty="0"/>
          </a:p>
          <a:p>
            <a:r>
              <a:rPr lang="it-IT" altLang="ko-KR" dirty="0"/>
              <a:t>Nel primo caso, in coreano esistono tre parole per indicare qualcosa. Esse sono:</a:t>
            </a:r>
            <a:endParaRPr lang="ko-KR" altLang="ko-KR" dirty="0"/>
          </a:p>
          <a:p>
            <a:r>
              <a:rPr lang="ko-KR" altLang="ko-KR" b="1" dirty="0"/>
              <a:t>이 </a:t>
            </a:r>
            <a:r>
              <a:rPr lang="it-IT" altLang="ko-KR" b="1" dirty="0"/>
              <a:t>(i)    = Questo </a:t>
            </a:r>
            <a:r>
              <a:rPr lang="it-IT" altLang="ko-KR" dirty="0"/>
              <a:t>(si utilizza quando l’oggetto è vicino a te che stai parlando)</a:t>
            </a:r>
            <a:endParaRPr lang="ko-KR" altLang="ko-KR" dirty="0"/>
          </a:p>
          <a:p>
            <a:r>
              <a:rPr lang="ko-KR" altLang="ko-KR" b="1" dirty="0"/>
              <a:t>그 </a:t>
            </a:r>
            <a:r>
              <a:rPr lang="it-IT" altLang="ko-KR" b="1" dirty="0"/>
              <a:t>(geu) = Quello </a:t>
            </a:r>
            <a:r>
              <a:rPr lang="it-IT" altLang="ko-KR" dirty="0"/>
              <a:t>(si utilizza quando l’oggetto è vicino a colui con cui parli)</a:t>
            </a:r>
            <a:endParaRPr lang="ko-KR" altLang="ko-KR" dirty="0"/>
          </a:p>
          <a:p>
            <a:r>
              <a:rPr lang="ko-KR" altLang="ko-KR" b="1" dirty="0"/>
              <a:t>저 </a:t>
            </a:r>
            <a:r>
              <a:rPr lang="it-IT" altLang="ko-KR" b="1" dirty="0"/>
              <a:t>(jeo) = Quello </a:t>
            </a:r>
            <a:r>
              <a:rPr lang="it-IT" altLang="ko-KR" dirty="0"/>
              <a:t>(si utilizza quando l’oggetto è lontano da entrambi)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4551333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54B2A-EB60-517B-720B-C23AFFE76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7DADD9-F87A-957C-367A-EBDA5DDC3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ko-KR" b="1" dirty="0"/>
              <a:t>QUESTO E QUELLO</a:t>
            </a:r>
            <a:br>
              <a:rPr lang="ko-KR" altLang="ko-KR" dirty="0"/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B495C4-3675-9108-F92F-984978446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Perfetto! Introduciamo qualche parola coreana per fare degli esempi: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 </a:t>
            </a:r>
            <a:endParaRPr lang="ko-KR" altLang="ko-KR" dirty="0"/>
          </a:p>
          <a:p>
            <a:r>
              <a:rPr lang="ko-KR" altLang="ko-KR" sz="4000" dirty="0"/>
              <a:t>고양이</a:t>
            </a:r>
            <a:r>
              <a:rPr lang="it-IT" altLang="ko-KR" sz="4000" dirty="0"/>
              <a:t>(go-yang-i)= Gatto </a:t>
            </a:r>
            <a:endParaRPr lang="ko-KR" altLang="ko-KR" sz="4000" dirty="0"/>
          </a:p>
          <a:p>
            <a:r>
              <a:rPr lang="ko-KR" altLang="ko-KR" sz="4000" dirty="0"/>
              <a:t>강아지</a:t>
            </a:r>
            <a:r>
              <a:rPr lang="it-IT" altLang="ko-KR" sz="4000" dirty="0"/>
              <a:t>(gang-a-ji)= Cane</a:t>
            </a:r>
            <a:endParaRPr lang="ko-KR" altLang="ko-KR" sz="4000" dirty="0"/>
          </a:p>
          <a:p>
            <a:r>
              <a:rPr lang="ko-KR" altLang="ko-KR" sz="4000" dirty="0"/>
              <a:t>책</a:t>
            </a:r>
            <a:r>
              <a:rPr lang="it-IT" altLang="ko-KR" sz="4000" dirty="0"/>
              <a:t>(chaek)=Libro</a:t>
            </a:r>
            <a:endParaRPr lang="ko-KR" altLang="ko-KR" sz="4000" dirty="0"/>
          </a:p>
          <a:p>
            <a:r>
              <a:rPr lang="ko-KR" altLang="ko-KR" sz="4000" dirty="0"/>
              <a:t>사람</a:t>
            </a:r>
            <a:r>
              <a:rPr lang="it-IT" altLang="ko-KR" sz="4000" dirty="0"/>
              <a:t>(sa-ram)=Persona</a:t>
            </a:r>
            <a:endParaRPr lang="ko-KR" altLang="ko-KR" sz="4000" dirty="0"/>
          </a:p>
        </p:txBody>
      </p:sp>
    </p:spTree>
    <p:extLst>
      <p:ext uri="{BB962C8B-B14F-4D97-AF65-F5344CB8AC3E}">
        <p14:creationId xmlns:p14="http://schemas.microsoft.com/office/powerpoint/2010/main" val="14419350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A650E-AB87-C6CB-38F1-3898E60F2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4653DC-7FF0-4DBA-69BE-55000674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ko-KR" b="1" dirty="0"/>
              <a:t>QUESTO E QUELLO</a:t>
            </a:r>
            <a:br>
              <a:rPr lang="ko-KR" altLang="ko-KR" dirty="0"/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69848B-9C33-5BAC-CD14-1D419914B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Quindi per dire “questo gatto” userai semplicemente:</a:t>
            </a:r>
            <a:endParaRPr lang="ko-KR" altLang="ko-KR" dirty="0"/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r>
              <a:rPr lang="ko-KR" altLang="ko-KR" b="1" dirty="0"/>
              <a:t>이 고양이</a:t>
            </a:r>
            <a:r>
              <a:rPr lang="it-IT" altLang="ko-KR" dirty="0"/>
              <a:t> </a:t>
            </a:r>
            <a:endParaRPr lang="ko-KR" altLang="ko-KR" dirty="0"/>
          </a:p>
          <a:p>
            <a:pPr marL="0" indent="0">
              <a:buNone/>
            </a:pPr>
            <a:endParaRPr lang="it-IT" altLang="ko-KR" dirty="0"/>
          </a:p>
          <a:p>
            <a:pPr marL="0" indent="0">
              <a:buNone/>
            </a:pPr>
            <a:r>
              <a:rPr lang="it-IT" altLang="ko-KR" dirty="0"/>
              <a:t>Per dire: “quel cane vicino a te”:</a:t>
            </a:r>
            <a:endParaRPr lang="ko-KR" altLang="ko-KR" dirty="0"/>
          </a:p>
          <a:p>
            <a:pPr marL="0" indent="0">
              <a:buNone/>
            </a:pPr>
            <a:r>
              <a:rPr lang="ko-KR" altLang="ko-KR" b="1" dirty="0"/>
              <a:t>그 강아지 </a:t>
            </a:r>
            <a:endParaRPr lang="ko-KR" altLang="ko-KR" dirty="0"/>
          </a:p>
          <a:p>
            <a:pPr marL="0" indent="0">
              <a:buNone/>
            </a:pPr>
            <a:endParaRPr lang="it-IT" altLang="ko-KR" dirty="0"/>
          </a:p>
          <a:p>
            <a:pPr marL="0" indent="0">
              <a:buNone/>
            </a:pPr>
            <a:r>
              <a:rPr lang="it-IT" altLang="ko-KR" dirty="0"/>
              <a:t>Per dire “quella persona” (liggiù):</a:t>
            </a:r>
            <a:endParaRPr lang="ko-KR" altLang="ko-KR" dirty="0"/>
          </a:p>
          <a:p>
            <a:pPr marL="0" indent="0">
              <a:buNone/>
            </a:pPr>
            <a:r>
              <a:rPr lang="ko-KR" altLang="ko-KR" b="1" dirty="0"/>
              <a:t>저 사람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944299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DB1C2C-DF6B-2164-641D-9BFBB9677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6EF9E6B-9CE2-6F01-41C2-A561D1DA3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it-IT" altLang="ko-KR" sz="3400" b="1" dirty="0"/>
              <a:t>QUESTO E QUELLO</a:t>
            </a:r>
            <a:br>
              <a:rPr lang="ko-KR" altLang="ko-KR" sz="3400" dirty="0"/>
            </a:br>
            <a:endParaRPr lang="ko-KR" altLang="en-US" sz="3400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3B546C5-9910-7FAD-B42F-6E48AE13F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510108"/>
            <a:ext cx="4443154" cy="4235398"/>
          </a:xfrm>
        </p:spPr>
        <p:txBody>
          <a:bodyPr>
            <a:normAutofit fontScale="92500"/>
          </a:bodyPr>
          <a:lstStyle/>
          <a:p>
            <a:r>
              <a:rPr lang="it-IT" altLang="ko-KR" sz="2400" dirty="0"/>
              <a:t>Quando invece vuoi indicare un oggetto in generale (o perché non ne conosci il nome 😉) aggiungerai la particella </a:t>
            </a:r>
            <a:r>
              <a:rPr lang="ko-KR" altLang="ko-KR" sz="2400" dirty="0"/>
              <a:t>것</a:t>
            </a:r>
            <a:r>
              <a:rPr lang="it-IT" altLang="ko-KR" sz="2400" dirty="0"/>
              <a:t> (geot) “oggetto”. In questo modo otterrai dei pronomi.</a:t>
            </a:r>
            <a:endParaRPr lang="ko-KR" altLang="ko-KR" sz="2400" dirty="0"/>
          </a:p>
          <a:p>
            <a:r>
              <a:rPr lang="it-IT" altLang="ko-KR" sz="2400" dirty="0"/>
              <a:t>Ottenendo </a:t>
            </a:r>
            <a:r>
              <a:rPr lang="ko-KR" altLang="ko-KR" sz="2400" b="1" dirty="0"/>
              <a:t>이것</a:t>
            </a:r>
            <a:r>
              <a:rPr lang="it-IT" altLang="ko-KR" sz="2400" b="1" dirty="0"/>
              <a:t>, </a:t>
            </a:r>
            <a:r>
              <a:rPr lang="ko-KR" altLang="ko-KR" sz="2400" b="1" dirty="0"/>
              <a:t>그것</a:t>
            </a:r>
            <a:r>
              <a:rPr lang="it-IT" altLang="ko-KR" sz="2400" b="1" dirty="0"/>
              <a:t>, </a:t>
            </a:r>
            <a:r>
              <a:rPr lang="ko-KR" altLang="ko-KR" sz="2400" b="1" dirty="0"/>
              <a:t>저것</a:t>
            </a:r>
            <a:r>
              <a:rPr lang="it-IT" altLang="ko-KR" sz="2400" dirty="0"/>
              <a:t>;</a:t>
            </a:r>
            <a:endParaRPr lang="ko-KR" altLang="ko-KR" sz="2400" dirty="0"/>
          </a:p>
          <a:p>
            <a:r>
              <a:rPr lang="it-IT" altLang="ko-KR" sz="2400" dirty="0"/>
              <a:t>Ad esempio volendo dire “cos’è quello?” Dirai:</a:t>
            </a:r>
            <a:endParaRPr lang="ko-KR" altLang="ko-KR" sz="2400" dirty="0"/>
          </a:p>
          <a:p>
            <a:r>
              <a:rPr lang="it-IT" altLang="ko-KR" sz="2400" dirty="0"/>
              <a:t>-</a:t>
            </a:r>
            <a:r>
              <a:rPr lang="ko-KR" altLang="ko-KR" sz="2400" i="1" dirty="0"/>
              <a:t>저것 </a:t>
            </a:r>
            <a:r>
              <a:rPr lang="ko-KR" altLang="ko-KR" sz="2400" i="1" dirty="0" err="1"/>
              <a:t>뭐예요</a:t>
            </a:r>
            <a:r>
              <a:rPr lang="it-IT" altLang="ko-KR" sz="2400" i="1" dirty="0"/>
              <a:t>?? Cos’è quello?</a:t>
            </a:r>
            <a:endParaRPr lang="ko-KR" altLang="ko-KR" sz="2400" dirty="0"/>
          </a:p>
          <a:p>
            <a:r>
              <a:rPr lang="it-IT" altLang="ko-KR" sz="2400" dirty="0"/>
              <a:t>-</a:t>
            </a:r>
            <a:r>
              <a:rPr lang="ko-KR" altLang="ko-KR" sz="2400" i="1" dirty="0"/>
              <a:t>저</a:t>
            </a:r>
            <a:r>
              <a:rPr lang="ko-KR" altLang="en-US" sz="2400" i="1" dirty="0"/>
              <a:t>건</a:t>
            </a:r>
            <a:r>
              <a:rPr lang="ko-KR" altLang="ko-KR" sz="2400" i="1" dirty="0"/>
              <a:t> </a:t>
            </a:r>
            <a:r>
              <a:rPr lang="ko-KR" altLang="en-US" sz="2400" i="1" dirty="0"/>
              <a:t>책</a:t>
            </a:r>
            <a:r>
              <a:rPr lang="ko-KR" altLang="ko-KR" sz="2400" i="1" dirty="0"/>
              <a:t>이예요</a:t>
            </a:r>
            <a:r>
              <a:rPr lang="it-IT" altLang="ko-KR" sz="2400" i="1" dirty="0"/>
              <a:t>! Quello è un libro!</a:t>
            </a:r>
            <a:endParaRPr lang="ko-KR" altLang="ko-KR" sz="2400" dirty="0"/>
          </a:p>
        </p:txBody>
      </p:sp>
      <p:pic>
        <p:nvPicPr>
          <p:cNvPr id="5" name="그림 4" descr="그림, 스케치, 일러스트레이션, 신발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80F7E6C-4D50-59E4-8830-FBAC2EF7F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816" y="1096317"/>
            <a:ext cx="6440424" cy="508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766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E735C-458A-9842-360F-C91C3992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AD5849-BC6B-D31E-336D-34C544865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ko-KR" b="1" dirty="0"/>
              <a:t>QUESTO E QUELLO</a:t>
            </a:r>
            <a:br>
              <a:rPr lang="ko-KR" altLang="ko-KR" dirty="0"/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C4DFB40-E186-637C-748A-5BBFC0D98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i="1" dirty="0"/>
              <a:t>Non soffermati troppo su “</a:t>
            </a:r>
            <a:r>
              <a:rPr lang="ko-KR" altLang="ko-KR" i="1" dirty="0" err="1"/>
              <a:t>뭐예요</a:t>
            </a:r>
            <a:r>
              <a:rPr lang="it-IT" altLang="ko-KR" i="1" dirty="0"/>
              <a:t>”(mwoye-yo) ci torneremo più avanti.</a:t>
            </a:r>
          </a:p>
          <a:p>
            <a:pPr marL="0" indent="0">
              <a:buNone/>
            </a:pPr>
            <a:endParaRPr lang="en-US" altLang="ko-KR" i="1" dirty="0"/>
          </a:p>
          <a:p>
            <a:pPr marL="0" indent="0">
              <a:buNone/>
            </a:pPr>
            <a:r>
              <a:rPr lang="it-IT" altLang="ko-KR" i="1" dirty="0"/>
              <a:t>Ti basta sapere che </a:t>
            </a:r>
            <a:r>
              <a:rPr lang="ko-KR" altLang="ko-KR" i="1" dirty="0"/>
              <a:t>뭐</a:t>
            </a:r>
            <a:r>
              <a:rPr lang="it-IT" altLang="ko-KR" i="1" dirty="0"/>
              <a:t>(mwo) significa “COSA” e </a:t>
            </a:r>
            <a:r>
              <a:rPr lang="ko-KR" altLang="ko-KR" i="1" dirty="0"/>
              <a:t>예요</a:t>
            </a:r>
            <a:r>
              <a:rPr lang="it-IT" altLang="ko-KR" i="1" dirty="0"/>
              <a:t>(yeyo) è una coniugazione del verbo “</a:t>
            </a:r>
            <a:r>
              <a:rPr lang="it-IT" altLang="ko-KR" i="1" u="sng" dirty="0"/>
              <a:t>ESSERE</a:t>
            </a:r>
            <a:r>
              <a:rPr lang="it-IT" altLang="ko-KR" i="1" dirty="0"/>
              <a:t>”.</a:t>
            </a:r>
            <a:endParaRPr lang="ko-KR" altLang="ko-KR" i="1" dirty="0"/>
          </a:p>
        </p:txBody>
      </p:sp>
    </p:spTree>
    <p:extLst>
      <p:ext uri="{BB962C8B-B14F-4D97-AF65-F5344CB8AC3E}">
        <p14:creationId xmlns:p14="http://schemas.microsoft.com/office/powerpoint/2010/main" val="32054572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0B2A2-43AE-A147-5F15-EE7CDB7ED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00A4BC-CCED-E0D0-2CEC-0F9DB36A4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ko-KR" b="1" dirty="0"/>
              <a:t>QUESTO E QUELLO</a:t>
            </a:r>
            <a:br>
              <a:rPr lang="ko-KR" altLang="ko-KR" dirty="0"/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CFCE53D-90D9-ADDA-C12D-713610304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r>
              <a:rPr lang="it-IT" altLang="ko-KR" u="sng" dirty="0"/>
              <a:t>Occhio a non fare questi errori!</a:t>
            </a:r>
            <a:endParaRPr lang="ko-KR" altLang="ko-KR" dirty="0"/>
          </a:p>
          <a:p>
            <a:r>
              <a:rPr lang="it-IT" altLang="ko-KR" i="1" dirty="0"/>
              <a:t>Quando indichi qualcosa: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-</a:t>
            </a:r>
            <a:r>
              <a:rPr lang="ko-KR" altLang="ko-KR" b="1" dirty="0"/>
              <a:t>이 고양이 </a:t>
            </a:r>
            <a:r>
              <a:rPr lang="it-IT" altLang="ko-KR" b="1" dirty="0"/>
              <a:t>(SI) Questo gatto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b="1" dirty="0"/>
              <a:t>-</a:t>
            </a:r>
            <a:r>
              <a:rPr lang="ko-KR" altLang="ko-KR" b="1" dirty="0"/>
              <a:t>이것 고양이 </a:t>
            </a:r>
            <a:r>
              <a:rPr lang="it-IT" altLang="ko-KR" b="1" dirty="0"/>
              <a:t>(NO) questa cosa gatto</a:t>
            </a:r>
            <a:endParaRPr lang="ko-KR" altLang="ko-KR" dirty="0"/>
          </a:p>
          <a:p>
            <a:pPr marL="0" indent="0">
              <a:buNone/>
            </a:pPr>
            <a:endParaRPr lang="it-IT" altLang="ko-KR" dirty="0"/>
          </a:p>
          <a:p>
            <a:pPr marL="0" indent="0">
              <a:buNone/>
            </a:pPr>
            <a:r>
              <a:rPr lang="it-IT" altLang="ko-KR" dirty="0"/>
              <a:t>Quando ti riferisci a qualcosa: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-</a:t>
            </a:r>
            <a:r>
              <a:rPr lang="ko-KR" altLang="ko-KR" b="1" dirty="0"/>
              <a:t>이것 고양이예요</a:t>
            </a:r>
            <a:r>
              <a:rPr lang="it-IT" altLang="ko-KR" b="1" dirty="0"/>
              <a:t>? (SI) Questo è un gatto?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b="1" dirty="0"/>
              <a:t>-</a:t>
            </a:r>
            <a:r>
              <a:rPr lang="ko-KR" altLang="ko-KR" b="1" dirty="0"/>
              <a:t>이 고양이예요</a:t>
            </a:r>
            <a:r>
              <a:rPr lang="it-IT" altLang="ko-KR" b="1" dirty="0"/>
              <a:t>? (NO) questo gatto è?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26156249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1D84C-41E6-10F4-A36D-F64933E24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97DB25-997B-639D-1056-B8C302179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ko-KR" b="1" dirty="0"/>
              <a:t>QUESTO E QUELLO</a:t>
            </a:r>
            <a:br>
              <a:rPr lang="ko-KR" altLang="ko-KR" dirty="0"/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07ADC7-F74F-402F-F750-440812D1F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Oppure: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-</a:t>
            </a:r>
            <a:r>
              <a:rPr lang="ko-KR" altLang="ko-KR" b="1" dirty="0"/>
              <a:t>이것 </a:t>
            </a:r>
            <a:r>
              <a:rPr lang="ko-KR" altLang="ko-KR" b="1" dirty="0" err="1"/>
              <a:t>뭐예요</a:t>
            </a:r>
            <a:r>
              <a:rPr lang="it-IT" altLang="ko-KR" b="1" dirty="0"/>
              <a:t>? (SI) Cos’è questo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-</a:t>
            </a:r>
            <a:r>
              <a:rPr lang="ko-KR" altLang="ko-KR" dirty="0"/>
              <a:t>이 </a:t>
            </a:r>
            <a:r>
              <a:rPr lang="ko-KR" altLang="ko-KR" dirty="0" err="1"/>
              <a:t>뭐예요</a:t>
            </a:r>
            <a:r>
              <a:rPr lang="it-IT" altLang="ko-KR" dirty="0"/>
              <a:t>? </a:t>
            </a:r>
            <a:r>
              <a:rPr lang="it-IT" altLang="ko-KR" b="1" dirty="0"/>
              <a:t>(NO) Sto…Cos’è?</a:t>
            </a:r>
            <a:r>
              <a:rPr lang="it-IT" altLang="ko-KR" dirty="0"/>
              <a:t>  (</a:t>
            </a:r>
            <a:r>
              <a:rPr lang="ko-KR" altLang="ko-KR" dirty="0" err="1"/>
              <a:t>이뭐</a:t>
            </a:r>
            <a:r>
              <a:rPr lang="it-IT" altLang="ko-KR" dirty="0"/>
              <a:t>? Questo che cosa? Di cosa parli…?)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 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u="sng" dirty="0"/>
              <a:t>Spesso troverai scritto </a:t>
            </a:r>
            <a:r>
              <a:rPr lang="ko-KR" altLang="ko-KR" u="sng" dirty="0"/>
              <a:t>이거</a:t>
            </a:r>
            <a:r>
              <a:rPr lang="it-IT" altLang="ko-KR" u="sng" dirty="0"/>
              <a:t> (igeo) anziché </a:t>
            </a:r>
            <a:r>
              <a:rPr lang="ko-KR" altLang="ko-KR" u="sng" dirty="0"/>
              <a:t>이것</a:t>
            </a:r>
            <a:r>
              <a:rPr lang="it-IT" altLang="ko-KR" u="sng" dirty="0"/>
              <a:t> (igeot) ma sono la stessa cosa. La differenza è che nel parlato si usa </a:t>
            </a:r>
            <a:r>
              <a:rPr lang="ko-KR" altLang="ko-KR" u="sng" dirty="0"/>
              <a:t>이거</a:t>
            </a:r>
            <a:r>
              <a:rPr lang="it-IT" altLang="ko-KR" u="sng" dirty="0"/>
              <a:t> in quanto più semplice da pronunciare.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531777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5DFF9-A066-0F2A-2036-C9D1D14E8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F75952-EC1F-BF42-ED33-33A29195E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92075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0D7C7B-EBBB-B38F-DE6A-66EB6FE6A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o-KR" altLang="ko-KR" b="1" dirty="0"/>
              <a:t>이다</a:t>
            </a:r>
            <a:r>
              <a:rPr lang="it-IT" altLang="ko-KR" b="1" dirty="0"/>
              <a:t> (ida)</a:t>
            </a:r>
            <a:endParaRPr lang="ko-KR" altLang="ko-KR" b="1" dirty="0"/>
          </a:p>
          <a:p>
            <a:pPr marL="0" indent="0">
              <a:buNone/>
            </a:pPr>
            <a:r>
              <a:rPr lang="it-IT" altLang="ko-KR" dirty="0"/>
              <a:t>Questo verbo in coreano ha una coniugazione tutta sua ed indica l’</a:t>
            </a:r>
            <a:r>
              <a:rPr lang="it-IT" altLang="ko-KR" u="sng" dirty="0"/>
              <a:t>ESSERE</a:t>
            </a:r>
            <a:r>
              <a:rPr lang="it-IT" altLang="ko-KR" dirty="0"/>
              <a:t>.</a:t>
            </a:r>
          </a:p>
          <a:p>
            <a:pPr marL="0" indent="0">
              <a:buNone/>
            </a:pP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In coreano TUTTI i verbi all’infinito si trovano con il suffisso -</a:t>
            </a:r>
            <a:r>
              <a:rPr lang="ko-KR" altLang="ko-KR" dirty="0"/>
              <a:t>다</a:t>
            </a:r>
            <a:r>
              <a:rPr lang="it-IT" altLang="ko-KR" dirty="0"/>
              <a:t>, questo ci permette di capire che il verbo va coniugato. MA COME?</a:t>
            </a:r>
          </a:p>
          <a:p>
            <a:pPr marL="0" indent="0">
              <a:buNone/>
            </a:pP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La coniugazione del verbo “essere” è un po' speciale ma, come per tutti gli altri, 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41953317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04ECA-F8D5-61B9-A075-44A7BEF79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494C39-C8CE-FEA0-4488-FB4D8D6FD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92075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2C4B70-15AA-F316-1BD9-1852CF44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il primo passaggio è </a:t>
            </a:r>
            <a:r>
              <a:rPr lang="en-US" altLang="ko-KR" dirty="0" err="1"/>
              <a:t>eliminare</a:t>
            </a:r>
            <a:r>
              <a:rPr lang="en-US" altLang="ko-KR" dirty="0"/>
              <a:t> il </a:t>
            </a:r>
            <a:r>
              <a:rPr lang="en-US" altLang="ko-KR" dirty="0" err="1"/>
              <a:t>suffisso</a:t>
            </a:r>
            <a:r>
              <a:rPr lang="en-US" altLang="ko-KR" dirty="0"/>
              <a:t>: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 algn="ctr">
              <a:buNone/>
            </a:pPr>
            <a:r>
              <a:rPr lang="ko-KR" altLang="en-US" sz="4000" b="1" dirty="0"/>
              <a:t>이다 </a:t>
            </a:r>
            <a:r>
              <a:rPr lang="en-US" altLang="ko-KR" sz="4000" b="1" dirty="0"/>
              <a:t>-&gt; </a:t>
            </a:r>
            <a:r>
              <a:rPr lang="ko-KR" altLang="en-US" sz="4000" b="1" dirty="0"/>
              <a:t>이</a:t>
            </a:r>
            <a:r>
              <a:rPr lang="en-US" altLang="ko-KR" sz="4000" b="1" dirty="0"/>
              <a:t>...</a:t>
            </a:r>
          </a:p>
          <a:p>
            <a:pPr marL="0" indent="0" algn="ctr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Adesso </a:t>
            </a:r>
            <a:r>
              <a:rPr lang="en-US" altLang="ko-KR" dirty="0" err="1"/>
              <a:t>bisogna</a:t>
            </a:r>
            <a:r>
              <a:rPr lang="en-US" altLang="ko-KR" dirty="0"/>
              <a:t> </a:t>
            </a:r>
            <a:r>
              <a:rPr lang="en-US" altLang="ko-KR" dirty="0" err="1"/>
              <a:t>aggiungere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 algn="ctr">
              <a:buNone/>
            </a:pPr>
            <a:r>
              <a:rPr lang="ko-KR" altLang="en-US" sz="4000" b="1" dirty="0" err="1"/>
              <a:t>이에요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/ </a:t>
            </a:r>
            <a:r>
              <a:rPr lang="ko-KR" altLang="en-US" sz="4000" b="1" dirty="0"/>
              <a:t>예요</a:t>
            </a:r>
            <a:r>
              <a:rPr lang="en-US" altLang="ko-KR" sz="4000" b="1" dirty="0"/>
              <a:t>!</a:t>
            </a:r>
            <a:endParaRPr lang="ko-KR" altLang="ko-KR" sz="4000" b="1" dirty="0"/>
          </a:p>
        </p:txBody>
      </p:sp>
    </p:spTree>
    <p:extLst>
      <p:ext uri="{BB962C8B-B14F-4D97-AF65-F5344CB8AC3E}">
        <p14:creationId xmlns:p14="http://schemas.microsoft.com/office/powerpoint/2010/main" val="22925342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F8A29-3224-B8FE-DC2E-17A50EC5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21C9E5-B557-5B1C-3FAA-CB17C14FB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92075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2D708F-0410-D953-8384-49A12C934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b="1" dirty="0"/>
              <a:t>Ma quale dei due?? 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È semplicissimo: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u="sng" dirty="0"/>
              <a:t>Dipende dalla lettera con cui finisce la parola a cui si riferisce</a:t>
            </a:r>
            <a:r>
              <a:rPr lang="it-IT" altLang="ko-KR" dirty="0"/>
              <a:t> (cioè?):</a:t>
            </a:r>
            <a:endParaRPr lang="ko-KR" altLang="ko-KR" dirty="0"/>
          </a:p>
          <a:p>
            <a:r>
              <a:rPr lang="it-IT" altLang="ko-KR" dirty="0"/>
              <a:t>VOCALE </a:t>
            </a:r>
            <a:r>
              <a:rPr lang="it-IT" altLang="ko-KR" dirty="0">
                <a:sym typeface="Wingdings" panose="05000000000000000000" pitchFamily="2" charset="2"/>
              </a:rPr>
              <a:t></a:t>
            </a:r>
            <a:r>
              <a:rPr lang="it-IT" altLang="ko-KR" dirty="0"/>
              <a:t> </a:t>
            </a:r>
            <a:r>
              <a:rPr lang="ko-KR" altLang="ko-KR" dirty="0"/>
              <a:t>예요</a:t>
            </a:r>
            <a:r>
              <a:rPr lang="it-IT" altLang="ko-KR" dirty="0"/>
              <a:t> (ye-yo)</a:t>
            </a:r>
            <a:endParaRPr lang="ko-KR" altLang="ko-KR" dirty="0"/>
          </a:p>
          <a:p>
            <a:r>
              <a:rPr lang="it-IT" altLang="ko-KR" dirty="0"/>
              <a:t>CONSONANTE </a:t>
            </a:r>
            <a:r>
              <a:rPr lang="it-IT" altLang="ko-KR" dirty="0">
                <a:sym typeface="Wingdings" panose="05000000000000000000" pitchFamily="2" charset="2"/>
              </a:rPr>
              <a:t></a:t>
            </a:r>
            <a:r>
              <a:rPr lang="it-IT" altLang="ko-KR" dirty="0"/>
              <a:t> </a:t>
            </a:r>
            <a:r>
              <a:rPr lang="ko-KR" altLang="ko-KR" dirty="0"/>
              <a:t>이에요</a:t>
            </a:r>
            <a:r>
              <a:rPr lang="it-IT" altLang="ko-KR" dirty="0"/>
              <a:t> (i-e-yo)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2945485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DC5D2-38E3-E03F-4EBA-D2FE465EB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50F7C1-8856-7BBF-C9C3-C946E6751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92075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A5563B-5D65-ECDC-50BF-A846A3D5B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Vediamo qualche esempio:</a:t>
            </a:r>
          </a:p>
          <a:p>
            <a:pPr marL="0" indent="0">
              <a:buNone/>
            </a:pP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Abbiamo già incontrato: </a:t>
            </a:r>
            <a:r>
              <a:rPr lang="ko-KR" altLang="ko-KR" dirty="0"/>
              <a:t>강아지</a:t>
            </a:r>
            <a:r>
              <a:rPr lang="it-IT" altLang="ko-KR" dirty="0"/>
              <a:t>, </a:t>
            </a:r>
            <a:r>
              <a:rPr lang="ko-KR" altLang="ko-KR" dirty="0"/>
              <a:t>고양이</a:t>
            </a:r>
            <a:r>
              <a:rPr lang="it-IT" altLang="ko-KR" dirty="0"/>
              <a:t>, </a:t>
            </a:r>
            <a:r>
              <a:rPr lang="ko-KR" altLang="ko-KR" dirty="0"/>
              <a:t>책</a:t>
            </a:r>
            <a:r>
              <a:rPr lang="it-IT" altLang="ko-KR" dirty="0"/>
              <a:t>, </a:t>
            </a:r>
            <a:r>
              <a:rPr lang="ko-KR" altLang="ko-KR" dirty="0"/>
              <a:t>사람</a:t>
            </a:r>
            <a:r>
              <a:rPr lang="it-IT" altLang="ko-KR" dirty="0"/>
              <a:t>, </a:t>
            </a:r>
            <a:r>
              <a:rPr lang="ko-KR" altLang="ko-KR" dirty="0"/>
              <a:t>뭐</a:t>
            </a:r>
            <a:r>
              <a:rPr lang="it-IT" altLang="ko-KR" dirty="0"/>
              <a:t>…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dirty="0"/>
              <a:t>Aggiungiamo </a:t>
            </a:r>
            <a:r>
              <a:rPr lang="ko-KR" altLang="ko-KR" dirty="0"/>
              <a:t>물</a:t>
            </a:r>
            <a:r>
              <a:rPr lang="it-IT" altLang="ko-KR" dirty="0"/>
              <a:t> [mul](acqua), </a:t>
            </a:r>
            <a:r>
              <a:rPr lang="ko-KR" altLang="ko-KR" dirty="0"/>
              <a:t>소</a:t>
            </a:r>
            <a:r>
              <a:rPr lang="it-IT" altLang="ko-KR" dirty="0"/>
              <a:t>[so](mucca), </a:t>
            </a:r>
            <a:r>
              <a:rPr lang="ko-KR" altLang="ko-KR" dirty="0"/>
              <a:t>우유</a:t>
            </a:r>
            <a:r>
              <a:rPr lang="it-IT" altLang="ko-KR" dirty="0"/>
              <a:t> [u-yu](latte);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24200671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5E940-325C-B82B-44C3-C8AC0FC64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498A6-23E5-2C1D-BDB4-C84507867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92075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17051C-5536-CB57-8A93-23C4BBC20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ESEMPI:</a:t>
            </a:r>
          </a:p>
          <a:p>
            <a:pPr marL="0" indent="0">
              <a:buNone/>
            </a:pPr>
            <a:r>
              <a:rPr lang="ko-KR" altLang="en-US" b="1" dirty="0" err="1"/>
              <a:t>저기요</a:t>
            </a:r>
            <a:r>
              <a:rPr lang="en-US" altLang="ko-KR" b="1" dirty="0"/>
              <a:t>!</a:t>
            </a:r>
            <a:r>
              <a:rPr lang="en-US" altLang="ko-KR" dirty="0"/>
              <a:t> </a:t>
            </a:r>
            <a:r>
              <a:rPr lang="ko-KR" altLang="en-US" dirty="0"/>
              <a:t>이거 </a:t>
            </a:r>
            <a:r>
              <a:rPr lang="ko-KR" altLang="en-US" dirty="0" err="1"/>
              <a:t>뭐예요</a:t>
            </a:r>
            <a:r>
              <a:rPr lang="en-US" altLang="ko-KR" dirty="0"/>
              <a:t>? [</a:t>
            </a:r>
            <a:r>
              <a:rPr lang="it-IT" altLang="ko-KR" dirty="0"/>
              <a:t>jogiyo, igo mwoyeyo] (scusi, cos’è questo?)</a:t>
            </a:r>
          </a:p>
          <a:p>
            <a:pPr marL="0" indent="0">
              <a:buNone/>
            </a:pPr>
            <a:r>
              <a:rPr lang="ko-KR" altLang="en-US" dirty="0"/>
              <a:t>아</a:t>
            </a:r>
            <a:r>
              <a:rPr lang="en-US" altLang="ko-KR" dirty="0"/>
              <a:t>…</a:t>
            </a:r>
            <a:r>
              <a:rPr lang="ko-KR" altLang="en-US" b="1" dirty="0"/>
              <a:t>그거</a:t>
            </a:r>
            <a:r>
              <a:rPr lang="ko-KR" altLang="en-US" dirty="0"/>
              <a:t> 책이에요</a:t>
            </a:r>
            <a:r>
              <a:rPr lang="en-US" altLang="ko-KR" dirty="0"/>
              <a:t>! [</a:t>
            </a:r>
            <a:r>
              <a:rPr lang="it-IT" altLang="ko-KR" dirty="0"/>
              <a:t>a…keugo, chegieyo] (a…quello è un libro)</a:t>
            </a:r>
          </a:p>
          <a:p>
            <a:pPr marL="0" indent="0">
              <a:buNone/>
            </a:pPr>
            <a:endParaRPr lang="it-IT" altLang="ko-KR" dirty="0"/>
          </a:p>
          <a:p>
            <a:pPr marL="0" indent="0">
              <a:buNone/>
            </a:pPr>
            <a:r>
              <a:rPr lang="it-IT" altLang="ko-KR" dirty="0"/>
              <a:t>Mentre </a:t>
            </a:r>
            <a:r>
              <a:rPr lang="ko-KR" altLang="en-US" dirty="0"/>
              <a:t>뭐 </a:t>
            </a:r>
            <a:r>
              <a:rPr lang="it-IT" altLang="ko-KR" dirty="0"/>
              <a:t>termina con una vocale (quindi vuole </a:t>
            </a:r>
            <a:r>
              <a:rPr lang="ko-KR" altLang="en-US" dirty="0"/>
              <a:t>예요</a:t>
            </a:r>
            <a:r>
              <a:rPr lang="en-US" altLang="ko-KR" dirty="0"/>
              <a:t>), </a:t>
            </a:r>
            <a:r>
              <a:rPr lang="ko-KR" altLang="en-US" dirty="0"/>
              <a:t>책</a:t>
            </a:r>
            <a:r>
              <a:rPr lang="en-US" altLang="ko-KR" dirty="0"/>
              <a:t>, </a:t>
            </a:r>
            <a:r>
              <a:rPr lang="it-IT" altLang="ko-KR" dirty="0"/>
              <a:t>terminando con una consonante, viene affiancato da </a:t>
            </a:r>
            <a:r>
              <a:rPr lang="ko-KR" altLang="en-US" dirty="0"/>
              <a:t>이에요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98204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CB4DB-6A10-0459-D968-739EC79B6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EFAC67-D8B0-D1F0-D993-16810DCC8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92075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AEDB053-332E-5392-6DBF-FD2635679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TI RICORDI COME SI DICE “NO” IN COREANO??</a:t>
            </a:r>
          </a:p>
          <a:p>
            <a:pPr marL="0" indent="0">
              <a:buNone/>
            </a:pPr>
            <a:r>
              <a:rPr lang="it-IT" altLang="ko-KR" dirty="0"/>
              <a:t> </a:t>
            </a:r>
          </a:p>
          <a:p>
            <a:pPr marL="0" indent="0">
              <a:buNone/>
            </a:pPr>
            <a:r>
              <a:rPr lang="it-IT" altLang="ko-KR" b="1" dirty="0"/>
              <a:t>Certo che te lo ricordi… (</a:t>
            </a:r>
            <a:r>
              <a:rPr lang="ko-KR" altLang="en-US" b="1" dirty="0"/>
              <a:t>아니요</a:t>
            </a:r>
            <a:r>
              <a:rPr lang="en-US" altLang="ko-KR" b="1" dirty="0"/>
              <a:t>).</a:t>
            </a:r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r>
              <a:rPr lang="it-IT" altLang="ko-KR" dirty="0"/>
              <a:t>Se te lo ricordi, ora saprai anche dire “NON È” in coreano:</a:t>
            </a:r>
          </a:p>
          <a:p>
            <a:pPr marL="0" indent="0">
              <a:buNone/>
            </a:pPr>
            <a:endParaRPr lang="it-IT" altLang="ko-KR" dirty="0"/>
          </a:p>
          <a:p>
            <a:pPr marL="0" indent="0">
              <a:buNone/>
            </a:pPr>
            <a:r>
              <a:rPr lang="ko-KR" altLang="en-US" dirty="0"/>
              <a:t>아니</a:t>
            </a:r>
            <a:r>
              <a:rPr lang="en-US" altLang="ko-KR" dirty="0"/>
              <a:t>+ </a:t>
            </a:r>
            <a:r>
              <a:rPr lang="ko-KR" altLang="en-US" dirty="0"/>
              <a:t>이에요 </a:t>
            </a:r>
            <a:r>
              <a:rPr lang="en-US" altLang="ko-KR" dirty="0"/>
              <a:t>= </a:t>
            </a:r>
            <a:r>
              <a:rPr lang="ko-KR" altLang="en-US" dirty="0" err="1"/>
              <a:t>아니에요</a:t>
            </a:r>
            <a:r>
              <a:rPr lang="en-US" altLang="ko-KR" dirty="0"/>
              <a:t>[</a:t>
            </a:r>
            <a:r>
              <a:rPr lang="it-IT" altLang="ko-KR" dirty="0"/>
              <a:t>aniyeyo] (non è). Non segue la regola della vocale, è un’eccezione!</a:t>
            </a:r>
          </a:p>
        </p:txBody>
      </p:sp>
    </p:spTree>
    <p:extLst>
      <p:ext uri="{BB962C8B-B14F-4D97-AF65-F5344CB8AC3E}">
        <p14:creationId xmlns:p14="http://schemas.microsoft.com/office/powerpoint/2010/main" val="34073947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F69C0-EEF8-F98B-9000-A7D906DF6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D33687-6953-3929-CF58-54E262F42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92075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BB3899-B272-0463-754B-37784FAD5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Esempio 2:</a:t>
            </a:r>
          </a:p>
          <a:p>
            <a:pPr marL="0" indent="0">
              <a:buNone/>
            </a:pPr>
            <a:endParaRPr lang="ko-KR" altLang="ko-KR" dirty="0"/>
          </a:p>
          <a:p>
            <a:r>
              <a:rPr lang="ko-KR" altLang="ko-KR" dirty="0"/>
              <a:t>안녕하세요</a:t>
            </a:r>
            <a:r>
              <a:rPr lang="it-IT" altLang="ko-KR" dirty="0"/>
              <a:t>, </a:t>
            </a:r>
            <a:r>
              <a:rPr lang="ko-KR" altLang="ko-KR" dirty="0"/>
              <a:t>이거 물이예요</a:t>
            </a:r>
            <a:r>
              <a:rPr lang="it-IT" altLang="ko-KR" dirty="0"/>
              <a:t>? (Salve, questa qui è acqua?)</a:t>
            </a:r>
            <a:endParaRPr lang="ko-KR" altLang="ko-KR" dirty="0"/>
          </a:p>
          <a:p>
            <a:r>
              <a:rPr lang="ko-KR" altLang="ko-KR" dirty="0"/>
              <a:t>아니요</a:t>
            </a:r>
            <a:r>
              <a:rPr lang="it-IT" altLang="ko-KR" dirty="0"/>
              <a:t>, </a:t>
            </a:r>
            <a:r>
              <a:rPr lang="ko-KR" altLang="ko-KR" dirty="0"/>
              <a:t>저거 물 </a:t>
            </a:r>
            <a:r>
              <a:rPr lang="ko-KR" altLang="ko-KR" dirty="0" err="1"/>
              <a:t>아니에요</a:t>
            </a:r>
            <a:r>
              <a:rPr lang="it-IT" altLang="ko-KR" dirty="0"/>
              <a:t>…</a:t>
            </a:r>
            <a:r>
              <a:rPr lang="ko-KR" altLang="ko-KR" dirty="0"/>
              <a:t>저거 우유예요</a:t>
            </a:r>
            <a:r>
              <a:rPr lang="it-IT" altLang="ko-KR" dirty="0"/>
              <a:t>!! (no, quella non è acqua…è latte)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24532430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9D73E-1898-5821-F3CB-F17D1BE7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B7F901-BBC3-C49A-9A95-1C57F01F3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92075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18CC9B-7103-09FB-25B9-C6C80717B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Esempio 2:</a:t>
            </a:r>
          </a:p>
          <a:p>
            <a:pPr marL="0" indent="0">
              <a:buNone/>
            </a:pPr>
            <a:r>
              <a:rPr lang="en-US" altLang="ko-KR" dirty="0" err="1"/>
              <a:t>Direi</a:t>
            </a:r>
            <a:r>
              <a:rPr lang="en-US" altLang="ko-KR" dirty="0"/>
              <a:t> </a:t>
            </a:r>
            <a:r>
              <a:rPr lang="en-US" altLang="ko-KR" dirty="0" err="1"/>
              <a:t>che</a:t>
            </a:r>
            <a:r>
              <a:rPr lang="en-US" altLang="ko-KR" dirty="0"/>
              <a:t> ci </a:t>
            </a:r>
            <a:r>
              <a:rPr lang="en-US" altLang="ko-KR" dirty="0" err="1"/>
              <a:t>siamo</a:t>
            </a:r>
            <a:r>
              <a:rPr lang="en-US" altLang="ko-KR" dirty="0"/>
              <a:t>, </a:t>
            </a:r>
            <a:r>
              <a:rPr lang="en-US" altLang="ko-KR" dirty="0" err="1"/>
              <a:t>sai</a:t>
            </a:r>
            <a:r>
              <a:rPr lang="en-US" altLang="ko-KR" dirty="0"/>
              <a:t> </a:t>
            </a:r>
            <a:r>
              <a:rPr lang="en-US" altLang="ko-KR" dirty="0" err="1"/>
              <a:t>già</a:t>
            </a:r>
            <a:r>
              <a:rPr lang="en-US" altLang="ko-KR" dirty="0"/>
              <a:t> dire se </a:t>
            </a:r>
            <a:r>
              <a:rPr lang="en-US" altLang="ko-KR" dirty="0" err="1"/>
              <a:t>qualcosa</a:t>
            </a:r>
            <a:r>
              <a:rPr lang="en-US" altLang="ko-KR" dirty="0"/>
              <a:t> “è” o “non è” in </a:t>
            </a:r>
            <a:r>
              <a:rPr lang="en-US" altLang="ko-KR" dirty="0" err="1"/>
              <a:t>coreano</a:t>
            </a:r>
            <a:r>
              <a:rPr lang="en-US" altLang="ko-KR" dirty="0"/>
              <a:t>, </a:t>
            </a:r>
            <a:r>
              <a:rPr lang="en-US" altLang="ko-KR" dirty="0" err="1"/>
              <a:t>fantastico</a:t>
            </a:r>
            <a:r>
              <a:rPr lang="en-US" altLang="ko-KR" dirty="0"/>
              <a:t>!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ko-KR" altLang="en-US" dirty="0" err="1"/>
              <a:t>이거예요</a:t>
            </a:r>
            <a:r>
              <a:rPr lang="ko-KR" altLang="en-US" dirty="0"/>
              <a:t> </a:t>
            </a:r>
            <a:r>
              <a:rPr lang="en-US" altLang="ko-KR" dirty="0"/>
              <a:t>(è </a:t>
            </a:r>
            <a:r>
              <a:rPr lang="en-US" altLang="ko-KR" dirty="0" err="1"/>
              <a:t>questo</a:t>
            </a:r>
            <a:r>
              <a:rPr lang="en-US" altLang="ko-KR" dirty="0"/>
              <a:t>) -&gt; </a:t>
            </a:r>
            <a:r>
              <a:rPr lang="ko-KR" altLang="en-US" dirty="0"/>
              <a:t>이거 </a:t>
            </a:r>
            <a:r>
              <a:rPr lang="ko-KR" altLang="en-US" dirty="0" err="1"/>
              <a:t>아니에요</a:t>
            </a:r>
            <a:r>
              <a:rPr lang="ko-KR" altLang="en-US" dirty="0"/>
              <a:t> </a:t>
            </a:r>
            <a:r>
              <a:rPr lang="en-US" altLang="ko-KR" dirty="0"/>
              <a:t>(non è </a:t>
            </a:r>
            <a:r>
              <a:rPr lang="en-US" altLang="ko-KR" dirty="0" err="1"/>
              <a:t>questo</a:t>
            </a:r>
            <a:r>
              <a:rPr lang="en-US" altLang="ko-KR" dirty="0"/>
              <a:t>)</a:t>
            </a:r>
          </a:p>
          <a:p>
            <a:r>
              <a:rPr lang="ko-KR" altLang="en-US" dirty="0" err="1"/>
              <a:t>그거예요</a:t>
            </a:r>
            <a:r>
              <a:rPr lang="ko-KR" altLang="en-US" dirty="0"/>
              <a:t> </a:t>
            </a:r>
            <a:r>
              <a:rPr lang="en-US" altLang="ko-KR" dirty="0"/>
              <a:t>(è </a:t>
            </a:r>
            <a:r>
              <a:rPr lang="en-US" altLang="ko-KR" dirty="0" err="1"/>
              <a:t>questo</a:t>
            </a:r>
            <a:r>
              <a:rPr lang="en-US" altLang="ko-KR" dirty="0"/>
              <a:t>) -&gt; </a:t>
            </a:r>
            <a:r>
              <a:rPr lang="ko-KR" altLang="en-US" dirty="0"/>
              <a:t>그거 </a:t>
            </a:r>
            <a:r>
              <a:rPr lang="ko-KR" altLang="en-US" dirty="0" err="1"/>
              <a:t>아니에요</a:t>
            </a:r>
            <a:r>
              <a:rPr lang="ko-KR" altLang="en-US" dirty="0"/>
              <a:t> </a:t>
            </a:r>
            <a:r>
              <a:rPr lang="en-US" altLang="ko-KR" dirty="0"/>
              <a:t>(non è </a:t>
            </a:r>
            <a:r>
              <a:rPr lang="en-US" altLang="ko-KR" dirty="0" err="1"/>
              <a:t>questo</a:t>
            </a:r>
            <a:r>
              <a:rPr lang="en-US" altLang="ko-KR" dirty="0"/>
              <a:t>)</a:t>
            </a:r>
          </a:p>
          <a:p>
            <a:r>
              <a:rPr lang="ko-KR" altLang="en-US" dirty="0" err="1"/>
              <a:t>저거예요</a:t>
            </a:r>
            <a:r>
              <a:rPr lang="ko-KR" altLang="en-US" dirty="0"/>
              <a:t> </a:t>
            </a:r>
            <a:r>
              <a:rPr lang="en-US" altLang="ko-KR" dirty="0"/>
              <a:t>(è </a:t>
            </a:r>
            <a:r>
              <a:rPr lang="en-US" altLang="ko-KR" dirty="0" err="1"/>
              <a:t>quello</a:t>
            </a:r>
            <a:r>
              <a:rPr lang="en-US" altLang="ko-KR" dirty="0"/>
              <a:t>) -&gt; </a:t>
            </a:r>
            <a:r>
              <a:rPr lang="ko-KR" altLang="en-US" dirty="0"/>
              <a:t>저거 </a:t>
            </a:r>
            <a:r>
              <a:rPr lang="ko-KR" altLang="en-US" dirty="0" err="1"/>
              <a:t>아니에요</a:t>
            </a:r>
            <a:r>
              <a:rPr lang="ko-KR" altLang="en-US" dirty="0"/>
              <a:t> </a:t>
            </a:r>
            <a:r>
              <a:rPr lang="en-US" altLang="ko-KR" dirty="0"/>
              <a:t>(non è </a:t>
            </a:r>
            <a:r>
              <a:rPr lang="en-US" altLang="ko-KR" dirty="0" err="1"/>
              <a:t>quello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사람이에요 </a:t>
            </a:r>
            <a:r>
              <a:rPr lang="en-US" altLang="ko-KR" dirty="0"/>
              <a:t>(è </a:t>
            </a:r>
            <a:r>
              <a:rPr lang="en-US" altLang="ko-KR" dirty="0" err="1"/>
              <a:t>una</a:t>
            </a:r>
            <a:r>
              <a:rPr lang="en-US" altLang="ko-KR" dirty="0"/>
              <a:t> persona) -&gt; </a:t>
            </a:r>
            <a:r>
              <a:rPr lang="ko-KR" altLang="en-US" dirty="0"/>
              <a:t>사람 </a:t>
            </a:r>
            <a:r>
              <a:rPr lang="ko-KR" altLang="en-US" dirty="0" err="1"/>
              <a:t>아니에요</a:t>
            </a:r>
            <a:r>
              <a:rPr lang="ko-KR" altLang="en-US" dirty="0"/>
              <a:t> </a:t>
            </a:r>
            <a:r>
              <a:rPr lang="en-US" altLang="ko-KR" dirty="0"/>
              <a:t>(non è </a:t>
            </a:r>
            <a:r>
              <a:rPr lang="en-US" altLang="ko-KR" dirty="0" err="1"/>
              <a:t>una</a:t>
            </a:r>
            <a:r>
              <a:rPr lang="en-US" altLang="ko-KR" dirty="0"/>
              <a:t> persona)</a:t>
            </a:r>
          </a:p>
          <a:p>
            <a:r>
              <a:rPr lang="ko-KR" altLang="en-US" dirty="0"/>
              <a:t>고양이예요 </a:t>
            </a:r>
            <a:r>
              <a:rPr lang="en-US" altLang="ko-KR" dirty="0"/>
              <a:t>(è un </a:t>
            </a:r>
            <a:r>
              <a:rPr lang="en-US" altLang="ko-KR" dirty="0" err="1"/>
              <a:t>gatto</a:t>
            </a:r>
            <a:r>
              <a:rPr lang="en-US" altLang="ko-KR" dirty="0"/>
              <a:t>) -&gt; </a:t>
            </a:r>
            <a:r>
              <a:rPr lang="ko-KR" altLang="en-US" dirty="0"/>
              <a:t>고양이 </a:t>
            </a:r>
            <a:r>
              <a:rPr lang="ko-KR" altLang="en-US" dirty="0" err="1"/>
              <a:t>아니에요</a:t>
            </a:r>
            <a:r>
              <a:rPr lang="ko-KR" altLang="en-US" dirty="0"/>
              <a:t> </a:t>
            </a:r>
            <a:r>
              <a:rPr lang="en-US" altLang="ko-KR" dirty="0"/>
              <a:t>(non è un </a:t>
            </a:r>
            <a:r>
              <a:rPr lang="en-US" altLang="ko-KR" dirty="0" err="1"/>
              <a:t>gatto</a:t>
            </a:r>
            <a:r>
              <a:rPr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258878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658EC-DFC1-6436-2DEA-4E29E81EA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18A36D-2045-CDE6-B836-5FF91A27B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92075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BBFD80-6FED-7173-4BF8-420FB3314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1128156"/>
            <a:ext cx="11554691" cy="5533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Esempio 3:</a:t>
            </a:r>
          </a:p>
          <a:p>
            <a:pPr marL="0" indent="0">
              <a:buNone/>
            </a:pPr>
            <a:endParaRPr lang="it-IT" altLang="ko-KR" dirty="0"/>
          </a:p>
          <a:p>
            <a:pPr marL="0" indent="0">
              <a:buNone/>
            </a:pPr>
            <a:r>
              <a:rPr lang="ko-KR" altLang="en-US" dirty="0"/>
              <a:t>강아지예요 </a:t>
            </a:r>
            <a:r>
              <a:rPr lang="en-US" altLang="ko-KR" dirty="0"/>
              <a:t>(è un cane) -&gt; </a:t>
            </a:r>
            <a:r>
              <a:rPr lang="ko-KR" altLang="en-US" dirty="0"/>
              <a:t>강아지 </a:t>
            </a:r>
            <a:r>
              <a:rPr lang="ko-KR" altLang="en-US" dirty="0" err="1"/>
              <a:t>아니에요</a:t>
            </a:r>
            <a:r>
              <a:rPr lang="ko-KR" altLang="en-US" dirty="0"/>
              <a:t> </a:t>
            </a:r>
            <a:r>
              <a:rPr lang="en-US" altLang="ko-KR" dirty="0"/>
              <a:t>(non è cane)</a:t>
            </a:r>
          </a:p>
          <a:p>
            <a:pPr marL="0" indent="0">
              <a:buNone/>
            </a:pPr>
            <a:r>
              <a:rPr lang="ko-KR" altLang="en-US" dirty="0" err="1"/>
              <a:t>물이에요</a:t>
            </a:r>
            <a:r>
              <a:rPr lang="ko-KR" altLang="en-US" dirty="0"/>
              <a:t> </a:t>
            </a:r>
            <a:r>
              <a:rPr lang="en-US" altLang="ko-KR" dirty="0"/>
              <a:t>(è </a:t>
            </a:r>
            <a:r>
              <a:rPr lang="en-US" altLang="ko-KR" dirty="0" err="1"/>
              <a:t>acqua</a:t>
            </a:r>
            <a:r>
              <a:rPr lang="en-US" altLang="ko-KR" dirty="0"/>
              <a:t>) -&gt;  </a:t>
            </a:r>
            <a:r>
              <a:rPr lang="ko-KR" altLang="en-US" dirty="0"/>
              <a:t>물 </a:t>
            </a:r>
            <a:r>
              <a:rPr lang="ko-KR" altLang="en-US" dirty="0" err="1"/>
              <a:t>아니에요</a:t>
            </a:r>
            <a:r>
              <a:rPr lang="ko-KR" altLang="en-US" dirty="0"/>
              <a:t> </a:t>
            </a:r>
            <a:r>
              <a:rPr lang="en-US" altLang="ko-KR" dirty="0"/>
              <a:t>(non è </a:t>
            </a:r>
            <a:r>
              <a:rPr lang="en-US" altLang="ko-KR" dirty="0" err="1"/>
              <a:t>acqua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ko-KR" altLang="en-US" dirty="0"/>
              <a:t>책이에요 </a:t>
            </a:r>
            <a:r>
              <a:rPr lang="en-US" altLang="ko-KR" dirty="0"/>
              <a:t>(è un </a:t>
            </a:r>
            <a:r>
              <a:rPr lang="en-US" altLang="ko-KR" dirty="0" err="1"/>
              <a:t>libro</a:t>
            </a:r>
            <a:r>
              <a:rPr lang="en-US" altLang="ko-KR" dirty="0"/>
              <a:t>) -&gt; </a:t>
            </a:r>
            <a:r>
              <a:rPr lang="ko-KR" altLang="en-US" dirty="0"/>
              <a:t>책 </a:t>
            </a:r>
            <a:r>
              <a:rPr lang="ko-KR" altLang="en-US" dirty="0" err="1"/>
              <a:t>아니에요</a:t>
            </a:r>
            <a:r>
              <a:rPr lang="ko-KR" altLang="en-US" dirty="0"/>
              <a:t> </a:t>
            </a:r>
            <a:r>
              <a:rPr lang="en-US" altLang="ko-KR" dirty="0"/>
              <a:t>(non è un </a:t>
            </a:r>
            <a:r>
              <a:rPr lang="en-US" altLang="ko-KR" dirty="0" err="1"/>
              <a:t>libro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ko-KR" altLang="en-US" dirty="0" err="1"/>
              <a:t>뭐예요</a:t>
            </a:r>
            <a:r>
              <a:rPr lang="en-US" altLang="ko-KR" dirty="0"/>
              <a:t>? (</a:t>
            </a:r>
            <a:r>
              <a:rPr lang="en-US" altLang="ko-KR" dirty="0" err="1"/>
              <a:t>cos’è</a:t>
            </a:r>
            <a:r>
              <a:rPr lang="en-US" altLang="ko-KR" dirty="0"/>
              <a:t>?) -&gt; </a:t>
            </a:r>
            <a:r>
              <a:rPr lang="ko-KR" altLang="en-US" dirty="0"/>
              <a:t>뭐 </a:t>
            </a:r>
            <a:r>
              <a:rPr lang="ko-KR" altLang="en-US" dirty="0" err="1"/>
              <a:t>아니에요</a:t>
            </a:r>
            <a:r>
              <a:rPr lang="en-US" altLang="ko-KR" dirty="0"/>
              <a:t>? (non è, </a:t>
            </a:r>
            <a:r>
              <a:rPr lang="en-US" altLang="ko-KR" dirty="0" err="1"/>
              <a:t>cosa</a:t>
            </a:r>
            <a:r>
              <a:rPr lang="en-US" altLang="ko-KR" dirty="0"/>
              <a:t>?)</a:t>
            </a:r>
          </a:p>
          <a:p>
            <a:pPr marL="0" indent="0">
              <a:buNone/>
            </a:pPr>
            <a:r>
              <a:rPr lang="ko-KR" altLang="en-US" dirty="0"/>
              <a:t>소예요 </a:t>
            </a:r>
            <a:r>
              <a:rPr lang="en-US" altLang="ko-KR" dirty="0"/>
              <a:t>(è </a:t>
            </a:r>
            <a:r>
              <a:rPr lang="en-US" altLang="ko-KR" dirty="0" err="1"/>
              <a:t>una</a:t>
            </a:r>
            <a:r>
              <a:rPr lang="en-US" altLang="ko-KR" dirty="0"/>
              <a:t> </a:t>
            </a:r>
            <a:r>
              <a:rPr lang="en-US" altLang="ko-KR" dirty="0" err="1"/>
              <a:t>mucca</a:t>
            </a:r>
            <a:r>
              <a:rPr lang="en-US" altLang="ko-KR" dirty="0"/>
              <a:t>) -&gt; </a:t>
            </a:r>
            <a:r>
              <a:rPr lang="ko-KR" altLang="en-US" dirty="0"/>
              <a:t>소 </a:t>
            </a:r>
            <a:r>
              <a:rPr lang="ko-KR" altLang="en-US" dirty="0" err="1"/>
              <a:t>아니에요</a:t>
            </a:r>
            <a:r>
              <a:rPr lang="ko-KR" altLang="en-US" dirty="0"/>
              <a:t> </a:t>
            </a:r>
            <a:r>
              <a:rPr lang="en-US" altLang="ko-KR" dirty="0"/>
              <a:t>(non è </a:t>
            </a:r>
            <a:r>
              <a:rPr lang="en-US" altLang="ko-KR" dirty="0" err="1"/>
              <a:t>una</a:t>
            </a:r>
            <a:r>
              <a:rPr lang="en-US" altLang="ko-KR" dirty="0"/>
              <a:t> </a:t>
            </a:r>
            <a:r>
              <a:rPr lang="en-US" altLang="ko-KR" dirty="0" err="1"/>
              <a:t>mucca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ko-KR" altLang="en-US" dirty="0"/>
              <a:t>우유예요 </a:t>
            </a:r>
            <a:r>
              <a:rPr lang="en-US" altLang="ko-KR" dirty="0"/>
              <a:t>(è latte) -&gt; </a:t>
            </a:r>
            <a:r>
              <a:rPr lang="ko-KR" altLang="en-US" dirty="0"/>
              <a:t>우유 </a:t>
            </a:r>
            <a:r>
              <a:rPr lang="ko-KR" altLang="en-US" dirty="0" err="1"/>
              <a:t>아니에요</a:t>
            </a:r>
            <a:r>
              <a:rPr lang="en-US" altLang="ko-KR" dirty="0"/>
              <a:t>(non è latte)</a:t>
            </a:r>
          </a:p>
          <a:p>
            <a:pPr marL="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564068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5A05B-3EB0-9924-0342-AF095639E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ECDE0DF-2E2C-C694-E7EF-51CAAF83B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altLang="ko-KR" sz="3400" b="1"/>
              <a:t>Essere</a:t>
            </a:r>
            <a:endParaRPr lang="ko-KR" altLang="en-US" sz="3400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DE2A8E-7992-CD4F-7A44-B655203D2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ko-KR" dirty="0"/>
              <a:t>Come avrai notato il verbo in coreano, come per il giapponese, si mette in fondo alla frase. Inoltre, non ci sono né desinenze ne articoli ma rimane sempre lo stesso.</a:t>
            </a:r>
            <a:endParaRPr lang="en-US" altLang="ko-KR" dirty="0"/>
          </a:p>
        </p:txBody>
      </p:sp>
      <p:pic>
        <p:nvPicPr>
          <p:cNvPr id="5" name="그림 4" descr="인간의 얼굴, 의류, 만화 영화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F74A062-5969-2958-0318-C111CFA15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388" y="625683"/>
            <a:ext cx="5551280" cy="555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030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E7EFB-323A-1467-72DF-CE8CFBCA5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A331AA-1EC1-A757-4543-B592B167F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277301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C02A4B-4285-6FB2-97DE-9F894CB19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717176"/>
            <a:ext cx="11554691" cy="5862919"/>
          </a:xfrm>
        </p:spPr>
        <p:txBody>
          <a:bodyPr>
            <a:normAutofit fontScale="77500" lnSpcReduction="20000"/>
          </a:bodyPr>
          <a:lstStyle/>
          <a:p>
            <a:r>
              <a:rPr lang="it-IT" altLang="ko-KR" b="1" dirty="0"/>
              <a:t>Esercitazioni</a:t>
            </a:r>
            <a:endParaRPr lang="ko-KR" altLang="ko-KR" dirty="0"/>
          </a:p>
          <a:p>
            <a:pPr marL="0" lvl="0" indent="0">
              <a:buNone/>
            </a:pPr>
            <a:r>
              <a:rPr lang="it-IT" altLang="ko-KR" b="1" dirty="0"/>
              <a:t>Scegli la giusta parola mancante più adatta:</a:t>
            </a:r>
          </a:p>
          <a:p>
            <a:pPr marL="0" lvl="0" indent="0">
              <a:buNone/>
            </a:pPr>
            <a:endParaRPr lang="ko-KR" altLang="ko-KR" dirty="0"/>
          </a:p>
          <a:p>
            <a:pPr marL="0" indent="0" algn="ctr">
              <a:buNone/>
            </a:pPr>
            <a:r>
              <a:rPr lang="ko-KR" altLang="ko-KR" b="1" dirty="0" err="1"/>
              <a:t>저기요</a:t>
            </a:r>
            <a:r>
              <a:rPr lang="ko-KR" altLang="ko-KR" b="1" dirty="0"/>
              <a:t> </a:t>
            </a:r>
            <a:r>
              <a:rPr lang="it-IT" altLang="ko-KR" b="1" dirty="0"/>
              <a:t>- </a:t>
            </a:r>
            <a:r>
              <a:rPr lang="ko-KR" altLang="ko-KR" b="1" dirty="0" err="1"/>
              <a:t>안녕히가세요</a:t>
            </a:r>
            <a:r>
              <a:rPr lang="ko-KR" altLang="ko-KR" b="1" dirty="0"/>
              <a:t> </a:t>
            </a:r>
            <a:r>
              <a:rPr lang="it-IT" altLang="ko-KR" b="1" dirty="0"/>
              <a:t>– </a:t>
            </a:r>
            <a:r>
              <a:rPr lang="ko-KR" altLang="ko-KR" b="1" dirty="0"/>
              <a:t>감사합니다</a:t>
            </a:r>
            <a:r>
              <a:rPr lang="it-IT" altLang="ko-KR" b="1" dirty="0"/>
              <a:t> – </a:t>
            </a:r>
            <a:r>
              <a:rPr lang="ko-KR" altLang="ko-KR" b="1" dirty="0"/>
              <a:t>안녕 </a:t>
            </a:r>
            <a:r>
              <a:rPr lang="it-IT" altLang="ko-KR" b="1" dirty="0"/>
              <a:t>- </a:t>
            </a:r>
            <a:r>
              <a:rPr lang="ko-KR" altLang="ko-KR" b="1" dirty="0"/>
              <a:t>미안해 </a:t>
            </a:r>
            <a:r>
              <a:rPr lang="it-IT" altLang="ko-KR" b="1" dirty="0"/>
              <a:t>– </a:t>
            </a:r>
            <a:r>
              <a:rPr lang="ko-KR" altLang="ko-KR" b="1" dirty="0"/>
              <a:t>안녕하세요 </a:t>
            </a:r>
            <a:endParaRPr lang="ko-KR" altLang="ko-KR" dirty="0"/>
          </a:p>
          <a:p>
            <a:pPr marL="0" indent="0">
              <a:buNone/>
            </a:pPr>
            <a:r>
              <a:rPr lang="it-IT" altLang="ko-KR" b="1" dirty="0"/>
              <a:t> </a:t>
            </a:r>
            <a:endParaRPr lang="ko-KR" altLang="ko-KR" dirty="0"/>
          </a:p>
          <a:p>
            <a:r>
              <a:rPr lang="it-IT" altLang="ko-KR" dirty="0"/>
              <a:t>___________, molto piacere!</a:t>
            </a:r>
            <a:endParaRPr lang="ko-KR" altLang="ko-KR" dirty="0"/>
          </a:p>
          <a:p>
            <a:r>
              <a:rPr lang="it-IT" altLang="ko-KR" dirty="0"/>
              <a:t> </a:t>
            </a:r>
            <a:endParaRPr lang="ko-KR" altLang="ko-KR" dirty="0"/>
          </a:p>
          <a:p>
            <a:r>
              <a:rPr lang="it-IT" altLang="ko-KR" dirty="0"/>
              <a:t>Lei è veramente gentile, ___________</a:t>
            </a:r>
            <a:endParaRPr lang="ko-KR" altLang="ko-KR" dirty="0"/>
          </a:p>
          <a:p>
            <a:r>
              <a:rPr lang="it-IT" altLang="ko-KR" dirty="0"/>
              <a:t> </a:t>
            </a:r>
            <a:endParaRPr lang="ko-KR" altLang="ko-KR" dirty="0"/>
          </a:p>
          <a:p>
            <a:r>
              <a:rPr lang="it-IT" altLang="ko-KR" dirty="0"/>
              <a:t>Faccia un buon rientro, ____________!</a:t>
            </a:r>
            <a:endParaRPr lang="ko-KR" altLang="ko-KR" dirty="0"/>
          </a:p>
          <a:p>
            <a:r>
              <a:rPr lang="it-IT" altLang="ko-KR" dirty="0"/>
              <a:t> </a:t>
            </a:r>
            <a:endParaRPr lang="ko-KR" altLang="ko-KR" dirty="0"/>
          </a:p>
          <a:p>
            <a:r>
              <a:rPr lang="it-IT" altLang="ko-KR" dirty="0"/>
              <a:t>___________, come stai?</a:t>
            </a:r>
            <a:endParaRPr lang="ko-KR" altLang="ko-KR" dirty="0"/>
          </a:p>
          <a:p>
            <a:r>
              <a:rPr lang="it-IT" altLang="ko-KR" dirty="0"/>
              <a:t> </a:t>
            </a:r>
            <a:endParaRPr lang="ko-KR" altLang="ko-KR" dirty="0"/>
          </a:p>
          <a:p>
            <a:r>
              <a:rPr lang="it-IT" altLang="ko-KR" dirty="0"/>
              <a:t>______, si volevamo ordinare intanto.</a:t>
            </a:r>
            <a:endParaRPr lang="ko-KR" altLang="ko-KR" dirty="0"/>
          </a:p>
          <a:p>
            <a:r>
              <a:rPr lang="it-IT" altLang="ko-KR" dirty="0"/>
              <a:t> </a:t>
            </a:r>
            <a:endParaRPr lang="ko-KR" altLang="ko-KR" dirty="0"/>
          </a:p>
          <a:p>
            <a:r>
              <a:rPr lang="it-IT" altLang="ko-KR" dirty="0"/>
              <a:t>Avrei dovuto chiamarti________!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1719543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E8A07-96E5-8EBE-BEFD-C71503AE7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3442C9-2C52-E6A1-6D4E-4E58B4A90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277301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383BF5-4575-565C-717E-0149188F6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717176"/>
            <a:ext cx="11554691" cy="6266330"/>
          </a:xfrm>
        </p:spPr>
        <p:txBody>
          <a:bodyPr>
            <a:normAutofit fontScale="70000" lnSpcReduction="20000"/>
          </a:bodyPr>
          <a:lstStyle/>
          <a:p>
            <a:r>
              <a:rPr lang="it-IT" altLang="ko-KR" b="1" dirty="0"/>
              <a:t>2)Rispondi nel modo corretto usando la forma di</a:t>
            </a:r>
            <a:r>
              <a:rPr lang="it-IT" altLang="ko-KR" i="1" dirty="0"/>
              <a:t> SI-no </a:t>
            </a:r>
            <a:r>
              <a:rPr lang="it-IT" altLang="ko-KR" b="1" dirty="0"/>
              <a:t>più opportuna (occhio al formale-informale):</a:t>
            </a:r>
            <a:endParaRPr lang="ko-KR" altLang="ko-KR" dirty="0"/>
          </a:p>
          <a:p>
            <a:pPr marL="0" indent="0">
              <a:buNone/>
            </a:pPr>
            <a:endParaRPr lang="ko-KR" altLang="ko-KR" dirty="0"/>
          </a:p>
          <a:p>
            <a:r>
              <a:rPr lang="it-IT" altLang="ko-KR" b="1" dirty="0"/>
              <a:t>Perché no? Non ti piace il caffè?</a:t>
            </a:r>
            <a:endParaRPr lang="ko-KR" altLang="ko-KR" dirty="0"/>
          </a:p>
          <a:p>
            <a:r>
              <a:rPr lang="it-IT" altLang="ko-KR" dirty="0"/>
              <a:t> _______</a:t>
            </a:r>
            <a:endParaRPr lang="ko-KR" altLang="ko-KR" dirty="0"/>
          </a:p>
          <a:p>
            <a:r>
              <a:rPr lang="it-IT" altLang="ko-KR" dirty="0"/>
              <a:t>(Devi far capire che non ti piace)</a:t>
            </a:r>
            <a:endParaRPr lang="ko-KR" altLang="ko-KR" dirty="0"/>
          </a:p>
          <a:p>
            <a:r>
              <a:rPr lang="it-IT" altLang="ko-KR" b="1" dirty="0"/>
              <a:t> </a:t>
            </a:r>
            <a:endParaRPr lang="ko-KR" altLang="ko-KR" dirty="0"/>
          </a:p>
          <a:p>
            <a:r>
              <a:rPr lang="it-IT" altLang="ko-KR" b="1" dirty="0"/>
              <a:t>Mi scusi ma Lei perché è qui?</a:t>
            </a:r>
            <a:endParaRPr lang="ko-KR" altLang="ko-KR" dirty="0"/>
          </a:p>
          <a:p>
            <a:r>
              <a:rPr lang="it-IT" altLang="ko-KR" dirty="0"/>
              <a:t> _______</a:t>
            </a:r>
            <a:endParaRPr lang="ko-KR" altLang="ko-KR" dirty="0"/>
          </a:p>
          <a:p>
            <a:r>
              <a:rPr lang="it-IT" altLang="ko-KR" dirty="0"/>
              <a:t>(Devi far capire che sei sorpreso)</a:t>
            </a:r>
            <a:endParaRPr lang="ko-KR" altLang="ko-KR" dirty="0"/>
          </a:p>
          <a:p>
            <a:r>
              <a:rPr lang="it-IT" altLang="ko-KR" b="1" dirty="0"/>
              <a:t> </a:t>
            </a:r>
            <a:endParaRPr lang="ko-KR" altLang="ko-KR" dirty="0"/>
          </a:p>
          <a:p>
            <a:r>
              <a:rPr lang="it-IT" altLang="ko-KR" b="1" dirty="0"/>
              <a:t>Amore ma sei arrabbiata?</a:t>
            </a:r>
            <a:endParaRPr lang="ko-KR" altLang="ko-KR" dirty="0"/>
          </a:p>
          <a:p>
            <a:r>
              <a:rPr lang="it-IT" altLang="ko-KR" dirty="0"/>
              <a:t> _______</a:t>
            </a:r>
            <a:endParaRPr lang="ko-KR" altLang="ko-KR" dirty="0"/>
          </a:p>
          <a:p>
            <a:r>
              <a:rPr lang="it-IT" altLang="ko-KR" dirty="0"/>
              <a:t>(Devi far capire che lo sei)</a:t>
            </a:r>
            <a:endParaRPr lang="ko-KR" altLang="ko-KR" dirty="0"/>
          </a:p>
          <a:p>
            <a:r>
              <a:rPr lang="it-IT" altLang="ko-KR" b="1" dirty="0"/>
              <a:t> </a:t>
            </a:r>
            <a:endParaRPr lang="ko-KR" altLang="ko-KR" dirty="0"/>
          </a:p>
          <a:p>
            <a:r>
              <a:rPr lang="it-IT" altLang="ko-KR" b="1" dirty="0"/>
              <a:t>Quando do l’ordine dovete intervenire, intesi?</a:t>
            </a:r>
            <a:endParaRPr lang="ko-KR" altLang="ko-KR" dirty="0"/>
          </a:p>
          <a:p>
            <a:r>
              <a:rPr lang="it-IT" altLang="ko-KR" dirty="0"/>
              <a:t> _______</a:t>
            </a:r>
            <a:endParaRPr lang="ko-KR" altLang="ko-KR" dirty="0"/>
          </a:p>
          <a:p>
            <a:r>
              <a:rPr lang="it-IT" altLang="ko-KR" dirty="0"/>
              <a:t>(Il tuo superiore ti sta dando un ordine)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3663954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7E993-D5AF-D83A-0081-D4E7282AF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C0D0C7-9494-2CF8-D60D-31678256F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277301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83E3D4-9E96-219D-998E-8D3230317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717176"/>
            <a:ext cx="11554691" cy="6266330"/>
          </a:xfrm>
        </p:spPr>
        <p:txBody>
          <a:bodyPr>
            <a:normAutofit fontScale="62500" lnSpcReduction="20000"/>
          </a:bodyPr>
          <a:lstStyle/>
          <a:p>
            <a:r>
              <a:rPr lang="it-IT" altLang="ko-KR" b="1" dirty="0"/>
              <a:t>Hai già mangiato?</a:t>
            </a:r>
            <a:endParaRPr lang="ko-KR" altLang="ko-KR" dirty="0"/>
          </a:p>
          <a:p>
            <a:r>
              <a:rPr lang="it-IT" altLang="ko-KR" dirty="0"/>
              <a:t> _______</a:t>
            </a:r>
            <a:endParaRPr lang="ko-KR" altLang="ko-KR" dirty="0"/>
          </a:p>
          <a:p>
            <a:r>
              <a:rPr lang="it-IT" altLang="ko-KR" dirty="0"/>
              <a:t>(Non lo hai ancora fatto)</a:t>
            </a:r>
            <a:endParaRPr lang="ko-KR" altLang="ko-KR" dirty="0"/>
          </a:p>
          <a:p>
            <a:r>
              <a:rPr lang="it-IT" altLang="ko-KR" b="1" dirty="0"/>
              <a:t> </a:t>
            </a:r>
            <a:endParaRPr lang="ko-KR" altLang="ko-KR" dirty="0"/>
          </a:p>
          <a:p>
            <a:r>
              <a:rPr lang="it-IT" altLang="ko-KR" b="1" dirty="0"/>
              <a:t>Le va di uscire a pranzo domani?</a:t>
            </a:r>
            <a:endParaRPr lang="ko-KR" altLang="ko-KR" dirty="0"/>
          </a:p>
          <a:p>
            <a:r>
              <a:rPr lang="it-IT" altLang="ko-KR" dirty="0"/>
              <a:t> _______</a:t>
            </a:r>
            <a:endParaRPr lang="ko-KR" altLang="ko-KR" dirty="0"/>
          </a:p>
          <a:p>
            <a:r>
              <a:rPr lang="it-IT" altLang="ko-KR" dirty="0"/>
              <a:t>(Ti va)</a:t>
            </a:r>
            <a:endParaRPr lang="ko-KR" altLang="ko-KR" dirty="0"/>
          </a:p>
          <a:p>
            <a:r>
              <a:rPr lang="it-IT" altLang="ko-KR" b="1" dirty="0"/>
              <a:t> </a:t>
            </a:r>
            <a:endParaRPr lang="ko-KR" altLang="ko-KR" dirty="0"/>
          </a:p>
          <a:p>
            <a:r>
              <a:rPr lang="ko-KR" altLang="ko-KR" b="1" dirty="0"/>
              <a:t>화장실 어디예요</a:t>
            </a:r>
            <a:r>
              <a:rPr lang="it-IT" altLang="ko-KR" b="1" dirty="0"/>
              <a:t>?</a:t>
            </a:r>
            <a:endParaRPr lang="ko-KR" altLang="ko-KR" dirty="0"/>
          </a:p>
          <a:p>
            <a:r>
              <a:rPr lang="it-IT" altLang="ko-KR" dirty="0"/>
              <a:t> _______</a:t>
            </a:r>
            <a:endParaRPr lang="ko-KR" altLang="ko-KR" dirty="0"/>
          </a:p>
          <a:p>
            <a:r>
              <a:rPr lang="it-IT" altLang="ko-KR" dirty="0"/>
              <a:t>(Cosa??)</a:t>
            </a:r>
            <a:endParaRPr lang="ko-KR" altLang="ko-KR" dirty="0"/>
          </a:p>
          <a:p>
            <a:r>
              <a:rPr lang="it-IT" altLang="ko-KR" dirty="0"/>
              <a:t> </a:t>
            </a:r>
            <a:endParaRPr lang="ko-KR" altLang="ko-KR" dirty="0"/>
          </a:p>
          <a:p>
            <a:r>
              <a:rPr lang="it-IT" altLang="ko-KR" b="1" dirty="0"/>
              <a:t>Ha visto per caso la mia borsa?</a:t>
            </a:r>
            <a:endParaRPr lang="ko-KR" altLang="ko-KR" dirty="0"/>
          </a:p>
          <a:p>
            <a:r>
              <a:rPr lang="it-IT" altLang="ko-KR" dirty="0"/>
              <a:t> _______</a:t>
            </a:r>
            <a:endParaRPr lang="ko-KR" altLang="ko-KR" dirty="0"/>
          </a:p>
          <a:p>
            <a:r>
              <a:rPr lang="it-IT" altLang="ko-KR" dirty="0"/>
              <a:t>(Non l’hai vista)</a:t>
            </a:r>
            <a:endParaRPr lang="ko-KR" altLang="ko-KR" dirty="0"/>
          </a:p>
          <a:p>
            <a:r>
              <a:rPr lang="it-IT" altLang="ko-KR" dirty="0"/>
              <a:t> </a:t>
            </a:r>
            <a:endParaRPr lang="ko-KR" altLang="ko-KR" dirty="0"/>
          </a:p>
          <a:p>
            <a:r>
              <a:rPr lang="it-IT" altLang="ko-KR" b="1" dirty="0"/>
              <a:t>Tesoro, ti va si uscire questa sera?</a:t>
            </a:r>
            <a:endParaRPr lang="ko-KR" altLang="ko-KR" dirty="0"/>
          </a:p>
          <a:p>
            <a:r>
              <a:rPr lang="it-IT" altLang="ko-KR" dirty="0"/>
              <a:t> _______</a:t>
            </a:r>
            <a:endParaRPr lang="ko-KR" altLang="ko-KR" dirty="0"/>
          </a:p>
          <a:p>
            <a:r>
              <a:rPr lang="it-IT" altLang="ko-KR" dirty="0"/>
              <a:t>(Ti va)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22856575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6B224-8FC2-E1D5-845B-83C77435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60C29F-3835-BC54-0757-4E98AEB97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277301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CC09C2-D559-7D75-E223-77380B122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717176"/>
            <a:ext cx="11554691" cy="626633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altLang="ko-KR" b="1" dirty="0"/>
              <a:t>3)	Collega la frase corrispondente (alcune sono inutili)</a:t>
            </a:r>
          </a:p>
          <a:p>
            <a:pPr marL="0" indent="0">
              <a:buNone/>
            </a:pPr>
            <a:r>
              <a:rPr lang="it-IT" altLang="ko-KR" b="1" dirty="0"/>
              <a:t>[</a:t>
            </a:r>
            <a:r>
              <a:rPr lang="ko-KR" altLang="en-US" b="1" dirty="0"/>
              <a:t>가방 </a:t>
            </a:r>
            <a:r>
              <a:rPr lang="en-US" altLang="ko-KR" b="1" dirty="0"/>
              <a:t>=</a:t>
            </a:r>
            <a:r>
              <a:rPr lang="it-IT" altLang="ko-KR" b="1" dirty="0"/>
              <a:t>Borsa; </a:t>
            </a:r>
            <a:r>
              <a:rPr lang="ko-KR" altLang="en-US" b="1" dirty="0"/>
              <a:t>물 </a:t>
            </a:r>
            <a:r>
              <a:rPr lang="en-US" altLang="ko-KR" b="1" dirty="0"/>
              <a:t>= </a:t>
            </a:r>
            <a:r>
              <a:rPr lang="it-IT" altLang="ko-KR" b="1" dirty="0"/>
              <a:t>Acqua; </a:t>
            </a:r>
            <a:r>
              <a:rPr lang="ko-KR" altLang="en-US" b="1" dirty="0"/>
              <a:t>고양이</a:t>
            </a:r>
            <a:r>
              <a:rPr lang="en-US" altLang="ko-KR" b="1" dirty="0"/>
              <a:t>= </a:t>
            </a:r>
            <a:r>
              <a:rPr lang="it-IT" altLang="ko-KR" b="1" dirty="0"/>
              <a:t>gatto; </a:t>
            </a:r>
            <a:r>
              <a:rPr lang="ko-KR" altLang="en-US" b="1" dirty="0"/>
              <a:t>컴퓨터</a:t>
            </a:r>
            <a:r>
              <a:rPr lang="en-US" altLang="ko-KR" b="1" dirty="0"/>
              <a:t>= </a:t>
            </a:r>
            <a:r>
              <a:rPr lang="it-IT" altLang="ko-KR" b="1" dirty="0"/>
              <a:t>computer; </a:t>
            </a:r>
            <a:r>
              <a:rPr lang="ko-KR" altLang="en-US" b="1" dirty="0"/>
              <a:t>사과 </a:t>
            </a:r>
            <a:r>
              <a:rPr lang="en-US" altLang="ko-KR" b="1" dirty="0"/>
              <a:t>= </a:t>
            </a:r>
            <a:r>
              <a:rPr lang="it-IT" altLang="ko-KR" b="1" dirty="0"/>
              <a:t>mela;]</a:t>
            </a:r>
          </a:p>
          <a:p>
            <a:endParaRPr lang="it-IT" altLang="ko-KR" b="1" dirty="0"/>
          </a:p>
          <a:p>
            <a:pPr marL="0" indent="0">
              <a:buNone/>
            </a:pPr>
            <a:r>
              <a:rPr lang="it-IT" altLang="ko-KR" b="1" dirty="0"/>
              <a:t>Questa borsa                                                            </a:t>
            </a:r>
            <a:r>
              <a:rPr lang="ko-KR" altLang="en-US" b="1" dirty="0"/>
              <a:t>저 고양이</a:t>
            </a:r>
          </a:p>
          <a:p>
            <a:endParaRPr lang="ko-KR" altLang="en-US" b="1" dirty="0"/>
          </a:p>
          <a:p>
            <a:pPr marL="0" indent="0">
              <a:buNone/>
            </a:pPr>
            <a:r>
              <a:rPr lang="it-IT" altLang="ko-KR" b="1" dirty="0"/>
              <a:t>Quel gatto (laggiù)                                                    </a:t>
            </a:r>
            <a:r>
              <a:rPr lang="ko-KR" altLang="en-US" b="1" dirty="0"/>
              <a:t>물이예요</a:t>
            </a:r>
          </a:p>
          <a:p>
            <a:endParaRPr lang="ko-KR" altLang="en-US" b="1" dirty="0"/>
          </a:p>
          <a:p>
            <a:pPr marL="0" indent="0">
              <a:buNone/>
            </a:pPr>
            <a:r>
              <a:rPr lang="it-IT" altLang="ko-KR" b="1" dirty="0"/>
              <a:t>È un computer                                                          </a:t>
            </a:r>
            <a:r>
              <a:rPr lang="ko-KR" altLang="en-US" b="1" dirty="0"/>
              <a:t>이 가방</a:t>
            </a:r>
          </a:p>
          <a:p>
            <a:endParaRPr lang="ko-KR" altLang="en-US" b="1" dirty="0"/>
          </a:p>
          <a:p>
            <a:pPr marL="0" indent="0">
              <a:buNone/>
            </a:pPr>
            <a:r>
              <a:rPr lang="it-IT" altLang="ko-KR" b="1" dirty="0"/>
              <a:t>Non è acqua                                                             </a:t>
            </a:r>
            <a:r>
              <a:rPr lang="ko-KR" altLang="en-US" b="1" dirty="0"/>
              <a:t>그 사과</a:t>
            </a:r>
          </a:p>
          <a:p>
            <a:endParaRPr lang="ko-KR" altLang="en-US" b="1" dirty="0"/>
          </a:p>
          <a:p>
            <a:pPr marL="0" indent="0">
              <a:buNone/>
            </a:pPr>
            <a:r>
              <a:rPr lang="it-IT" altLang="ko-KR" b="1" dirty="0"/>
              <a:t>Quella mela (nella sua in mano)                                   </a:t>
            </a:r>
            <a:r>
              <a:rPr lang="ko-KR" altLang="en-US" b="1" dirty="0"/>
              <a:t>컴퓨터예요      </a:t>
            </a:r>
          </a:p>
          <a:p>
            <a:endParaRPr lang="ko-KR" altLang="en-US" b="1" dirty="0"/>
          </a:p>
          <a:p>
            <a:pPr marL="0" indent="0">
              <a:buNone/>
            </a:pPr>
            <a:r>
              <a:rPr lang="ko-KR" altLang="en-US" b="1" dirty="0"/>
              <a:t>                                                                              이 사과</a:t>
            </a:r>
          </a:p>
          <a:p>
            <a:endParaRPr lang="ko-KR" altLang="en-US" b="1" dirty="0"/>
          </a:p>
          <a:p>
            <a:pPr marL="0" indent="0">
              <a:buNone/>
            </a:pPr>
            <a:r>
              <a:rPr lang="ko-KR" altLang="en-US" b="1" dirty="0"/>
              <a:t>                                                                              저 컴퓨터</a:t>
            </a:r>
          </a:p>
          <a:p>
            <a:endParaRPr lang="ko-KR" altLang="en-US" b="1" dirty="0"/>
          </a:p>
          <a:p>
            <a:pPr marL="0" indent="0">
              <a:buNone/>
            </a:pPr>
            <a:r>
              <a:rPr lang="ko-KR" altLang="en-US" b="1" dirty="0"/>
              <a:t>                                                                              물 </a:t>
            </a:r>
            <a:r>
              <a:rPr lang="ko-KR" altLang="en-US" b="1" dirty="0" err="1"/>
              <a:t>아니에요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1359244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0B263-915D-7B43-A047-D49AC8F30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EECF32-E628-143D-F7D3-A312A9FB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277301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5BFC55-4CA8-B74E-DD8F-FA8886761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717176"/>
            <a:ext cx="11554691" cy="62663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b="1" dirty="0"/>
              <a:t>4)	Crea il </a:t>
            </a:r>
            <a:r>
              <a:rPr lang="en-US" altLang="ko-KR" b="1" dirty="0" err="1"/>
              <a:t>contrario</a:t>
            </a:r>
            <a:r>
              <a:rPr lang="en-US" altLang="ko-KR" b="1" dirty="0"/>
              <a:t> </a:t>
            </a:r>
            <a:r>
              <a:rPr lang="en-US" altLang="ko-KR" b="1" dirty="0" err="1"/>
              <a:t>corrispondente</a:t>
            </a:r>
            <a:r>
              <a:rPr lang="en-US" altLang="ko-KR" b="1" dirty="0"/>
              <a:t>:</a:t>
            </a:r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r>
              <a:rPr lang="ko-KR" altLang="en-US" b="1" dirty="0" err="1"/>
              <a:t>물이에요</a:t>
            </a:r>
            <a:r>
              <a:rPr lang="ko-KR" altLang="en-US" b="1" dirty="0"/>
              <a:t>                         </a:t>
            </a:r>
            <a:r>
              <a:rPr lang="en-US" altLang="ko-KR" b="1" dirty="0"/>
              <a:t>-&gt;</a:t>
            </a:r>
            <a:r>
              <a:rPr lang="ko-KR" altLang="en-US" b="1" dirty="0"/>
              <a:t>              </a:t>
            </a:r>
            <a:r>
              <a:rPr lang="en-US" altLang="ko-KR" b="1" dirty="0"/>
              <a:t>____________                               </a:t>
            </a:r>
          </a:p>
          <a:p>
            <a:pPr marL="0" indent="0">
              <a:buNone/>
            </a:pPr>
            <a:r>
              <a:rPr lang="en-US" altLang="ko-KR" b="1" dirty="0"/>
              <a:t>       </a:t>
            </a:r>
          </a:p>
          <a:p>
            <a:pPr marL="0" indent="0">
              <a:buNone/>
            </a:pPr>
            <a:r>
              <a:rPr lang="en-US" altLang="ko-KR" b="1" dirty="0"/>
              <a:t>  ____________              &lt;-          </a:t>
            </a:r>
            <a:r>
              <a:rPr lang="ko-KR" altLang="en-US" b="1" dirty="0"/>
              <a:t>우유 </a:t>
            </a:r>
            <a:r>
              <a:rPr lang="ko-KR" altLang="en-US" b="1" dirty="0" err="1"/>
              <a:t>아니에요</a:t>
            </a:r>
            <a:endParaRPr lang="ko-KR" altLang="en-US" b="1" dirty="0"/>
          </a:p>
          <a:p>
            <a:pPr marL="0" indent="0">
              <a:buNone/>
            </a:pPr>
            <a:endParaRPr lang="ko-KR" altLang="en-US" b="1" dirty="0"/>
          </a:p>
          <a:p>
            <a:pPr marL="0" indent="0">
              <a:buNone/>
            </a:pPr>
            <a:r>
              <a:rPr lang="ko-KR" altLang="en-US" b="1" dirty="0"/>
              <a:t>고양이예요                     </a:t>
            </a:r>
            <a:r>
              <a:rPr lang="en-US" altLang="ko-KR" b="1" dirty="0"/>
              <a:t>-&gt;</a:t>
            </a:r>
            <a:r>
              <a:rPr lang="ko-KR" altLang="en-US" b="1" dirty="0"/>
              <a:t>          </a:t>
            </a:r>
            <a:r>
              <a:rPr lang="en-US" altLang="ko-KR" b="1" dirty="0"/>
              <a:t>_____________</a:t>
            </a:r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r>
              <a:rPr lang="en-US" altLang="ko-KR" b="1" dirty="0"/>
              <a:t>____________                &lt;-           </a:t>
            </a:r>
            <a:r>
              <a:rPr lang="ko-KR" altLang="en-US" b="1" dirty="0"/>
              <a:t>친구 </a:t>
            </a:r>
            <a:r>
              <a:rPr lang="ko-KR" altLang="en-US" b="1" dirty="0" err="1"/>
              <a:t>아니에요</a:t>
            </a:r>
            <a:endParaRPr lang="ko-KR" altLang="en-US" b="1" dirty="0"/>
          </a:p>
          <a:p>
            <a:pPr marL="0" indent="0">
              <a:buNone/>
            </a:pPr>
            <a:endParaRPr lang="ko-KR" altLang="en-US" b="1" dirty="0"/>
          </a:p>
          <a:p>
            <a:pPr marL="0" indent="0">
              <a:buNone/>
            </a:pPr>
            <a:r>
              <a:rPr lang="ko-KR" altLang="en-US" b="1" dirty="0" err="1"/>
              <a:t>동물이에요</a:t>
            </a:r>
            <a:r>
              <a:rPr lang="ko-KR" altLang="en-US" b="1" dirty="0"/>
              <a:t>                    </a:t>
            </a:r>
            <a:r>
              <a:rPr lang="en-US" altLang="ko-KR" b="1" dirty="0"/>
              <a:t>-&gt;</a:t>
            </a:r>
            <a:r>
              <a:rPr lang="ko-KR" altLang="en-US" b="1" dirty="0"/>
              <a:t>          </a:t>
            </a:r>
            <a:r>
              <a:rPr lang="en-US" altLang="ko-KR" b="1" dirty="0"/>
              <a:t>_____________</a:t>
            </a:r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r>
              <a:rPr lang="en-US" altLang="ko-KR" b="1" dirty="0"/>
              <a:t>____________                &lt;-           </a:t>
            </a:r>
            <a:r>
              <a:rPr lang="ko-KR" altLang="en-US" b="1" dirty="0"/>
              <a:t>강아지 </a:t>
            </a:r>
            <a:r>
              <a:rPr lang="ko-KR" altLang="en-US" b="1" dirty="0" err="1"/>
              <a:t>아니에요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9772994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E8965-29AF-8509-44EA-5F4AF5475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84A7A6-071F-0229-9990-5DDFC8B7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277301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A87E4DB-7BBB-4E04-E9EA-7BE96C678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717176"/>
            <a:ext cx="11554691" cy="62663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altLang="ko-KR" b="1" dirty="0"/>
              <a:t>5)	“Scusati” in modo corretto:</a:t>
            </a:r>
          </a:p>
          <a:p>
            <a:pPr marL="0" indent="0">
              <a:buNone/>
            </a:pPr>
            <a:endParaRPr lang="it-IT" altLang="ko-KR" b="1" dirty="0"/>
          </a:p>
          <a:p>
            <a:pPr marL="0" indent="0">
              <a:buNone/>
            </a:pPr>
            <a:r>
              <a:rPr lang="it-IT" altLang="ko-KR" b="1" dirty="0"/>
              <a:t>(                        ) , mi sa dire che ore sono?</a:t>
            </a:r>
          </a:p>
          <a:p>
            <a:pPr marL="0" indent="0">
              <a:buNone/>
            </a:pPr>
            <a:endParaRPr lang="it-IT" altLang="ko-KR" b="1" dirty="0"/>
          </a:p>
          <a:p>
            <a:pPr marL="0" indent="0">
              <a:buNone/>
            </a:pPr>
            <a:r>
              <a:rPr lang="it-IT" altLang="ko-KR" b="1" dirty="0"/>
              <a:t>(                        ), non l’ho fatto a posta! ☹</a:t>
            </a:r>
          </a:p>
          <a:p>
            <a:pPr marL="0" indent="0">
              <a:buNone/>
            </a:pPr>
            <a:endParaRPr lang="it-IT" altLang="ko-KR" b="1" dirty="0"/>
          </a:p>
          <a:p>
            <a:pPr marL="0" indent="0">
              <a:buNone/>
            </a:pPr>
            <a:r>
              <a:rPr lang="it-IT" altLang="ko-KR" b="1" dirty="0"/>
              <a:t>(                        ), dovevo dirtelo…</a:t>
            </a:r>
          </a:p>
          <a:p>
            <a:pPr marL="0" indent="0">
              <a:buNone/>
            </a:pPr>
            <a:endParaRPr lang="it-IT" altLang="ko-KR" b="1" dirty="0"/>
          </a:p>
          <a:p>
            <a:pPr marL="0" indent="0">
              <a:buNone/>
            </a:pPr>
            <a:r>
              <a:rPr lang="it-IT" altLang="ko-KR" b="1" dirty="0"/>
              <a:t>(                        ), torno subito.</a:t>
            </a:r>
          </a:p>
          <a:p>
            <a:pPr marL="0" indent="0">
              <a:buNone/>
            </a:pPr>
            <a:endParaRPr lang="it-IT" altLang="ko-KR" b="1" dirty="0"/>
          </a:p>
          <a:p>
            <a:pPr marL="0" indent="0">
              <a:buNone/>
            </a:pPr>
            <a:r>
              <a:rPr lang="it-IT" altLang="ko-KR" b="1" dirty="0"/>
              <a:t>(                        ), posso chiederle una cosa?</a:t>
            </a:r>
          </a:p>
          <a:p>
            <a:pPr marL="0" indent="0">
              <a:buNone/>
            </a:pPr>
            <a:endParaRPr lang="it-IT" altLang="ko-KR" b="1" dirty="0"/>
          </a:p>
          <a:p>
            <a:pPr marL="0" indent="0">
              <a:buNone/>
            </a:pPr>
            <a:r>
              <a:rPr lang="it-IT" altLang="ko-KR" b="1" dirty="0"/>
              <a:t>(                        ), devo proprio rispondere al telefono.</a:t>
            </a:r>
          </a:p>
        </p:txBody>
      </p:sp>
    </p:spTree>
    <p:extLst>
      <p:ext uri="{BB962C8B-B14F-4D97-AF65-F5344CB8AC3E}">
        <p14:creationId xmlns:p14="http://schemas.microsoft.com/office/powerpoint/2010/main" val="16985410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D2651-78B6-6AEE-1BB6-0DA81ABEA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1EBB46-2496-A8EF-C141-F219DD6A2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277301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937AB12-5932-F389-21B0-6E564A265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717176"/>
            <a:ext cx="11554691" cy="62663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altLang="ko-KR" sz="2400" b="1" dirty="0"/>
              <a:t>6)	Scegli l’opzione corretta:</a:t>
            </a:r>
          </a:p>
          <a:p>
            <a:pPr marL="0" indent="0">
              <a:buNone/>
            </a:pPr>
            <a:endParaRPr lang="it-IT" altLang="ko-KR" sz="2400" b="1" dirty="0"/>
          </a:p>
          <a:p>
            <a:pPr marL="0" indent="0">
              <a:buNone/>
            </a:pPr>
            <a:r>
              <a:rPr lang="it-IT" altLang="ko-KR" sz="2400" b="1" dirty="0"/>
              <a:t>Questo è un cane                       ( )   -</a:t>
            </a:r>
            <a:r>
              <a:rPr lang="ko-KR" altLang="en-US" sz="2400" b="1" dirty="0"/>
              <a:t>이 강아지예요</a:t>
            </a:r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이거 강아지예요</a:t>
            </a:r>
          </a:p>
          <a:p>
            <a:pPr marL="0" indent="0">
              <a:buNone/>
            </a:pPr>
            <a:endParaRPr lang="ko-KR" altLang="en-US" sz="2400" b="1" dirty="0"/>
          </a:p>
          <a:p>
            <a:pPr marL="0" indent="0">
              <a:buNone/>
            </a:pPr>
            <a:r>
              <a:rPr lang="it-IT" altLang="ko-KR" sz="2400" b="1" dirty="0"/>
              <a:t>Quell’acqua                                 ( )   - </a:t>
            </a:r>
            <a:r>
              <a:rPr lang="ko-KR" altLang="en-US" sz="2400" b="1" dirty="0"/>
              <a:t>저 물</a:t>
            </a:r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그 </a:t>
            </a:r>
            <a:r>
              <a:rPr lang="ko-KR" altLang="en-US" sz="2400" b="1" dirty="0" err="1"/>
              <a:t>물이에요</a:t>
            </a:r>
            <a:endParaRPr lang="ko-KR" altLang="en-US" sz="2400" b="1" dirty="0"/>
          </a:p>
          <a:p>
            <a:pPr marL="0" indent="0">
              <a:buNone/>
            </a:pPr>
            <a:endParaRPr lang="ko-KR" altLang="en-US" sz="2400" b="1" dirty="0"/>
          </a:p>
          <a:p>
            <a:pPr marL="0" indent="0">
              <a:buNone/>
            </a:pPr>
            <a:r>
              <a:rPr lang="it-IT" altLang="ko-KR" sz="2400" b="1" dirty="0"/>
              <a:t>Quella non è una sedia             ( )   - </a:t>
            </a:r>
            <a:r>
              <a:rPr lang="ko-KR" altLang="en-US" sz="2400" b="1" dirty="0"/>
              <a:t>이거 의자 </a:t>
            </a:r>
            <a:r>
              <a:rPr lang="ko-KR" altLang="en-US" sz="2400" b="1" dirty="0" err="1"/>
              <a:t>아니에요</a:t>
            </a:r>
            <a:endParaRPr lang="ko-KR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그거 의자 </a:t>
            </a:r>
            <a:r>
              <a:rPr lang="ko-KR" altLang="en-US" sz="2400" b="1" dirty="0" err="1"/>
              <a:t>아니에요</a:t>
            </a:r>
            <a:endParaRPr lang="ko-KR" altLang="en-US" sz="2400" b="1" dirty="0"/>
          </a:p>
          <a:p>
            <a:pPr marL="0" indent="0">
              <a:buNone/>
            </a:pPr>
            <a:endParaRPr lang="ko-KR" altLang="en-US" sz="2400" b="1" dirty="0"/>
          </a:p>
          <a:p>
            <a:pPr marL="0" indent="0">
              <a:buNone/>
            </a:pPr>
            <a:r>
              <a:rPr lang="it-IT" altLang="ko-KR" sz="2400" b="1" dirty="0"/>
              <a:t>Questo è un amico                    ( )   - </a:t>
            </a:r>
            <a:r>
              <a:rPr lang="ko-KR" altLang="en-US" sz="2400" b="1" dirty="0"/>
              <a:t>이 친구예요</a:t>
            </a:r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이거 </a:t>
            </a:r>
            <a:r>
              <a:rPr lang="ko-KR" altLang="en-US" sz="2400" b="1" dirty="0" err="1"/>
              <a:t>친구에요</a:t>
            </a:r>
            <a:endParaRPr lang="ko-KR" altLang="en-US" sz="2400" b="1" dirty="0"/>
          </a:p>
          <a:p>
            <a:pPr marL="0" indent="0">
              <a:buNone/>
            </a:pPr>
            <a:endParaRPr lang="ko-KR" altLang="en-US" sz="2400" b="1" dirty="0"/>
          </a:p>
          <a:p>
            <a:pPr marL="0" indent="0">
              <a:buNone/>
            </a:pPr>
            <a:r>
              <a:rPr lang="it-IT" altLang="ko-KR" sz="2400" b="1" dirty="0"/>
              <a:t>Quello non è latte                     ( )   - </a:t>
            </a:r>
            <a:r>
              <a:rPr lang="ko-KR" altLang="en-US" sz="2400" b="1" dirty="0"/>
              <a:t>저것 우유 </a:t>
            </a:r>
            <a:r>
              <a:rPr lang="ko-KR" altLang="en-US" sz="2400" b="1" dirty="0" err="1"/>
              <a:t>아니에요</a:t>
            </a:r>
            <a:endParaRPr lang="ko-KR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이 우유 </a:t>
            </a:r>
            <a:r>
              <a:rPr lang="ko-KR" altLang="en-US" sz="2400" b="1" dirty="0" err="1"/>
              <a:t>아니에요</a:t>
            </a:r>
            <a:endParaRPr lang="ko-KR" altLang="en-US" sz="2400" b="1" dirty="0"/>
          </a:p>
          <a:p>
            <a:pPr marL="0" indent="0">
              <a:buNone/>
            </a:pP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520501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6C705-F90C-DB82-CC86-AA4A8C282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B16B9B-70BD-A4AF-9153-D58915EA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-277301"/>
            <a:ext cx="10515600" cy="1325563"/>
          </a:xfrm>
        </p:spPr>
        <p:txBody>
          <a:bodyPr/>
          <a:lstStyle/>
          <a:p>
            <a:pPr algn="ctr"/>
            <a:r>
              <a:rPr lang="en-US" altLang="ko-KR" b="1" dirty="0" err="1"/>
              <a:t>Essere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E60AE7-75FD-2C0E-784F-BE12CCCC3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83" y="717176"/>
            <a:ext cx="11554691" cy="62663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altLang="ko-KR" sz="2400" b="1" dirty="0"/>
              <a:t>6)	Scegli l’opzione corretta:</a:t>
            </a:r>
          </a:p>
          <a:p>
            <a:pPr marL="0" indent="0">
              <a:buNone/>
            </a:pPr>
            <a:endParaRPr lang="it-IT" altLang="ko-KR" sz="2400" b="1" dirty="0"/>
          </a:p>
          <a:p>
            <a:pPr marL="0" indent="0">
              <a:buNone/>
            </a:pPr>
            <a:r>
              <a:rPr lang="it-IT" altLang="ko-KR" sz="2400" b="1" dirty="0"/>
              <a:t>Questo è un cane                       ( )   -</a:t>
            </a:r>
            <a:r>
              <a:rPr lang="ko-KR" altLang="en-US" sz="2400" b="1" dirty="0"/>
              <a:t>이 강아지예요</a:t>
            </a:r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이거 강아지예요</a:t>
            </a:r>
          </a:p>
          <a:p>
            <a:pPr marL="0" indent="0">
              <a:buNone/>
            </a:pPr>
            <a:endParaRPr lang="ko-KR" altLang="en-US" sz="2400" b="1" dirty="0"/>
          </a:p>
          <a:p>
            <a:pPr marL="0" indent="0">
              <a:buNone/>
            </a:pPr>
            <a:r>
              <a:rPr lang="it-IT" altLang="ko-KR" sz="2400" b="1" dirty="0"/>
              <a:t>Quell’acqua                                 ( )   - </a:t>
            </a:r>
            <a:r>
              <a:rPr lang="ko-KR" altLang="en-US" sz="2400" b="1" dirty="0"/>
              <a:t>저 물</a:t>
            </a:r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그 </a:t>
            </a:r>
            <a:r>
              <a:rPr lang="ko-KR" altLang="en-US" sz="2400" b="1" dirty="0" err="1"/>
              <a:t>물이에요</a:t>
            </a:r>
            <a:endParaRPr lang="ko-KR" altLang="en-US" sz="2400" b="1" dirty="0"/>
          </a:p>
          <a:p>
            <a:pPr marL="0" indent="0">
              <a:buNone/>
            </a:pPr>
            <a:endParaRPr lang="ko-KR" altLang="en-US" sz="2400" b="1" dirty="0"/>
          </a:p>
          <a:p>
            <a:pPr marL="0" indent="0">
              <a:buNone/>
            </a:pPr>
            <a:r>
              <a:rPr lang="it-IT" altLang="ko-KR" sz="2400" b="1" dirty="0"/>
              <a:t>Quella non è una sedia             ( )   - </a:t>
            </a:r>
            <a:r>
              <a:rPr lang="ko-KR" altLang="en-US" sz="2400" b="1" dirty="0"/>
              <a:t>이거 의자 </a:t>
            </a:r>
            <a:r>
              <a:rPr lang="ko-KR" altLang="en-US" sz="2400" b="1" dirty="0" err="1"/>
              <a:t>아니에요</a:t>
            </a:r>
            <a:endParaRPr lang="ko-KR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그거 의자 </a:t>
            </a:r>
            <a:r>
              <a:rPr lang="ko-KR" altLang="en-US" sz="2400" b="1" dirty="0" err="1"/>
              <a:t>아니에요</a:t>
            </a:r>
            <a:endParaRPr lang="ko-KR" altLang="en-US" sz="2400" b="1" dirty="0"/>
          </a:p>
          <a:p>
            <a:pPr marL="0" indent="0">
              <a:buNone/>
            </a:pPr>
            <a:endParaRPr lang="ko-KR" altLang="en-US" sz="2400" b="1" dirty="0"/>
          </a:p>
          <a:p>
            <a:pPr marL="0" indent="0">
              <a:buNone/>
            </a:pPr>
            <a:r>
              <a:rPr lang="it-IT" altLang="ko-KR" sz="2400" b="1" dirty="0"/>
              <a:t>Questo è un amico                    ( )   - </a:t>
            </a:r>
            <a:r>
              <a:rPr lang="ko-KR" altLang="en-US" sz="2400" b="1" dirty="0"/>
              <a:t>이 친구예요</a:t>
            </a:r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이거 </a:t>
            </a:r>
            <a:r>
              <a:rPr lang="ko-KR" altLang="en-US" sz="2400" b="1" dirty="0" err="1"/>
              <a:t>친구에요</a:t>
            </a:r>
            <a:endParaRPr lang="ko-KR" altLang="en-US" sz="2400" b="1" dirty="0"/>
          </a:p>
          <a:p>
            <a:pPr marL="0" indent="0">
              <a:buNone/>
            </a:pPr>
            <a:endParaRPr lang="ko-KR" altLang="en-US" sz="2400" b="1" dirty="0"/>
          </a:p>
          <a:p>
            <a:pPr marL="0" indent="0">
              <a:buNone/>
            </a:pPr>
            <a:r>
              <a:rPr lang="it-IT" altLang="ko-KR" sz="2400" b="1" dirty="0"/>
              <a:t>Quello non è latte                     ( )   - </a:t>
            </a:r>
            <a:r>
              <a:rPr lang="ko-KR" altLang="en-US" sz="2400" b="1" dirty="0"/>
              <a:t>저것 우유 </a:t>
            </a:r>
            <a:r>
              <a:rPr lang="ko-KR" altLang="en-US" sz="2400" b="1" dirty="0" err="1"/>
              <a:t>아니에요</a:t>
            </a:r>
            <a:endParaRPr lang="ko-KR" altLang="en-US" sz="2400" b="1" dirty="0"/>
          </a:p>
          <a:p>
            <a:pPr marL="0" indent="0">
              <a:buNone/>
            </a:pPr>
            <a:r>
              <a:rPr lang="ko-KR" altLang="en-US" sz="2400" b="1" dirty="0"/>
              <a:t>                                                     </a:t>
            </a:r>
            <a:r>
              <a:rPr lang="en-US" altLang="ko-KR" sz="2400" b="1" dirty="0"/>
              <a:t>( )   -</a:t>
            </a:r>
            <a:r>
              <a:rPr lang="ko-KR" altLang="en-US" sz="2400" b="1" dirty="0"/>
              <a:t>이 우유 </a:t>
            </a:r>
            <a:r>
              <a:rPr lang="ko-KR" altLang="en-US" sz="2400" b="1" dirty="0" err="1"/>
              <a:t>아니에요</a:t>
            </a:r>
            <a:endParaRPr lang="ko-KR" altLang="en-US" sz="2400" b="1" dirty="0"/>
          </a:p>
          <a:p>
            <a:pPr marL="0" indent="0">
              <a:buNone/>
            </a:pP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52086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C6768-BF28-CBC4-67F7-51328D952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327AAD0-DE57-3D58-05A9-83CD4EA2C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9F3EE61-974A-5340-94B8-AA4AC5724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4A8D05C-3777-5CD5-E2D2-293B3D965DCD}"/>
              </a:ext>
            </a:extLst>
          </p:cNvPr>
          <p:cNvSpPr txBox="1">
            <a:spLocks/>
          </p:cNvSpPr>
          <p:nvPr/>
        </p:nvSpPr>
        <p:spPr>
          <a:xfrm>
            <a:off x="926274" y="471638"/>
            <a:ext cx="10367159" cy="5572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1. “Quel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libro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vicino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)” in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dice: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 책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그 책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 책</a:t>
            </a:r>
          </a:p>
        </p:txBody>
      </p:sp>
    </p:spTree>
    <p:extLst>
      <p:ext uri="{BB962C8B-B14F-4D97-AF65-F5344CB8AC3E}">
        <p14:creationId xmlns:p14="http://schemas.microsoft.com/office/powerpoint/2010/main" val="7995095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FE98E-E0CA-FC1F-2D4B-F521E0C97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F9ACB53-2E72-55C9-6429-92FC9EA59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3D6A52D-CA0C-57D6-8CCF-27321D349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F928A6F-8B3A-D6FA-6239-5274A184502C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2. Come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traduce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gatto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amico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 고양이 친구예요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고양이예요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고양이 이 친구예요</a:t>
            </a:r>
          </a:p>
        </p:txBody>
      </p:sp>
    </p:spTree>
    <p:extLst>
      <p:ext uri="{BB962C8B-B14F-4D97-AF65-F5344CB8AC3E}">
        <p14:creationId xmlns:p14="http://schemas.microsoft.com/office/powerpoint/2010/main" val="37962473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21BA5-DC0D-EB09-43FB-0EADD1C43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F35FE2E-91D4-7CB7-57C0-E62938321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8F8EEB9-55EB-691E-A37D-1B29A011A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036B93D-F619-44AE-6BC9-7E69E7E446EF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3. Quale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frase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corretta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이것 고양이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 고양이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고양이</a:t>
            </a:r>
          </a:p>
        </p:txBody>
      </p:sp>
    </p:spTree>
    <p:extLst>
      <p:ext uri="{BB962C8B-B14F-4D97-AF65-F5344CB8AC3E}">
        <p14:creationId xmlns:p14="http://schemas.microsoft.com/office/powerpoint/2010/main" val="1567672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0CF6F-91D5-441B-19AF-158FC0A70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1871F58-71CC-602F-0546-657693B0D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C6E5F39-5D96-6FFC-27BA-821C61D02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8D0663B-926D-0BAE-42DA-19C538E34C5F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4.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Cos’è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?”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dice: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저것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뭐예요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뭐예요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그거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뭐예요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2731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054AD-3010-0583-95B4-084DB536D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73D108A-51D8-8821-0B51-590FDDBE3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9DC8DF3-3AB8-6551-3437-790E51138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78B6256D-7B2F-2144-7FF8-22A6F142C264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5. Come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dice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quella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persona (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laggiù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 사람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그 사람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 사람</a:t>
            </a:r>
          </a:p>
        </p:txBody>
      </p:sp>
    </p:spTree>
    <p:extLst>
      <p:ext uri="{BB962C8B-B14F-4D97-AF65-F5344CB8AC3E}">
        <p14:creationId xmlns:p14="http://schemas.microsoft.com/office/powerpoint/2010/main" val="14104119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B47B9-CD1C-A311-BBAC-57F7CB8D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EDD4DB6-C733-C311-ADC8-F1AD30DAE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F795E27-4C0A-51CD-0528-EC980469D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75C1FE38-67B0-45DC-5141-EFD8E9197A07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6.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Traduci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“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non è latte”: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우유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아니에요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저거 우유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아니에요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우유 이거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아니에요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0999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F6889-A5FE-A96E-C818-F453FF963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0EA5C52-5427-35EE-A6C8-07C4C204E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94C0F3A-2DE2-F487-F321-2533DD5BF8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45BAAA7-67A2-AC4D-0F3C-3A82E9A4257D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7.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Scegli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la forma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corretta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 “è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mela”: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사과 예요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사과 이에요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사과예요</a:t>
            </a:r>
          </a:p>
        </p:txBody>
      </p:sp>
    </p:spTree>
    <p:extLst>
      <p:ext uri="{BB962C8B-B14F-4D97-AF65-F5344CB8AC3E}">
        <p14:creationId xmlns:p14="http://schemas.microsoft.com/office/powerpoint/2010/main" val="21845386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258AB-CD0B-E87D-2700-72AB5D080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195E426-998E-AE84-FB29-5AEC592DA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D4E3368-94EC-43E9-7FB9-82A3A0E78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8498E4B-DEE1-F1C7-2A91-EED0FCEBAAD0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8. “Quello è un computer” in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coreano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: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저거 컴퓨터예요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컴퓨터예요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컴퓨터 예요</a:t>
            </a:r>
          </a:p>
        </p:txBody>
      </p:sp>
    </p:spTree>
    <p:extLst>
      <p:ext uri="{BB962C8B-B14F-4D97-AF65-F5344CB8AC3E}">
        <p14:creationId xmlns:p14="http://schemas.microsoft.com/office/powerpoint/2010/main" val="37623943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2866B-5D52-6AAF-30A8-7983B2C34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D85E011-33E8-7697-5C58-31839864B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5205AF1-DFEA-2280-F968-07AE8B7B7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1BBB727E-1E25-34CF-9A8F-7E3517AD8100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9. Quale di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NON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corretta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이거예요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그거예요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저예요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intendendo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"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quello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è")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61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1DDAA-DE70-41C5-EB5E-6F54A2AB9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16A2890-4F5F-D7CE-3E58-64BBB0A71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F6CBBB2-B353-EC16-5BE8-E326223E0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36C6228-C123-B691-267A-0ED259D5024B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10. Come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si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dice “non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persona”?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사람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아니에요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b)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 사람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아니에요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사람이에요</a:t>
            </a:r>
          </a:p>
        </p:txBody>
      </p:sp>
    </p:spTree>
    <p:extLst>
      <p:ext uri="{BB962C8B-B14F-4D97-AF65-F5344CB8AC3E}">
        <p14:creationId xmlns:p14="http://schemas.microsoft.com/office/powerpoint/2010/main" val="36923396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EEBC0-774B-83AC-00D5-1117A490A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2A9B429-6F63-9DA0-AB12-D1CD66E547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A30518E-1A91-C644-AD9A-D3B36D2B3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5A838B6-51AA-240E-E327-6C1A42538227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4628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Completa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con la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parola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mancante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(10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domande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11. </a:t>
            </a:r>
          </a:p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(______)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고양이예요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 →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gatto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46567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E7990-6EF6-24F7-54FC-AEF608A9A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55ABB69-6641-6DBE-48DD-316E3941C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3C6B32A-EDA4-8BB2-B4C1-97C02CF76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926A65F-A576-D1FB-84A9-54DEC12EA3A3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12.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저거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(______)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아니에요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 → Quello non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acqua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41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115E9-93AB-02EF-1F3C-1CA329C2B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7A26BDF-D3E5-E70E-06F9-F95C987B5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D595C44-CD17-D831-2D83-C1BE86CE4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340ED2AB-68D2-FC9B-ED6B-2C0F008B3E8E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13.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(______)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 →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latte?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0675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1CE88-B474-8292-9F4D-BA0C7A15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6920635-A393-CB69-76AB-C4F2A0A05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2741070-BF3E-360F-EB48-EA1D9960E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B8E10D67-7C5F-ADEF-BB70-784C4C38B41E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14. (______)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뭐예요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? →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Cos’è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quello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(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vicino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a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te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)? 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11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3D75C-CD42-1D40-F364-421BA6BBD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F7D8F85-09BD-59A9-BB6D-3C7D20A7B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B5B1D7F-276C-FD66-A081-2170A2433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1B0D379F-0E81-AE70-F43B-C035312D4A73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15.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(______)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사람이에요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 → Quella (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laggiù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) è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una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persona.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7664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C51D6-31C8-F14B-E3CA-D02DE2972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4C33D2E-A44A-D565-8641-FA60631E9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AEC23C7-2722-D539-C21D-9EE678624A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D74944EF-5002-CAA3-3B21-E57C0A04EDD5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16.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(______) </a:t>
            </a:r>
            <a:r>
              <a:rPr lang="ko-KR" altLang="en-US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아니에요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 →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non è un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amico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13407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A8EE0-8009-5A05-9A94-EDEF33CC5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528696B-D383-6729-81C0-D64BF1BC8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1F3FB73-E3A2-6015-46B3-B094261239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4323B2A-2EA5-7970-91FA-0CD93FDC88C4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17.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저거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(______)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 → Quello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laggiù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è un cane.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431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3C476-69D1-6700-EE2C-59846DCCC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E2360E1-913A-ADA3-22C8-A28CAA925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D7CA199-7A36-369A-E240-39B1DB8ED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0BD7E42C-1A62-7923-BB2F-210489660A9D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18.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(______) </a:t>
            </a:r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친구예요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 →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Questo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amico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.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1248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50E32-2B0F-8263-8945-E4715DCA8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B95568C-2857-8F00-EFC2-20AB6B91E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2A46A7A-DFD7-FB7D-BB7D-0F1661613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E3DF8F6-F07F-4BD4-7C6B-6119B829DF1B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19.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Traducci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Italiano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고양이예요 →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___________________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3237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278E7-4673-2242-7642-E29E6F163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E4DC6B9-A0AC-F3DA-CB36-C6B6EDF32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227ED82-BB19-698B-CC29-1A064D206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45EF6D9-181D-B2C3-4D3E-812B28FBFE90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20.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Traducci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Italiano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저거 책이에요 →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___________________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9455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0F753-0B5B-15BB-87EE-19B5331E9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E1483A0-82EB-18EA-B30A-BAA90AA4E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163DDBE-A213-B17F-CEF9-E77793FC4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24D153D-7A18-E87E-BA71-2F3D808915E7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21.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Traducci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Italiano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사람이에요 →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___________________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4330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5DC8B-5AA8-901D-E555-9EED42785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CBEC876-5156-825B-EE9C-9F16DFFA8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E31B00C-8F60-3C82-784D-D209801177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65C4BDF-1C62-9418-C320-E052620EEA98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22.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Traducci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Italiano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이거 우유예요 → 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___________________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5918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BEC68-BD1B-C3B3-A1F7-BFF4D20F3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D2BA8A1-4D01-138D-5DD5-145082525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E7FF92D-842C-61BB-9E28-E321D75DC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263" y="471638"/>
            <a:ext cx="7991474" cy="713512"/>
          </a:xfrm>
        </p:spPr>
        <p:txBody>
          <a:bodyPr>
            <a:normAutofit/>
          </a:bodyPr>
          <a:lstStyle/>
          <a:p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Esercizi</a:t>
            </a:r>
            <a:r>
              <a:rPr lang="en-US" altLang="ko-KR" sz="32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&amp; </a:t>
            </a:r>
            <a:r>
              <a:rPr lang="en-US" altLang="ko-KR" sz="32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Compiti</a:t>
            </a:r>
            <a:endParaRPr lang="ko-KR" altLang="en-US" sz="32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02566BE-20BD-CDAC-FC57-97A7159FDC91}"/>
              </a:ext>
            </a:extLst>
          </p:cNvPr>
          <p:cNvSpPr txBox="1">
            <a:spLocks/>
          </p:cNvSpPr>
          <p:nvPr/>
        </p:nvSpPr>
        <p:spPr>
          <a:xfrm>
            <a:off x="926274" y="1416156"/>
            <a:ext cx="10367159" cy="20128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23. </a:t>
            </a:r>
            <a:r>
              <a:rPr lang="en-US" altLang="ko-KR" sz="4400" dirty="0" err="1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Traducci</a:t>
            </a:r>
            <a:r>
              <a:rPr lang="en-US" altLang="ko-KR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 in Italiano</a:t>
            </a:r>
          </a:p>
          <a:p>
            <a:pPr algn="l"/>
            <a:endParaRPr lang="en-US" altLang="ko-KR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  <a:p>
            <a:pPr algn="l"/>
            <a:r>
              <a:rPr lang="ko-KR" altLang="en-US" sz="4400" dirty="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그거 컴퓨터예요 → </a:t>
            </a:r>
            <a:r>
              <a:rPr lang="en-US" altLang="ko-KR" sz="4400">
                <a:latin typeface="서울남산체 EB" panose="02020503020101020101" pitchFamily="18" charset="-127"/>
                <a:ea typeface="서울남산체 EB" panose="02020503020101020101" pitchFamily="18" charset="-127"/>
                <a:cs typeface="ADLaM Display" panose="02010000000000000000" pitchFamily="2" charset="0"/>
              </a:rPr>
              <a:t>___________________</a:t>
            </a:r>
            <a:endParaRPr lang="ko-KR" altLang="en-US" sz="4400" dirty="0">
              <a:latin typeface="서울남산체 EB" panose="02020503020101020101" pitchFamily="18" charset="-127"/>
              <a:ea typeface="서울남산체 EB" panose="02020503020101020101" pitchFamily="18" charset="-127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069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3401</Words>
  <Application>Microsoft Office PowerPoint</Application>
  <PresentationFormat>와이드스크린</PresentationFormat>
  <Paragraphs>647</Paragraphs>
  <Slides>89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89</vt:i4>
      </vt:variant>
    </vt:vector>
  </HeadingPairs>
  <TitlesOfParts>
    <vt:vector size="96" baseType="lpstr">
      <vt:lpstr>맑은 고딕</vt:lpstr>
      <vt:lpstr>서울남산 장체 B</vt:lpstr>
      <vt:lpstr>서울남산체 EB</vt:lpstr>
      <vt:lpstr>Arial</vt:lpstr>
      <vt:lpstr>Calibri</vt:lpstr>
      <vt:lpstr>Wingdings</vt:lpstr>
      <vt:lpstr>Office 테마</vt:lpstr>
      <vt:lpstr>2025년 9월 29일 월요일 (wol-yo-il) Lunedi’   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QUESTO E QUELLO </vt:lpstr>
      <vt:lpstr>QUESTO E QUELLO </vt:lpstr>
      <vt:lpstr>QUESTO E QUELLO </vt:lpstr>
      <vt:lpstr>QUESTO E QUELLO </vt:lpstr>
      <vt:lpstr>QUESTO E QUELLO </vt:lpstr>
      <vt:lpstr>QUESTO E QUELLO </vt:lpstr>
      <vt:lpstr>QUESTO E QUELLO 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Essere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  <vt:lpstr>Esercizi &amp; Compiti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YOUNGSOL KIM</dc:creator>
  <cp:lastModifiedBy>YOUNGSOL KIM</cp:lastModifiedBy>
  <cp:revision>244</cp:revision>
  <dcterms:created xsi:type="dcterms:W3CDTF">2025-05-14T20:37:27Z</dcterms:created>
  <dcterms:modified xsi:type="dcterms:W3CDTF">2025-09-20T09:35:19Z</dcterms:modified>
</cp:coreProperties>
</file>