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610" r:id="rId3"/>
    <p:sldId id="611" r:id="rId4"/>
    <p:sldId id="612" r:id="rId5"/>
    <p:sldId id="613" r:id="rId6"/>
    <p:sldId id="614" r:id="rId7"/>
    <p:sldId id="615" r:id="rId8"/>
    <p:sldId id="616" r:id="rId9"/>
    <p:sldId id="617" r:id="rId10"/>
    <p:sldId id="557" r:id="rId11"/>
    <p:sldId id="618" r:id="rId12"/>
    <p:sldId id="619" r:id="rId13"/>
    <p:sldId id="558" r:id="rId14"/>
    <p:sldId id="559" r:id="rId15"/>
    <p:sldId id="620" r:id="rId16"/>
    <p:sldId id="621" r:id="rId17"/>
    <p:sldId id="622" r:id="rId18"/>
    <p:sldId id="623" r:id="rId19"/>
    <p:sldId id="624" r:id="rId20"/>
    <p:sldId id="625" r:id="rId21"/>
    <p:sldId id="626" r:id="rId22"/>
    <p:sldId id="627" r:id="rId23"/>
    <p:sldId id="628" r:id="rId24"/>
    <p:sldId id="629" r:id="rId25"/>
    <p:sldId id="630" r:id="rId26"/>
    <p:sldId id="631" r:id="rId27"/>
    <p:sldId id="632" r:id="rId28"/>
    <p:sldId id="560" r:id="rId29"/>
    <p:sldId id="633" r:id="rId30"/>
    <p:sldId id="634" r:id="rId31"/>
    <p:sldId id="635" r:id="rId32"/>
    <p:sldId id="636" r:id="rId33"/>
    <p:sldId id="637" r:id="rId34"/>
    <p:sldId id="638" r:id="rId35"/>
    <p:sldId id="639" r:id="rId36"/>
    <p:sldId id="640" r:id="rId37"/>
    <p:sldId id="641" r:id="rId38"/>
    <p:sldId id="642" r:id="rId39"/>
    <p:sldId id="643" r:id="rId40"/>
    <p:sldId id="644" r:id="rId41"/>
    <p:sldId id="645" r:id="rId42"/>
    <p:sldId id="646" r:id="rId43"/>
    <p:sldId id="647" r:id="rId44"/>
    <p:sldId id="648" r:id="rId45"/>
    <p:sldId id="649" r:id="rId46"/>
    <p:sldId id="650" r:id="rId47"/>
    <p:sldId id="651" r:id="rId48"/>
    <p:sldId id="652" r:id="rId49"/>
    <p:sldId id="653" r:id="rId50"/>
    <p:sldId id="654" r:id="rId51"/>
    <p:sldId id="655" r:id="rId52"/>
    <p:sldId id="656" r:id="rId53"/>
    <p:sldId id="657" r:id="rId54"/>
    <p:sldId id="658" r:id="rId55"/>
    <p:sldId id="659" r:id="rId56"/>
    <p:sldId id="660" r:id="rId57"/>
    <p:sldId id="661" r:id="rId58"/>
    <p:sldId id="662" r:id="rId59"/>
    <p:sldId id="663" r:id="rId60"/>
    <p:sldId id="664" r:id="rId61"/>
    <p:sldId id="665" r:id="rId62"/>
    <p:sldId id="666" r:id="rId63"/>
    <p:sldId id="667" r:id="rId64"/>
    <p:sldId id="668" r:id="rId65"/>
    <p:sldId id="669" r:id="rId66"/>
    <p:sldId id="670" r:id="rId67"/>
    <p:sldId id="671" r:id="rId68"/>
    <p:sldId id="672" r:id="rId69"/>
    <p:sldId id="673" r:id="rId70"/>
    <p:sldId id="674" r:id="rId71"/>
    <p:sldId id="675" r:id="rId72"/>
    <p:sldId id="676" r:id="rId73"/>
    <p:sldId id="677" r:id="rId74"/>
    <p:sldId id="678" r:id="rId7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29EAC2-5A58-8FBA-D7CF-5B8414C64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4614B22-C981-E791-7200-3D5F531CB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1D8319-6B4C-69CD-E87B-4CA46412B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729398-BAB7-C84F-78ED-C42FDEC4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382205-7491-CFFA-1C12-76376CC22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15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891EE7-5B84-CCE6-0C31-8D34C660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B63A56A-0443-2B09-DDB1-1EE99FCCA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CE2715-9CF4-6112-CCCD-42F65E290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DC20F3-8F7A-4FFE-0679-10EC876DC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40C424-D066-9A7C-86FE-880E0711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65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F0FA8B-E135-2C55-E829-E9E44EA78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4F8F7A-1729-BC0B-A8B9-31D8B6E13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7883A5-F038-1414-8735-9A380A250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897BA5-CB62-00FE-05DC-77040F437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A8FD1E-E427-6C28-5C5C-FED86114C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678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6078C3-8979-44CC-D6ED-6FB480E3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E882537-4A94-9E76-517A-AD3D7331E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A16CB01-7AEC-0F9A-0B71-4820EE672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DAA79FC-5CA1-9ECD-191C-DD4443678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C54FDC-553B-CFE5-C968-2BE674C4D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540E08E-B58D-B837-E1B7-A7D8177AC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16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436790-A559-6C0B-B4BB-6D426C3A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17C3C2-F0B2-EA02-EE3C-4927D1BBE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F349E1F-5E0E-334C-A4F7-A66718FD6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CE765FF-19CB-E6E3-07F2-52FF5D3D6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7670837-1B2F-F5BE-965D-11F9265CE5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B18F07-65FD-40D0-35D1-EE30EC099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0F7EB55-830A-0985-EB8D-31B1CD2D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285AB1A-C028-D3EB-8A31-4EC5D87B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15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4C75EB-4737-7899-C67F-4AC0E1B3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E102225-EFA4-1E7E-3D78-0921EDB8A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8C2A705-28F9-99B6-FE54-891FC813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0DEA5B7-3F74-D058-3A2C-7DDEABA4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09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F97AC22-C20F-5AE6-3707-EFBA6D8A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7234F67-A22B-99FF-334C-11DBB7E1A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8E71AD-B6B4-7D09-ACFB-2E94671C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51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38A683-CFAC-7B6B-D050-9698DF0B1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0D8826-8257-D56F-1C4F-10623558A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2D944F-5E21-61BA-3158-F9B368031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A337141-6446-FD7B-640D-82FB3C6D9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CCE80C-430F-C863-0286-8A00DA5B8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B1C9342-59AE-00C5-146F-18C8385A0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417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3A7DBD-86F7-81B8-8755-663D9C3E0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C02158-79FB-3D2C-FED5-48698309C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8DBB424-9CD4-9864-1ABB-A8BEA4486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2943FA-27D8-F363-39B7-061214AB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52724DD-930A-6C86-69E7-F35FC5F44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33DBEC0-58CF-6306-3AC1-3429B71F5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71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E922A5-11DE-56B7-0ADF-A14F545EE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08C6863-5F5D-1191-6B3E-AFD8D970B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5DB045-92E0-D6CF-1AB8-F18B8ACF7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B4B865-D84E-4F9D-86A5-79D961F44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78A7C3-5953-4C33-AA30-DBFAF79B5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431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FEAA63C-A9C7-8990-F7FC-CBF1B3F81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F38E134-A721-074B-4C32-2E4A27906E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E9FB28-0B50-2E0E-6E79-74CF56D38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F382FDA-81C0-4EA5-2160-D6C3D89C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810918-6A65-81AC-E2CF-285D470E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75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177CA3-D3DC-232A-DDCF-92179823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666CC87-9E72-5BCE-C0AA-03F857245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472B21-EC7B-13D3-6707-5826358DB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DC146C-D3B0-4E2B-9EB2-F60083A70B4D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39C984-06CB-F9F2-E3F9-23344FF80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6D41B-DF8B-04A3-0AF7-1995D876C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9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963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58FB4AD-41E6-47ED-BDA3-A923E30D3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7034"/>
            <a:ext cx="12188949" cy="6858000"/>
            <a:chOff x="-2848" y="0"/>
            <a:chExt cx="12188949" cy="6858000"/>
          </a:xfrm>
        </p:grpSpPr>
        <p:sp>
          <p:nvSpPr>
            <p:cNvPr id="39" name="Color Cover">
              <a:extLst>
                <a:ext uri="{FF2B5EF4-FFF2-40B4-BE49-F238E27FC236}">
                  <a16:creationId xmlns:a16="http://schemas.microsoft.com/office/drawing/2014/main" id="{6BAE21C0-2D03-4FC3-9667-4C4B9CC76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Color Cover">
              <a:extLst>
                <a:ext uri="{FF2B5EF4-FFF2-40B4-BE49-F238E27FC236}">
                  <a16:creationId xmlns:a16="http://schemas.microsoft.com/office/drawing/2014/main" id="{FCB3CB3B-5D77-4F1E-A155-DF4EE6E859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4F4E70D-A4C9-44E3-A00A-F3AD121AC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43" name="Color">
              <a:extLst>
                <a:ext uri="{FF2B5EF4-FFF2-40B4-BE49-F238E27FC236}">
                  <a16:creationId xmlns:a16="http://schemas.microsoft.com/office/drawing/2014/main" id="{E8AFF701-6A8D-44BD-8C85-9EE4110F6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Color">
              <a:extLst>
                <a:ext uri="{FF2B5EF4-FFF2-40B4-BE49-F238E27FC236}">
                  <a16:creationId xmlns:a16="http://schemas.microsoft.com/office/drawing/2014/main" id="{7D44C50E-4B0D-458E-8745-151B0968E5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F61F91B-361F-4DD4-9DD1-C381F901C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277608" y="6400535"/>
              <a:ext cx="985772" cy="457465"/>
            </a:xfrm>
            <a:custGeom>
              <a:avLst/>
              <a:gdLst>
                <a:gd name="connsiteX0" fmla="*/ 492886 w 985772"/>
                <a:gd name="connsiteY0" fmla="*/ 0 h 460049"/>
                <a:gd name="connsiteX1" fmla="*/ 979365 w 985772"/>
                <a:gd name="connsiteY1" fmla="*/ 396492 h 460049"/>
                <a:gd name="connsiteX2" fmla="*/ 985772 w 985772"/>
                <a:gd name="connsiteY2" fmla="*/ 460049 h 460049"/>
                <a:gd name="connsiteX3" fmla="*/ 0 w 985772"/>
                <a:gd name="connsiteY3" fmla="*/ 460049 h 460049"/>
                <a:gd name="connsiteX4" fmla="*/ 6407 w 985772"/>
                <a:gd name="connsiteY4" fmla="*/ 396492 h 460049"/>
                <a:gd name="connsiteX5" fmla="*/ 492886 w 985772"/>
                <a:gd name="connsiteY5" fmla="*/ 0 h 46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772" h="460049">
                  <a:moveTo>
                    <a:pt x="492886" y="0"/>
                  </a:moveTo>
                  <a:cubicBezTo>
                    <a:pt x="732851" y="0"/>
                    <a:pt x="933061" y="170215"/>
                    <a:pt x="979365" y="396492"/>
                  </a:cubicBezTo>
                  <a:lnTo>
                    <a:pt x="985772" y="460049"/>
                  </a:lnTo>
                  <a:lnTo>
                    <a:pt x="0" y="460049"/>
                  </a:lnTo>
                  <a:lnTo>
                    <a:pt x="6407" y="396492"/>
                  </a:lnTo>
                  <a:cubicBezTo>
                    <a:pt x="52711" y="170215"/>
                    <a:pt x="252921" y="0"/>
                    <a:pt x="492886" y="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CC1CF0B6-3888-CA4D-0F5A-D8EFAF7FC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4984" y="819015"/>
            <a:ext cx="5821537" cy="254572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latinLnBrk="0"/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2025</a:t>
            </a: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년 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10</a:t>
            </a: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월 </a:t>
            </a:r>
            <a:r>
              <a:rPr lang="en-US" altLang="ko-KR" sz="3700" dirty="0">
                <a:solidFill>
                  <a:schemeClr val="bg1"/>
                </a:solidFill>
              </a:rPr>
              <a:t>14</a:t>
            </a: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일</a:t>
            </a:r>
            <a:b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화요일 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(Hwa </a:t>
            </a:r>
            <a:r>
              <a:rPr lang="en-US" altLang="ko-KR" sz="37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il) </a:t>
            </a:r>
            <a:r>
              <a:rPr lang="en-US" altLang="ko-KR" sz="37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martedi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’</a:t>
            </a:r>
            <a:b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altLang="ko-KR" sz="37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7960-585A-BAD0-D2E6-1AD78517EE92}"/>
              </a:ext>
            </a:extLst>
          </p:cNvPr>
          <p:cNvSpPr txBox="1"/>
          <p:nvPr/>
        </p:nvSpPr>
        <p:spPr>
          <a:xfrm>
            <a:off x="1014984" y="3442089"/>
            <a:ext cx="5821537" cy="25968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latinLnBrk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dirty="0" err="1">
                <a:solidFill>
                  <a:schemeClr val="bg1"/>
                </a:solidFill>
              </a:rPr>
              <a:t>Lezione</a:t>
            </a:r>
            <a:r>
              <a:rPr lang="en-US" altLang="ko-KR" dirty="0">
                <a:solidFill>
                  <a:schemeClr val="bg1"/>
                </a:solidFill>
              </a:rPr>
              <a:t> / </a:t>
            </a:r>
            <a:r>
              <a:rPr lang="ko-KR" altLang="en-US" dirty="0">
                <a:solidFill>
                  <a:schemeClr val="bg1"/>
                </a:solidFill>
              </a:rPr>
              <a:t>오늘의 수업 </a:t>
            </a:r>
            <a:r>
              <a:rPr lang="en-US" altLang="ko-KR" dirty="0">
                <a:solidFill>
                  <a:schemeClr val="bg1"/>
                </a:solidFill>
              </a:rPr>
              <a:t>(O-</a:t>
            </a:r>
            <a:r>
              <a:rPr lang="en-US" altLang="ko-KR" dirty="0" err="1">
                <a:solidFill>
                  <a:schemeClr val="bg1"/>
                </a:solidFill>
              </a:rPr>
              <a:t>nul</a:t>
            </a:r>
            <a:r>
              <a:rPr lang="en-US" altLang="ko-KR" dirty="0">
                <a:solidFill>
                  <a:schemeClr val="bg1"/>
                </a:solidFill>
              </a:rPr>
              <a:t>-e-</a:t>
            </a:r>
            <a:r>
              <a:rPr lang="en-US" altLang="ko-KR" dirty="0" err="1">
                <a:solidFill>
                  <a:schemeClr val="bg1"/>
                </a:solidFill>
              </a:rPr>
              <a:t>su</a:t>
            </a:r>
            <a:r>
              <a:rPr lang="en-US" altLang="ko-KR" dirty="0">
                <a:solidFill>
                  <a:schemeClr val="bg1"/>
                </a:solidFill>
              </a:rPr>
              <a:t>-up)</a:t>
            </a:r>
            <a:br>
              <a:rPr lang="en-US" altLang="ko-KR" dirty="0">
                <a:solidFill>
                  <a:schemeClr val="bg1"/>
                </a:solidFill>
              </a:rPr>
            </a:br>
            <a:endParaRPr lang="en-US" altLang="ko-KR" dirty="0">
              <a:solidFill>
                <a:schemeClr val="bg1"/>
              </a:solidFill>
            </a:endParaRP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0. </a:t>
            </a:r>
            <a:r>
              <a:rPr lang="en-US" altLang="ko-KR" dirty="0" err="1">
                <a:solidFill>
                  <a:schemeClr val="bg1"/>
                </a:solidFill>
              </a:rPr>
              <a:t>Volere</a:t>
            </a:r>
            <a:r>
              <a:rPr lang="en-US" altLang="ko-KR" dirty="0">
                <a:solidFill>
                  <a:schemeClr val="bg1"/>
                </a:solidFill>
              </a:rPr>
              <a:t> / </a:t>
            </a:r>
            <a:r>
              <a:rPr lang="ko-KR" altLang="en-US" dirty="0">
                <a:solidFill>
                  <a:schemeClr val="bg1"/>
                </a:solidFill>
              </a:rPr>
              <a:t>원하다 </a:t>
            </a:r>
            <a:r>
              <a:rPr lang="en-US" altLang="ko-KR" dirty="0">
                <a:solidFill>
                  <a:schemeClr val="bg1"/>
                </a:solidFill>
              </a:rPr>
              <a:t>(won ha da)</a:t>
            </a: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1. il </a:t>
            </a:r>
            <a:r>
              <a:rPr lang="en-US" altLang="ko-KR" dirty="0" err="1">
                <a:solidFill>
                  <a:schemeClr val="bg1"/>
                </a:solidFill>
              </a:rPr>
              <a:t>passato</a:t>
            </a:r>
            <a:r>
              <a:rPr lang="en-US" altLang="ko-KR" dirty="0">
                <a:solidFill>
                  <a:schemeClr val="bg1"/>
                </a:solidFill>
              </a:rPr>
              <a:t> / </a:t>
            </a:r>
            <a:r>
              <a:rPr lang="ko-KR" altLang="en-US" dirty="0">
                <a:solidFill>
                  <a:schemeClr val="bg1"/>
                </a:solidFill>
              </a:rPr>
              <a:t>과거형 </a:t>
            </a:r>
            <a:r>
              <a:rPr lang="en-US" altLang="ko-KR" dirty="0">
                <a:solidFill>
                  <a:schemeClr val="bg1"/>
                </a:solidFill>
              </a:rPr>
              <a:t>(</a:t>
            </a:r>
            <a:r>
              <a:rPr lang="en-US" altLang="ko-KR" dirty="0" err="1">
                <a:solidFill>
                  <a:schemeClr val="bg1"/>
                </a:solidFill>
              </a:rPr>
              <a:t>gwa</a:t>
            </a:r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en-US" altLang="ko-KR" dirty="0" err="1">
                <a:solidFill>
                  <a:schemeClr val="bg1"/>
                </a:solidFill>
              </a:rPr>
              <a:t>gheo</a:t>
            </a:r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en-US" altLang="ko-KR" dirty="0" err="1">
                <a:solidFill>
                  <a:schemeClr val="bg1"/>
                </a:solidFill>
              </a:rPr>
              <a:t>hyoung</a:t>
            </a:r>
            <a:r>
              <a:rPr lang="en-US" altLang="ko-KR" dirty="0">
                <a:solidFill>
                  <a:schemeClr val="bg1"/>
                </a:solidFill>
              </a:rPr>
              <a:t>)</a:t>
            </a: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2. </a:t>
            </a:r>
            <a:r>
              <a:rPr lang="en-US" altLang="ko-KR" dirty="0" err="1">
                <a:solidFill>
                  <a:schemeClr val="bg1"/>
                </a:solidFill>
              </a:rPr>
              <a:t>Particelle</a:t>
            </a:r>
            <a:r>
              <a:rPr lang="en-US" altLang="ko-KR" dirty="0">
                <a:solidFill>
                  <a:schemeClr val="bg1"/>
                </a:solidFill>
              </a:rPr>
              <a:t> di </a:t>
            </a:r>
            <a:r>
              <a:rPr lang="en-US" altLang="ko-KR" dirty="0" err="1">
                <a:solidFill>
                  <a:schemeClr val="bg1"/>
                </a:solidFill>
              </a:rPr>
              <a:t>Luogo</a:t>
            </a:r>
            <a:r>
              <a:rPr lang="en-US" altLang="ko-KR" dirty="0">
                <a:solidFill>
                  <a:schemeClr val="bg1"/>
                </a:solidFill>
              </a:rPr>
              <a:t> / </a:t>
            </a:r>
            <a:r>
              <a:rPr lang="ko-KR" altLang="en-US" dirty="0">
                <a:solidFill>
                  <a:schemeClr val="bg1"/>
                </a:solidFill>
              </a:rPr>
              <a:t>에 </a:t>
            </a:r>
            <a:r>
              <a:rPr lang="en-US" altLang="ko-KR" dirty="0">
                <a:solidFill>
                  <a:schemeClr val="bg1"/>
                </a:solidFill>
              </a:rPr>
              <a:t>(e), </a:t>
            </a:r>
            <a:r>
              <a:rPr lang="ko-KR" altLang="en-US" dirty="0">
                <a:solidFill>
                  <a:schemeClr val="bg1"/>
                </a:solidFill>
              </a:rPr>
              <a:t>에서 </a:t>
            </a:r>
            <a:r>
              <a:rPr lang="en-US" altLang="ko-KR" dirty="0">
                <a:solidFill>
                  <a:schemeClr val="bg1"/>
                </a:solidFill>
              </a:rPr>
              <a:t>(e-</a:t>
            </a:r>
            <a:r>
              <a:rPr lang="en-US" altLang="ko-KR" dirty="0" err="1">
                <a:solidFill>
                  <a:schemeClr val="bg1"/>
                </a:solidFill>
              </a:rPr>
              <a:t>seo</a:t>
            </a:r>
            <a:r>
              <a:rPr lang="en-US" altLang="ko-KR" dirty="0">
                <a:solidFill>
                  <a:schemeClr val="bg1"/>
                </a:solidFill>
              </a:rPr>
              <a:t>)</a:t>
            </a: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endParaRPr lang="en-US" altLang="ko-KR" dirty="0">
              <a:solidFill>
                <a:schemeClr val="bg1"/>
              </a:solidFill>
            </a:endParaRP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3. </a:t>
            </a:r>
            <a:r>
              <a:rPr lang="en-US" altLang="ko-KR" dirty="0" err="1">
                <a:solidFill>
                  <a:schemeClr val="bg1"/>
                </a:solidFill>
              </a:rPr>
              <a:t>Compiti</a:t>
            </a:r>
            <a:r>
              <a:rPr lang="en-US" altLang="ko-KR" dirty="0">
                <a:solidFill>
                  <a:schemeClr val="bg1"/>
                </a:solidFill>
              </a:rPr>
              <a:t> / </a:t>
            </a:r>
            <a:r>
              <a:rPr lang="ko-KR" altLang="en-US" dirty="0">
                <a:solidFill>
                  <a:schemeClr val="bg1"/>
                </a:solidFill>
              </a:rPr>
              <a:t>숙제 </a:t>
            </a:r>
            <a:r>
              <a:rPr lang="en-US" altLang="ko-KR" dirty="0">
                <a:solidFill>
                  <a:schemeClr val="bg1"/>
                </a:solidFill>
              </a:rPr>
              <a:t>(</a:t>
            </a:r>
            <a:r>
              <a:rPr lang="en-US" altLang="ko-KR" dirty="0" err="1">
                <a:solidFill>
                  <a:schemeClr val="bg1"/>
                </a:solidFill>
              </a:rPr>
              <a:t>suk</a:t>
            </a:r>
            <a:r>
              <a:rPr lang="en-US" altLang="ko-KR" dirty="0">
                <a:solidFill>
                  <a:schemeClr val="bg1"/>
                </a:solidFill>
              </a:rPr>
              <a:t>-je)</a:t>
            </a:r>
          </a:p>
        </p:txBody>
      </p:sp>
      <p:pic>
        <p:nvPicPr>
          <p:cNvPr id="14" name="그림 13" descr="만화 영화, 클립아트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2597CF1-876B-2C54-6A97-E491C3D12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990" y="3208702"/>
            <a:ext cx="4350875" cy="3077333"/>
          </a:xfrm>
          <a:prstGeom prst="rect">
            <a:avLst/>
          </a:prstGeom>
        </p:spPr>
      </p:pic>
      <p:pic>
        <p:nvPicPr>
          <p:cNvPr id="22" name="그림 21" descr="텍스트, 의류, 포스터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7B97DC7-E6F0-3147-BA4E-03F692D9F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618051"/>
            <a:ext cx="2704729" cy="288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7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F8EEF-DAD9-06C0-4B7F-6062CFF4A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A6D060E-EB20-35CB-1DDC-2D468F907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FBAB589-B086-507B-72E5-ED9CE00BD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60852767-8439-72E4-B42F-323256774E58}"/>
              </a:ext>
            </a:extLst>
          </p:cNvPr>
          <p:cNvSpPr txBox="1">
            <a:spLocks/>
          </p:cNvSpPr>
          <p:nvPr/>
        </p:nvSpPr>
        <p:spPr>
          <a:xfrm>
            <a:off x="926274" y="471638"/>
            <a:ext cx="10367159" cy="55729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b="1" dirty="0"/>
              <a:t>1️⃣ Cosa </a:t>
            </a:r>
            <a:r>
              <a:rPr lang="en-US" altLang="ko-KR" sz="4400" b="1" dirty="0" err="1"/>
              <a:t>significa</a:t>
            </a:r>
            <a:r>
              <a:rPr lang="en-US" altLang="ko-KR" sz="4400" b="1" dirty="0"/>
              <a:t> “</a:t>
            </a:r>
            <a:r>
              <a:rPr lang="ko-KR" altLang="en-US" sz="4400" b="1" dirty="0"/>
              <a:t>요리하다”</a:t>
            </a:r>
            <a:r>
              <a:rPr lang="en-US" altLang="ko-KR" sz="4400" b="1" dirty="0"/>
              <a:t>?</a:t>
            </a:r>
          </a:p>
          <a:p>
            <a:pPr algn="l"/>
            <a:endParaRPr lang="en-US" altLang="ko-KR" sz="4400" b="1" dirty="0"/>
          </a:p>
          <a:p>
            <a:pPr algn="l"/>
            <a:br>
              <a:rPr lang="ko-KR" altLang="en-US" sz="4400" dirty="0"/>
            </a:br>
            <a:r>
              <a:rPr lang="en-US" altLang="ko-KR" sz="4400" dirty="0"/>
              <a:t>A. </a:t>
            </a:r>
            <a:r>
              <a:rPr lang="en-US" altLang="ko-KR" sz="4400" dirty="0" err="1"/>
              <a:t>Mangiare</a:t>
            </a:r>
            <a:br>
              <a:rPr lang="en-US" altLang="ko-KR" sz="4400" dirty="0"/>
            </a:br>
            <a:r>
              <a:rPr lang="en-US" altLang="ko-KR" sz="4400" dirty="0"/>
              <a:t>B. </a:t>
            </a:r>
            <a:r>
              <a:rPr lang="en-US" altLang="ko-KR" sz="4400" dirty="0" err="1"/>
              <a:t>Cucinare</a:t>
            </a:r>
            <a:br>
              <a:rPr lang="en-US" altLang="ko-KR" sz="4400" dirty="0"/>
            </a:br>
            <a:r>
              <a:rPr lang="en-US" altLang="ko-KR" sz="4400" dirty="0"/>
              <a:t>C. </a:t>
            </a:r>
            <a:r>
              <a:rPr lang="en-US" altLang="ko-KR" sz="4400" dirty="0" err="1"/>
              <a:t>Cantare</a:t>
            </a:r>
            <a:br>
              <a:rPr lang="en-US" altLang="ko-KR" sz="4400" dirty="0"/>
            </a:br>
            <a:r>
              <a:rPr lang="en-US" altLang="ko-KR" sz="4400" dirty="0"/>
              <a:t>D. </a:t>
            </a:r>
            <a:r>
              <a:rPr lang="en-US" altLang="ko-KR" sz="4400" dirty="0" err="1"/>
              <a:t>Pulire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257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F0D0B-526D-8548-0889-08A670E3D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51E144D-3923-E426-5043-79D56EC99C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B4021A4-42F8-9D8B-B4F4-5A9DFFC40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8174E58C-2B3D-DD48-33F4-C647CB19748E}"/>
              </a:ext>
            </a:extLst>
          </p:cNvPr>
          <p:cNvSpPr txBox="1">
            <a:spLocks/>
          </p:cNvSpPr>
          <p:nvPr/>
        </p:nvSpPr>
        <p:spPr>
          <a:xfrm>
            <a:off x="926274" y="471638"/>
            <a:ext cx="10367159" cy="55729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b="1" dirty="0"/>
              <a:t>2️⃣ Come </a:t>
            </a:r>
            <a:r>
              <a:rPr lang="en-US" altLang="ko-KR" sz="4400" b="1" dirty="0" err="1"/>
              <a:t>si</a:t>
            </a:r>
            <a:r>
              <a:rPr lang="en-US" altLang="ko-KR" sz="4400" b="1" dirty="0"/>
              <a:t> dice “Io studio” in </a:t>
            </a:r>
            <a:r>
              <a:rPr lang="en-US" altLang="ko-KR" sz="4400" b="1" dirty="0" err="1"/>
              <a:t>coreano</a:t>
            </a:r>
            <a:r>
              <a:rPr lang="en-US" altLang="ko-KR" sz="4400" b="1" dirty="0"/>
              <a:t>?</a:t>
            </a:r>
          </a:p>
          <a:p>
            <a:pPr algn="l"/>
            <a:endParaRPr lang="en-US" altLang="ko-KR" sz="4400" b="1" dirty="0"/>
          </a:p>
          <a:p>
            <a:pPr algn="l"/>
            <a:br>
              <a:rPr lang="en-US" altLang="ko-KR" sz="4400" dirty="0"/>
            </a:br>
            <a:r>
              <a:rPr lang="en-US" altLang="ko-KR" sz="4400" dirty="0"/>
              <a:t>A. </a:t>
            </a:r>
            <a:r>
              <a:rPr lang="ko-KR" altLang="en-US" sz="4400" dirty="0"/>
              <a:t>공부해요</a:t>
            </a:r>
            <a:br>
              <a:rPr lang="ko-KR" altLang="en-US" sz="4400" dirty="0"/>
            </a:br>
            <a:r>
              <a:rPr lang="en-US" altLang="ko-KR" sz="4400" dirty="0"/>
              <a:t>B. </a:t>
            </a:r>
            <a:r>
              <a:rPr lang="ko-KR" altLang="en-US" sz="4400" dirty="0" err="1"/>
              <a:t>공부있어요</a:t>
            </a:r>
            <a:br>
              <a:rPr lang="ko-KR" altLang="en-US" sz="4400" dirty="0"/>
            </a:br>
            <a:r>
              <a:rPr lang="en-US" altLang="ko-KR" sz="4400" dirty="0"/>
              <a:t>C. </a:t>
            </a:r>
            <a:r>
              <a:rPr lang="ko-KR" altLang="en-US" sz="4400" dirty="0" err="1"/>
              <a:t>공부없어요</a:t>
            </a:r>
            <a:br>
              <a:rPr lang="ko-KR" altLang="en-US" sz="4400" dirty="0"/>
            </a:br>
            <a:r>
              <a:rPr lang="en-US" altLang="ko-KR" sz="4400" dirty="0"/>
              <a:t>D. </a:t>
            </a:r>
            <a:r>
              <a:rPr lang="ko-KR" altLang="en-US" sz="4400" dirty="0" err="1"/>
              <a:t>공부에요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173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B40CC-D44A-2202-9597-F98DB3F69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F05EBB1-460B-6C3A-E6A5-4DCABB450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3E2ADE4-6C7C-66D5-C0CF-D59DAA643A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F56EBE3B-AB6A-F706-7BAA-E793B550ED38}"/>
              </a:ext>
            </a:extLst>
          </p:cNvPr>
          <p:cNvSpPr txBox="1">
            <a:spLocks/>
          </p:cNvSpPr>
          <p:nvPr/>
        </p:nvSpPr>
        <p:spPr>
          <a:xfrm>
            <a:off x="926274" y="471638"/>
            <a:ext cx="10367159" cy="55729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b="1" dirty="0"/>
              <a:t>3️⃣ Quale </a:t>
            </a:r>
            <a:r>
              <a:rPr lang="en-US" altLang="ko-KR" sz="4400" b="1" dirty="0" err="1"/>
              <a:t>tra</a:t>
            </a:r>
            <a:r>
              <a:rPr lang="en-US" altLang="ko-KR" sz="4400" b="1" dirty="0"/>
              <a:t> </a:t>
            </a:r>
            <a:r>
              <a:rPr lang="en-US" altLang="ko-KR" sz="4400" b="1" dirty="0" err="1"/>
              <a:t>queste</a:t>
            </a:r>
            <a:r>
              <a:rPr lang="en-US" altLang="ko-KR" sz="4400" b="1" dirty="0"/>
              <a:t> parole NON </a:t>
            </a:r>
            <a:r>
              <a:rPr lang="en-US" altLang="ko-KR" sz="4400" b="1" dirty="0" err="1"/>
              <a:t>diventa</a:t>
            </a:r>
            <a:r>
              <a:rPr lang="en-US" altLang="ko-KR" sz="4400" b="1" dirty="0"/>
              <a:t> verbo con </a:t>
            </a:r>
            <a:r>
              <a:rPr lang="ko-KR" altLang="en-US" sz="4400" b="1" dirty="0"/>
              <a:t>하다</a:t>
            </a:r>
            <a:r>
              <a:rPr lang="en-US" altLang="ko-KR" sz="4400" b="1" dirty="0"/>
              <a:t>?</a:t>
            </a:r>
          </a:p>
          <a:p>
            <a:pPr algn="l"/>
            <a:endParaRPr lang="en-US" altLang="ko-KR" sz="4400" b="1" dirty="0"/>
          </a:p>
          <a:p>
            <a:pPr algn="l"/>
            <a:br>
              <a:rPr lang="ko-KR" altLang="en-US" sz="4400" dirty="0"/>
            </a:br>
            <a:r>
              <a:rPr lang="en-US" altLang="ko-KR" sz="4400" dirty="0"/>
              <a:t>A. </a:t>
            </a:r>
            <a:r>
              <a:rPr lang="ko-KR" altLang="en-US" sz="4400" dirty="0"/>
              <a:t>요리</a:t>
            </a:r>
            <a:br>
              <a:rPr lang="ko-KR" altLang="en-US" sz="4400" dirty="0"/>
            </a:br>
            <a:r>
              <a:rPr lang="en-US" altLang="ko-KR" sz="4400" dirty="0"/>
              <a:t>B. </a:t>
            </a:r>
            <a:r>
              <a:rPr lang="ko-KR" altLang="en-US" sz="4400" dirty="0"/>
              <a:t>청소</a:t>
            </a:r>
            <a:br>
              <a:rPr lang="ko-KR" altLang="en-US" sz="4400" dirty="0"/>
            </a:br>
            <a:r>
              <a:rPr lang="en-US" altLang="ko-KR" sz="4400" dirty="0"/>
              <a:t>C. </a:t>
            </a:r>
            <a:r>
              <a:rPr lang="ko-KR" altLang="en-US" sz="4400" dirty="0"/>
              <a:t>수학</a:t>
            </a:r>
            <a:br>
              <a:rPr lang="ko-KR" altLang="en-US" sz="4400" dirty="0"/>
            </a:br>
            <a:r>
              <a:rPr lang="en-US" altLang="ko-KR" sz="4400" dirty="0"/>
              <a:t>D. </a:t>
            </a:r>
            <a:r>
              <a:rPr lang="ko-KR" altLang="en-US" sz="4400" dirty="0"/>
              <a:t>하다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841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BF712-8008-6787-E647-4E9052062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D804C6A-1B60-3A0D-A474-DC8807C3B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ABA7223-6AF8-4440-3D53-1E39299C50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994FEA6E-CCE7-D1B5-BC1E-BBF82456A941}"/>
              </a:ext>
            </a:extLst>
          </p:cNvPr>
          <p:cNvSpPr txBox="1">
            <a:spLocks/>
          </p:cNvSpPr>
          <p:nvPr/>
        </p:nvSpPr>
        <p:spPr>
          <a:xfrm>
            <a:off x="926274" y="471638"/>
            <a:ext cx="10367159" cy="55729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b="1" dirty="0"/>
              <a:t>4️⃣ Come </a:t>
            </a:r>
            <a:r>
              <a:rPr lang="en-US" altLang="ko-KR" sz="4400" b="1" dirty="0" err="1"/>
              <a:t>si</a:t>
            </a:r>
            <a:r>
              <a:rPr lang="en-US" altLang="ko-KR" sz="4400" b="1" dirty="0"/>
              <a:t> traduce “</a:t>
            </a:r>
            <a:r>
              <a:rPr lang="ko-KR" altLang="en-US" sz="4400" b="1" dirty="0"/>
              <a:t>준비해요”</a:t>
            </a:r>
            <a:r>
              <a:rPr lang="en-US" altLang="ko-KR" sz="4400" b="1" dirty="0"/>
              <a:t>?</a:t>
            </a:r>
          </a:p>
          <a:p>
            <a:pPr algn="l"/>
            <a:endParaRPr lang="en-US" altLang="ko-KR" sz="4400" b="1" dirty="0"/>
          </a:p>
          <a:p>
            <a:pPr algn="l"/>
            <a:br>
              <a:rPr lang="ko-KR" altLang="en-US" sz="4400" dirty="0"/>
            </a:br>
            <a:r>
              <a:rPr lang="en-US" altLang="ko-KR" sz="4400" dirty="0"/>
              <a:t>A. Io </a:t>
            </a:r>
            <a:r>
              <a:rPr lang="en-US" altLang="ko-KR" sz="4400" dirty="0" err="1"/>
              <a:t>preparo</a:t>
            </a:r>
            <a:br>
              <a:rPr lang="en-US" altLang="ko-KR" sz="4400" dirty="0"/>
            </a:br>
            <a:r>
              <a:rPr lang="en-US" altLang="ko-KR" sz="4400" dirty="0"/>
              <a:t>B. Io </a:t>
            </a:r>
            <a:r>
              <a:rPr lang="en-US" altLang="ko-KR" sz="4400" dirty="0" err="1"/>
              <a:t>cucino</a:t>
            </a:r>
            <a:br>
              <a:rPr lang="en-US" altLang="ko-KR" sz="4400" dirty="0"/>
            </a:br>
            <a:r>
              <a:rPr lang="en-US" altLang="ko-KR" sz="4400" dirty="0"/>
              <a:t>C. Io </a:t>
            </a:r>
            <a:r>
              <a:rPr lang="en-US" altLang="ko-KR" sz="4400" dirty="0" err="1"/>
              <a:t>dormo</a:t>
            </a:r>
            <a:br>
              <a:rPr lang="en-US" altLang="ko-KR" sz="4400" dirty="0"/>
            </a:br>
            <a:r>
              <a:rPr lang="en-US" altLang="ko-KR" sz="4400" dirty="0"/>
              <a:t>D. Io </a:t>
            </a:r>
            <a:r>
              <a:rPr lang="en-US" altLang="ko-KR" sz="4400" dirty="0" err="1"/>
              <a:t>guardo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772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88F6B-29A3-19A1-9CAA-E75B155C0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8896F48-FA54-68B5-DC84-38B90ABF6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D3B5AB7-1004-BE4E-7655-A07F602F3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BC480587-5F7F-81E8-329C-6E785D20B9C8}"/>
              </a:ext>
            </a:extLst>
          </p:cNvPr>
          <p:cNvSpPr txBox="1">
            <a:spLocks/>
          </p:cNvSpPr>
          <p:nvPr/>
        </p:nvSpPr>
        <p:spPr>
          <a:xfrm>
            <a:off x="926274" y="471638"/>
            <a:ext cx="10367159" cy="55729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b="1" dirty="0"/>
              <a:t>5️⃣ “</a:t>
            </a:r>
            <a:r>
              <a:rPr lang="ko-KR" altLang="en-US" sz="4400" b="1" dirty="0"/>
              <a:t>노래하다” </a:t>
            </a:r>
            <a:r>
              <a:rPr lang="en-US" altLang="ko-KR" sz="4400" b="1" dirty="0" err="1"/>
              <a:t>significa</a:t>
            </a:r>
            <a:r>
              <a:rPr lang="en-US" altLang="ko-KR" sz="4400" b="1" dirty="0"/>
              <a:t>:</a:t>
            </a:r>
          </a:p>
          <a:p>
            <a:pPr algn="l"/>
            <a:endParaRPr lang="en-US" altLang="ko-KR" sz="4400" b="1" dirty="0"/>
          </a:p>
          <a:p>
            <a:pPr algn="l"/>
            <a:br>
              <a:rPr lang="en-US" altLang="ko-KR" sz="4400" dirty="0"/>
            </a:br>
            <a:r>
              <a:rPr lang="en-US" altLang="ko-KR" sz="4400" dirty="0"/>
              <a:t>A. </a:t>
            </a:r>
            <a:r>
              <a:rPr lang="en-US" altLang="ko-KR" sz="4400" dirty="0" err="1"/>
              <a:t>Pulire</a:t>
            </a:r>
            <a:br>
              <a:rPr lang="en-US" altLang="ko-KR" sz="4400" dirty="0"/>
            </a:br>
            <a:r>
              <a:rPr lang="en-US" altLang="ko-KR" sz="4400" dirty="0"/>
              <a:t>B. </a:t>
            </a:r>
            <a:r>
              <a:rPr lang="en-US" altLang="ko-KR" sz="4400" dirty="0" err="1"/>
              <a:t>Studiare</a:t>
            </a:r>
            <a:br>
              <a:rPr lang="en-US" altLang="ko-KR" sz="4400" dirty="0"/>
            </a:br>
            <a:r>
              <a:rPr lang="en-US" altLang="ko-KR" sz="4400" dirty="0"/>
              <a:t>C. </a:t>
            </a:r>
            <a:r>
              <a:rPr lang="en-US" altLang="ko-KR" sz="4400" dirty="0" err="1"/>
              <a:t>Cantare</a:t>
            </a:r>
            <a:br>
              <a:rPr lang="en-US" altLang="ko-KR" sz="4400" dirty="0"/>
            </a:br>
            <a:r>
              <a:rPr lang="en-US" altLang="ko-KR" sz="4400" dirty="0"/>
              <a:t>D. </a:t>
            </a:r>
            <a:r>
              <a:rPr lang="en-US" altLang="ko-KR" sz="4400" dirty="0" err="1"/>
              <a:t>Correre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257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3873E-E95B-27DE-226E-7A6BC514F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77CB3AD-A089-EE27-5609-5C3CB7813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668936B-0BE3-EDC1-A7CD-DA1108DEF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9BAC294-6ED6-32B5-4132-DCADADEE5EF2}"/>
              </a:ext>
            </a:extLst>
          </p:cNvPr>
          <p:cNvSpPr txBox="1">
            <a:spLocks/>
          </p:cNvSpPr>
          <p:nvPr/>
        </p:nvSpPr>
        <p:spPr>
          <a:xfrm>
            <a:off x="926274" y="471638"/>
            <a:ext cx="10367159" cy="55729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b="1" dirty="0"/>
              <a:t>6️⃣ Qual è la </a:t>
            </a:r>
            <a:r>
              <a:rPr lang="en-US" altLang="ko-KR" sz="4400" b="1" dirty="0" err="1"/>
              <a:t>coniugazione</a:t>
            </a:r>
            <a:r>
              <a:rPr lang="en-US" altLang="ko-KR" sz="4400" b="1" dirty="0"/>
              <a:t> </a:t>
            </a:r>
            <a:r>
              <a:rPr lang="en-US" altLang="ko-KR" sz="4400" b="1" dirty="0" err="1"/>
              <a:t>corretta</a:t>
            </a:r>
            <a:r>
              <a:rPr lang="en-US" altLang="ko-KR" sz="4400" b="1" dirty="0"/>
              <a:t> al </a:t>
            </a:r>
            <a:r>
              <a:rPr lang="en-US" altLang="ko-KR" sz="4400" b="1" dirty="0" err="1"/>
              <a:t>presente</a:t>
            </a:r>
            <a:r>
              <a:rPr lang="en-US" altLang="ko-KR" sz="4400" b="1" dirty="0"/>
              <a:t> del verbo </a:t>
            </a:r>
            <a:r>
              <a:rPr lang="ko-KR" altLang="en-US" sz="4400" b="1" dirty="0"/>
              <a:t>하다</a:t>
            </a:r>
            <a:r>
              <a:rPr lang="en-US" altLang="ko-KR" sz="4400" b="1" dirty="0"/>
              <a:t>?</a:t>
            </a:r>
          </a:p>
          <a:p>
            <a:pPr algn="l"/>
            <a:br>
              <a:rPr lang="ko-KR" altLang="en-US" sz="4400" dirty="0"/>
            </a:br>
            <a:r>
              <a:rPr lang="en-US" altLang="ko-KR" sz="4400" dirty="0"/>
              <a:t>A. </a:t>
            </a:r>
            <a:r>
              <a:rPr lang="ko-KR" altLang="en-US" sz="4400" dirty="0" err="1"/>
              <a:t>하아요</a:t>
            </a:r>
            <a:br>
              <a:rPr lang="ko-KR" altLang="en-US" sz="4400" dirty="0"/>
            </a:br>
            <a:r>
              <a:rPr lang="en-US" altLang="ko-KR" sz="4400" dirty="0"/>
              <a:t>B. </a:t>
            </a:r>
            <a:r>
              <a:rPr lang="ko-KR" altLang="en-US" sz="4400" dirty="0" err="1"/>
              <a:t>하어요</a:t>
            </a:r>
            <a:br>
              <a:rPr lang="ko-KR" altLang="en-US" sz="4400" dirty="0"/>
            </a:br>
            <a:r>
              <a:rPr lang="en-US" altLang="ko-KR" sz="4400" dirty="0"/>
              <a:t>C. </a:t>
            </a:r>
            <a:r>
              <a:rPr lang="ko-KR" altLang="en-US" sz="4400" dirty="0"/>
              <a:t>해요</a:t>
            </a:r>
            <a:br>
              <a:rPr lang="ko-KR" altLang="en-US" sz="4400" dirty="0"/>
            </a:br>
            <a:r>
              <a:rPr lang="en-US" altLang="ko-KR" sz="4400" dirty="0"/>
              <a:t>D. </a:t>
            </a:r>
            <a:r>
              <a:rPr lang="ko-KR" altLang="en-US" sz="4400" dirty="0"/>
              <a:t>하여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42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025C9-3887-51D1-7064-ADC7A0FFA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C6E78BE-6499-3B73-D6A3-6D74C8235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8DEB220-57F7-E6E9-F2EE-0B53CD42E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4343937-F052-A580-A713-AF5C05C0C091}"/>
              </a:ext>
            </a:extLst>
          </p:cNvPr>
          <p:cNvSpPr txBox="1">
            <a:spLocks/>
          </p:cNvSpPr>
          <p:nvPr/>
        </p:nvSpPr>
        <p:spPr>
          <a:xfrm>
            <a:off x="926274" y="471638"/>
            <a:ext cx="10367159" cy="55729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b="1" dirty="0"/>
              <a:t>7️⃣ Come </a:t>
            </a:r>
            <a:r>
              <a:rPr lang="en-US" altLang="ko-KR" sz="4400" b="1" dirty="0" err="1"/>
              <a:t>si</a:t>
            </a:r>
            <a:r>
              <a:rPr lang="en-US" altLang="ko-KR" sz="4400" b="1" dirty="0"/>
              <a:t> dice “Io </a:t>
            </a:r>
            <a:r>
              <a:rPr lang="en-US" altLang="ko-KR" sz="4400" b="1" dirty="0" err="1"/>
              <a:t>pulisco</a:t>
            </a:r>
            <a:r>
              <a:rPr lang="en-US" altLang="ko-KR" sz="4400" b="1" dirty="0"/>
              <a:t> la casa” in </a:t>
            </a:r>
            <a:r>
              <a:rPr lang="en-US" altLang="ko-KR" sz="4400" b="1" dirty="0" err="1"/>
              <a:t>coreano</a:t>
            </a:r>
            <a:r>
              <a:rPr lang="en-US" altLang="ko-KR" sz="4400" b="1" dirty="0"/>
              <a:t>?</a:t>
            </a:r>
          </a:p>
          <a:p>
            <a:pPr algn="l"/>
            <a:br>
              <a:rPr lang="en-US" altLang="ko-KR" sz="4400" dirty="0"/>
            </a:br>
            <a:r>
              <a:rPr lang="en-US" altLang="ko-KR" sz="4400" dirty="0"/>
              <a:t>A. </a:t>
            </a:r>
            <a:r>
              <a:rPr lang="ko-KR" altLang="en-US" sz="4400" dirty="0"/>
              <a:t>집 청소해요</a:t>
            </a:r>
            <a:br>
              <a:rPr lang="ko-KR" altLang="en-US" sz="4400" dirty="0"/>
            </a:br>
            <a:r>
              <a:rPr lang="en-US" altLang="ko-KR" sz="4400" dirty="0"/>
              <a:t>B. </a:t>
            </a:r>
            <a:r>
              <a:rPr lang="ko-KR" altLang="en-US" sz="4400" dirty="0"/>
              <a:t>집 요리해요</a:t>
            </a:r>
            <a:br>
              <a:rPr lang="ko-KR" altLang="en-US" sz="4400" dirty="0"/>
            </a:br>
            <a:r>
              <a:rPr lang="en-US" altLang="ko-KR" sz="4400" dirty="0"/>
              <a:t>C. </a:t>
            </a:r>
            <a:r>
              <a:rPr lang="ko-KR" altLang="en-US" sz="4400" dirty="0"/>
              <a:t>집 공부해요</a:t>
            </a:r>
            <a:br>
              <a:rPr lang="ko-KR" altLang="en-US" sz="4400" dirty="0"/>
            </a:br>
            <a:r>
              <a:rPr lang="en-US" altLang="ko-KR" sz="4400" dirty="0"/>
              <a:t>D. </a:t>
            </a:r>
            <a:r>
              <a:rPr lang="ko-KR" altLang="en-US" sz="4400" dirty="0"/>
              <a:t>집 준비해요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599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4D5C2-BA4D-1609-5362-64C63F597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74BA7D3-2892-8ED6-3B1A-14B238643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EDE711C-B06E-448A-1BE0-02D25C1C6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7A7C13A2-294B-B50E-5E36-2828626075FD}"/>
              </a:ext>
            </a:extLst>
          </p:cNvPr>
          <p:cNvSpPr txBox="1">
            <a:spLocks/>
          </p:cNvSpPr>
          <p:nvPr/>
        </p:nvSpPr>
        <p:spPr>
          <a:xfrm>
            <a:off x="926274" y="471638"/>
            <a:ext cx="10367159" cy="55729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b="1" dirty="0"/>
              <a:t>8️⃣ “</a:t>
            </a:r>
            <a:r>
              <a:rPr lang="ko-KR" altLang="en-US" sz="4400" b="1" dirty="0"/>
              <a:t>사랑해요” </a:t>
            </a:r>
            <a:r>
              <a:rPr lang="en-US" altLang="ko-KR" sz="4400" b="1" dirty="0" err="1"/>
              <a:t>deriva</a:t>
            </a:r>
            <a:r>
              <a:rPr lang="en-US" altLang="ko-KR" sz="4400" b="1" dirty="0"/>
              <a:t> da “</a:t>
            </a:r>
            <a:r>
              <a:rPr lang="ko-KR" altLang="en-US" sz="4400" b="1" dirty="0"/>
              <a:t>사랑 </a:t>
            </a:r>
            <a:r>
              <a:rPr lang="en-US" altLang="ko-KR" sz="4400" b="1" dirty="0"/>
              <a:t>+ </a:t>
            </a:r>
            <a:r>
              <a:rPr lang="ko-KR" altLang="en-US" sz="4400" b="1" dirty="0"/>
              <a:t>하다”</a:t>
            </a:r>
            <a:r>
              <a:rPr lang="en-US" altLang="ko-KR" sz="4400" b="1" dirty="0"/>
              <a:t>. Cosa </a:t>
            </a:r>
            <a:r>
              <a:rPr lang="en-US" altLang="ko-KR" sz="4400" b="1" dirty="0" err="1"/>
              <a:t>significa</a:t>
            </a:r>
            <a:r>
              <a:rPr lang="en-US" altLang="ko-KR" sz="4400" b="1"/>
              <a:t>?</a:t>
            </a:r>
          </a:p>
          <a:p>
            <a:pPr algn="l"/>
            <a:br>
              <a:rPr lang="en-US" altLang="ko-KR" sz="4400" dirty="0"/>
            </a:br>
            <a:r>
              <a:rPr lang="en-US" altLang="ko-KR" sz="4400" dirty="0"/>
              <a:t>A. Io canto</a:t>
            </a:r>
            <a:br>
              <a:rPr lang="en-US" altLang="ko-KR" sz="4400" dirty="0"/>
            </a:br>
            <a:r>
              <a:rPr lang="en-US" altLang="ko-KR" sz="4400" dirty="0"/>
              <a:t>B. Io </a:t>
            </a:r>
            <a:r>
              <a:rPr lang="en-US" altLang="ko-KR" sz="4400" dirty="0" err="1"/>
              <a:t>amo</a:t>
            </a:r>
            <a:br>
              <a:rPr lang="en-US" altLang="ko-KR" sz="4400" dirty="0"/>
            </a:br>
            <a:r>
              <a:rPr lang="en-US" altLang="ko-KR" sz="4400" dirty="0"/>
              <a:t>C. Io studio</a:t>
            </a:r>
            <a:br>
              <a:rPr lang="en-US" altLang="ko-KR" sz="4400" dirty="0"/>
            </a:br>
            <a:r>
              <a:rPr lang="en-US" altLang="ko-KR" sz="4400" dirty="0"/>
              <a:t>D. Io </a:t>
            </a:r>
            <a:r>
              <a:rPr lang="en-US" altLang="ko-KR" sz="4400" dirty="0" err="1"/>
              <a:t>pulisco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50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BF972-109E-C4DE-99AF-378541755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BA32434-70A1-F834-9799-DCC282324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D04068E-A9B6-4CB8-37ED-BCCCE5630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B9EBB5F7-6F06-082C-4DDA-E2F8FAB0227C}"/>
              </a:ext>
            </a:extLst>
          </p:cNvPr>
          <p:cNvSpPr txBox="1">
            <a:spLocks/>
          </p:cNvSpPr>
          <p:nvPr/>
        </p:nvSpPr>
        <p:spPr>
          <a:xfrm>
            <a:off x="912420" y="1185150"/>
            <a:ext cx="10367159" cy="479068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dirty="0"/>
              <a:t>È il momento di imparare una forma importantissima del coreano, ovvero, come dire </a:t>
            </a:r>
            <a:r>
              <a:rPr lang="it-IT" altLang="ko-KR" sz="3200" i="1" dirty="0"/>
              <a:t>“</a:t>
            </a:r>
            <a:r>
              <a:rPr lang="it-IT" altLang="ko-KR" sz="3200" b="1" i="1" dirty="0"/>
              <a:t>Ho voglia di mangiare”</a:t>
            </a:r>
            <a:r>
              <a:rPr lang="it-IT" altLang="ko-KR" sz="3200" dirty="0"/>
              <a:t>, </a:t>
            </a:r>
            <a:r>
              <a:rPr lang="it-IT" altLang="ko-KR" sz="3200" b="1" i="1" dirty="0"/>
              <a:t>“Ho voglia di bere”</a:t>
            </a:r>
            <a:r>
              <a:rPr lang="it-IT" altLang="ko-KR" sz="3200" b="1" dirty="0"/>
              <a:t> </a:t>
            </a:r>
            <a:r>
              <a:rPr lang="it-IT" altLang="ko-KR" sz="3200" dirty="0"/>
              <a:t>… 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Non potrai mica morire di fame o sete quando andrai in Corea no? </a:t>
            </a:r>
          </a:p>
          <a:p>
            <a:pPr algn="l"/>
            <a:r>
              <a:rPr lang="it-IT" altLang="ko-KR" sz="3200" dirty="0"/>
              <a:t>Bene, fare ciò in coreano è semplicissimo, ti ricordi come si coniuga al presente? Beh, è molto più semplice!</a:t>
            </a:r>
          </a:p>
          <a:p>
            <a:pPr algn="l"/>
            <a:br>
              <a:rPr lang="it-IT" altLang="ko-KR" sz="3200" dirty="0"/>
            </a:br>
            <a:endParaRPr lang="en-US" altLang="ko-KR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17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C2564-B6FF-B1E3-8CE8-AA9B9EE92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3A86F30-B307-321A-FE8B-8ECB36478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B61B48F-34B3-5541-47EE-51EFF541A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8BD63DE-83C2-60A5-296A-216878BE61AD}"/>
              </a:ext>
            </a:extLst>
          </p:cNvPr>
          <p:cNvSpPr txBox="1">
            <a:spLocks/>
          </p:cNvSpPr>
          <p:nvPr/>
        </p:nvSpPr>
        <p:spPr>
          <a:xfrm>
            <a:off x="912420" y="1185151"/>
            <a:ext cx="10367159" cy="27455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dirty="0"/>
              <a:t>Ti basta fare il </a:t>
            </a:r>
            <a:r>
              <a:rPr lang="it-IT" altLang="ko-KR" sz="3200" b="1" dirty="0"/>
              <a:t>passaggio 1</a:t>
            </a:r>
            <a:r>
              <a:rPr lang="it-IT" altLang="ko-KR" sz="3200" dirty="0"/>
              <a:t> e aggiungere il </a:t>
            </a:r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suffisso: </a:t>
            </a:r>
            <a:r>
              <a:rPr lang="it-IT" altLang="ko-KR" sz="4800" b="1" dirty="0">
                <a:solidFill>
                  <a:schemeClr val="accent6"/>
                </a:solidFill>
              </a:rPr>
              <a:t>-</a:t>
            </a:r>
            <a:r>
              <a:rPr lang="ko-KR" altLang="en-US" sz="4800" b="1" dirty="0">
                <a:solidFill>
                  <a:schemeClr val="accent6"/>
                </a:solidFill>
              </a:rPr>
              <a:t>고 싶어요</a:t>
            </a:r>
            <a:r>
              <a:rPr lang="en-US" altLang="ko-KR" sz="4800" b="1" dirty="0">
                <a:solidFill>
                  <a:schemeClr val="accent6"/>
                </a:solidFill>
              </a:rPr>
              <a:t>(</a:t>
            </a:r>
            <a:r>
              <a:rPr lang="it-IT" altLang="ko-KR" sz="4800" b="1" dirty="0">
                <a:solidFill>
                  <a:schemeClr val="accent6"/>
                </a:solidFill>
              </a:rPr>
              <a:t>go sip-eo-yo)</a:t>
            </a:r>
            <a:endParaRPr lang="it-IT" altLang="ko-KR" sz="32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821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6C3AD-5E2A-2C1C-D770-D820F0076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5924A52-DC2C-1C53-B8D9-F34C77C05C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C17EDEE-DEE2-B9EA-232D-5AD51B8381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3E759FFA-9DE5-7E90-2422-58BDBA0C8A36}"/>
              </a:ext>
            </a:extLst>
          </p:cNvPr>
          <p:cNvSpPr txBox="1">
            <a:spLocks/>
          </p:cNvSpPr>
          <p:nvPr/>
        </p:nvSpPr>
        <p:spPr>
          <a:xfrm>
            <a:off x="912420" y="1185151"/>
            <a:ext cx="10367159" cy="48475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dirty="0"/>
              <a:t>Andiamo per ordine.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Aggiungiamo qualche nuovo verbo…</a:t>
            </a:r>
          </a:p>
          <a:p>
            <a:pPr algn="l"/>
            <a:endParaRPr lang="it-IT" altLang="ko-KR" sz="3200" dirty="0"/>
          </a:p>
          <a:p>
            <a:pPr algn="l"/>
            <a:r>
              <a:rPr lang="ko-KR" altLang="en-US" sz="3200" b="1" dirty="0"/>
              <a:t>마시다</a:t>
            </a:r>
            <a:r>
              <a:rPr lang="ko-KR" altLang="en-US" sz="3200" dirty="0"/>
              <a:t> </a:t>
            </a:r>
            <a:r>
              <a:rPr lang="en-US" altLang="ko-KR" sz="3200" dirty="0"/>
              <a:t>[</a:t>
            </a:r>
            <a:r>
              <a:rPr lang="it-IT" altLang="ko-KR" sz="3200" dirty="0"/>
              <a:t>ma-si-da] = BERE</a:t>
            </a:r>
          </a:p>
          <a:p>
            <a:pPr algn="l"/>
            <a:r>
              <a:rPr lang="ko-KR" altLang="en-US" sz="3200" b="1" dirty="0"/>
              <a:t>사다</a:t>
            </a:r>
            <a:r>
              <a:rPr lang="ko-KR" altLang="en-US" sz="3200" dirty="0"/>
              <a:t> </a:t>
            </a:r>
            <a:r>
              <a:rPr lang="en-US" altLang="ko-KR" sz="3200" dirty="0"/>
              <a:t>[</a:t>
            </a:r>
            <a:r>
              <a:rPr lang="it-IT" altLang="ko-KR" sz="3200" dirty="0"/>
              <a:t>sa-da] = COMPRARE</a:t>
            </a:r>
          </a:p>
          <a:p>
            <a:pPr algn="l"/>
            <a:r>
              <a:rPr lang="ko-KR" altLang="en-US" sz="3200" b="1" dirty="0"/>
              <a:t>자다</a:t>
            </a:r>
            <a:r>
              <a:rPr lang="ko-KR" altLang="en-US" sz="3200" dirty="0"/>
              <a:t> </a:t>
            </a:r>
            <a:r>
              <a:rPr lang="en-US" altLang="ko-KR" sz="3200" dirty="0"/>
              <a:t>[</a:t>
            </a:r>
            <a:r>
              <a:rPr lang="it-IT" altLang="ko-KR" sz="3200" dirty="0"/>
              <a:t>ja-da] = DORMIRE</a:t>
            </a:r>
          </a:p>
          <a:p>
            <a:pPr algn="l"/>
            <a:r>
              <a:rPr lang="ko-KR" altLang="en-US" sz="3200" b="1" dirty="0"/>
              <a:t>만나다</a:t>
            </a:r>
            <a:r>
              <a:rPr lang="ko-KR" altLang="en-US" sz="3200" dirty="0"/>
              <a:t> </a:t>
            </a:r>
            <a:r>
              <a:rPr lang="en-US" altLang="ko-KR" sz="3200" dirty="0"/>
              <a:t>[</a:t>
            </a:r>
            <a:r>
              <a:rPr lang="it-IT" altLang="ko-KR" sz="3200" dirty="0"/>
              <a:t>man-na-da] = INCONTRARE</a:t>
            </a:r>
          </a:p>
        </p:txBody>
      </p:sp>
    </p:spTree>
    <p:extLst>
      <p:ext uri="{BB962C8B-B14F-4D97-AF65-F5344CB8AC3E}">
        <p14:creationId xmlns:p14="http://schemas.microsoft.com/office/powerpoint/2010/main" val="4282462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B0989-B754-E9B5-E134-00B2A4C0B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572C755-4BD0-3AAD-B3AF-4B206E35D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0C246C9-F6E8-63ED-69BE-C0FE5C585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57A9369-9949-5A20-76D5-F8E4533FB28F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400" u="sng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마시다</a:t>
            </a:r>
            <a:endParaRPr lang="en-US" altLang="ko-KR" sz="4400" u="sng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ko-KR" altLang="en-US" sz="4400" u="sng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Allora, passaggio 1?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Bravissime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elimino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-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다</a:t>
            </a:r>
          </a:p>
          <a:p>
            <a:pPr algn="l"/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마시다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-&gt;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마시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…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aggiungiamo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 </a:t>
            </a:r>
            <a:r>
              <a:rPr lang="en-US" altLang="ko-KR" sz="4400" dirty="0">
                <a:solidFill>
                  <a:schemeClr val="accent6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4400" dirty="0">
                <a:solidFill>
                  <a:schemeClr val="accent6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 싶어요</a:t>
            </a:r>
            <a:r>
              <a:rPr lang="en-US" altLang="ko-KR" sz="4400" dirty="0">
                <a:solidFill>
                  <a:schemeClr val="accent6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(go sip-</a:t>
            </a:r>
            <a:r>
              <a:rPr lang="en-US" altLang="ko-KR" sz="4400" dirty="0" err="1">
                <a:solidFill>
                  <a:schemeClr val="accent6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eo</a:t>
            </a:r>
            <a:r>
              <a:rPr lang="en-US" altLang="ko-KR" sz="4400" dirty="0">
                <a:solidFill>
                  <a:schemeClr val="accent6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en-US" altLang="ko-KR" sz="4400" dirty="0" err="1">
                <a:solidFill>
                  <a:schemeClr val="accent6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yo</a:t>
            </a:r>
            <a:r>
              <a:rPr lang="en-US" altLang="ko-KR" sz="4400" dirty="0">
                <a:solidFill>
                  <a:schemeClr val="accent6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  <a:p>
            <a:pPr algn="l"/>
            <a:endParaRPr lang="en-US" altLang="ko-KR" sz="4400" dirty="0">
              <a:solidFill>
                <a:schemeClr val="accent6"/>
              </a:solidFill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마시</a:t>
            </a:r>
            <a:r>
              <a:rPr lang="ko-KR" altLang="en-US" sz="4400" dirty="0">
                <a:solidFill>
                  <a:schemeClr val="accent6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 싶어요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[ma-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-go sip-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yo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] =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Bere</a:t>
            </a:r>
          </a:p>
        </p:txBody>
      </p:sp>
    </p:spTree>
    <p:extLst>
      <p:ext uri="{BB962C8B-B14F-4D97-AF65-F5344CB8AC3E}">
        <p14:creationId xmlns:p14="http://schemas.microsoft.com/office/powerpoint/2010/main" val="2546458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CEE5D-C1F5-F1F9-36A0-1A65E0804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B8BF692-B04E-2E74-E8A1-F93DD1B4D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F8B3202-B028-419E-5084-C1156AC85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4FFE9CEC-F59E-F7C8-3394-04B13BFBE19E}"/>
              </a:ext>
            </a:extLst>
          </p:cNvPr>
          <p:cNvSpPr txBox="1">
            <a:spLocks/>
          </p:cNvSpPr>
          <p:nvPr/>
        </p:nvSpPr>
        <p:spPr>
          <a:xfrm>
            <a:off x="926274" y="676894"/>
            <a:ext cx="10614562" cy="52607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000" dirty="0"/>
              <a:t>Vediamo i prossimi:</a:t>
            </a:r>
          </a:p>
          <a:p>
            <a:pPr algn="l"/>
            <a:endParaRPr lang="it-IT" altLang="ko-KR" sz="4000" dirty="0"/>
          </a:p>
          <a:p>
            <a:pPr algn="l"/>
            <a:r>
              <a:rPr lang="ko-KR" altLang="en-US" sz="4000" b="1" u="sng" dirty="0"/>
              <a:t>사다</a:t>
            </a:r>
            <a:endParaRPr lang="en-US" altLang="ko-KR" sz="4000" b="1" u="sng" dirty="0"/>
          </a:p>
          <a:p>
            <a:pPr algn="l"/>
            <a:endParaRPr lang="ko-KR" altLang="en-US" sz="4000" dirty="0"/>
          </a:p>
          <a:p>
            <a:pPr algn="l"/>
            <a:r>
              <a:rPr lang="ko-KR" altLang="en-US" sz="4000" b="1" dirty="0"/>
              <a:t>사다 </a:t>
            </a:r>
            <a:r>
              <a:rPr lang="en-US" altLang="ko-KR" sz="4000" b="1" dirty="0"/>
              <a:t>-&gt; </a:t>
            </a:r>
            <a:r>
              <a:rPr lang="ko-KR" altLang="en-US" sz="4000" b="1" dirty="0"/>
              <a:t>사 </a:t>
            </a:r>
            <a:r>
              <a:rPr lang="en-US" altLang="ko-KR" sz="4000" b="1" dirty="0"/>
              <a:t>+ 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</a:t>
            </a:r>
          </a:p>
          <a:p>
            <a:pPr algn="l"/>
            <a:r>
              <a:rPr lang="ko-KR" altLang="en-US" sz="4000" b="1" dirty="0"/>
              <a:t>사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 </a:t>
            </a:r>
            <a:r>
              <a:rPr lang="en-US" altLang="ko-KR" sz="4000" dirty="0"/>
              <a:t>[</a:t>
            </a:r>
            <a:r>
              <a:rPr lang="it-IT" altLang="ko-KR" sz="4000" dirty="0"/>
              <a:t>sa-go sip-eo-yo]</a:t>
            </a:r>
          </a:p>
          <a:p>
            <a:pPr algn="l"/>
            <a:r>
              <a:rPr lang="it-IT" altLang="ko-KR" sz="4000" dirty="0"/>
              <a:t> </a:t>
            </a:r>
          </a:p>
          <a:p>
            <a:pPr algn="l"/>
            <a:r>
              <a:rPr lang="it-IT" altLang="ko-KR" sz="4000" dirty="0"/>
              <a:t>= Voglio Comprare</a:t>
            </a:r>
          </a:p>
        </p:txBody>
      </p:sp>
    </p:spTree>
    <p:extLst>
      <p:ext uri="{BB962C8B-B14F-4D97-AF65-F5344CB8AC3E}">
        <p14:creationId xmlns:p14="http://schemas.microsoft.com/office/powerpoint/2010/main" val="571157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64C2C-5CAF-5FB0-8723-828EC529B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D8B9DD9-E1AE-F787-4A3A-9C3C8A7BE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A1C3AF5-CD8A-24C6-793F-F1C9F03BF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6546092E-6D7C-BF4A-2E4B-14174B0AD3DB}"/>
              </a:ext>
            </a:extLst>
          </p:cNvPr>
          <p:cNvSpPr txBox="1">
            <a:spLocks/>
          </p:cNvSpPr>
          <p:nvPr/>
        </p:nvSpPr>
        <p:spPr>
          <a:xfrm>
            <a:off x="926274" y="676894"/>
            <a:ext cx="10614562" cy="57094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000" dirty="0"/>
              <a:t>Vediamo i prossimi:</a:t>
            </a:r>
          </a:p>
          <a:p>
            <a:pPr algn="l"/>
            <a:endParaRPr lang="it-IT" altLang="ko-KR" sz="4000" dirty="0"/>
          </a:p>
          <a:p>
            <a:pPr algn="l"/>
            <a:r>
              <a:rPr lang="ko-KR" altLang="en-US" sz="4000" b="1" u="sng" dirty="0"/>
              <a:t>자다</a:t>
            </a:r>
            <a:endParaRPr lang="en-US" altLang="ko-KR" sz="4000" b="1" u="sng" dirty="0"/>
          </a:p>
          <a:p>
            <a:pPr algn="l"/>
            <a:endParaRPr lang="ko-KR" altLang="en-US" sz="4000" b="1" dirty="0"/>
          </a:p>
          <a:p>
            <a:pPr algn="l"/>
            <a:r>
              <a:rPr lang="ko-KR" altLang="en-US" sz="4000" b="1" dirty="0"/>
              <a:t>자다 </a:t>
            </a:r>
            <a:r>
              <a:rPr lang="en-US" altLang="ko-KR" sz="4000" b="1" dirty="0"/>
              <a:t>-&gt;</a:t>
            </a:r>
            <a:r>
              <a:rPr lang="ko-KR" altLang="en-US" sz="4000" b="1" dirty="0"/>
              <a:t> 자 </a:t>
            </a:r>
            <a:r>
              <a:rPr lang="en-US" altLang="ko-KR" sz="4000" b="1" dirty="0"/>
              <a:t>+ 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</a:t>
            </a:r>
            <a:endParaRPr lang="en-US" altLang="ko-KR" sz="4000" b="1" dirty="0">
              <a:solidFill>
                <a:schemeClr val="accent6"/>
              </a:solidFill>
            </a:endParaRPr>
          </a:p>
          <a:p>
            <a:pPr algn="l"/>
            <a:endParaRPr lang="ko-KR" altLang="en-US" sz="4000" b="1" dirty="0"/>
          </a:p>
          <a:p>
            <a:pPr algn="l"/>
            <a:r>
              <a:rPr lang="ko-KR" altLang="en-US" sz="4000" b="1" dirty="0"/>
              <a:t>자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 </a:t>
            </a:r>
            <a:r>
              <a:rPr lang="en-US" altLang="ko-KR" sz="4000" b="1" dirty="0"/>
              <a:t>[ja-go sip-</a:t>
            </a:r>
            <a:r>
              <a:rPr lang="en-US" altLang="ko-KR" sz="4000" b="1" dirty="0" err="1"/>
              <a:t>eo</a:t>
            </a:r>
            <a:r>
              <a:rPr lang="en-US" altLang="ko-KR" sz="4000" b="1" dirty="0"/>
              <a:t>-</a:t>
            </a:r>
            <a:r>
              <a:rPr lang="en-US" altLang="ko-KR" sz="4000" b="1" dirty="0" err="1"/>
              <a:t>yo</a:t>
            </a:r>
            <a:r>
              <a:rPr lang="en-US" altLang="ko-KR" sz="4000" b="1" dirty="0"/>
              <a:t>] </a:t>
            </a:r>
          </a:p>
          <a:p>
            <a:pPr algn="l"/>
            <a:r>
              <a:rPr lang="en-US" altLang="ko-KR" sz="4000" dirty="0"/>
              <a:t>= </a:t>
            </a:r>
            <a:r>
              <a:rPr lang="en-US" altLang="ko-KR" sz="4000" dirty="0" err="1"/>
              <a:t>Voglio</a:t>
            </a:r>
            <a:r>
              <a:rPr lang="en-US" altLang="ko-KR" sz="4000" dirty="0"/>
              <a:t> Dormire</a:t>
            </a:r>
          </a:p>
          <a:p>
            <a:pPr algn="l"/>
            <a:endParaRPr lang="it-IT" altLang="ko-KR" sz="4000" dirty="0"/>
          </a:p>
        </p:txBody>
      </p:sp>
    </p:spTree>
    <p:extLst>
      <p:ext uri="{BB962C8B-B14F-4D97-AF65-F5344CB8AC3E}">
        <p14:creationId xmlns:p14="http://schemas.microsoft.com/office/powerpoint/2010/main" val="3721571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00AB9-C886-417B-074A-56BE427D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B6E78AB-C8F9-4830-100E-AB4B8F442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F367CE3-E7A6-EE72-79F7-217ECE6C1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338518EF-5AD6-964E-8AC5-E6671C8710BA}"/>
              </a:ext>
            </a:extLst>
          </p:cNvPr>
          <p:cNvSpPr txBox="1">
            <a:spLocks/>
          </p:cNvSpPr>
          <p:nvPr/>
        </p:nvSpPr>
        <p:spPr>
          <a:xfrm>
            <a:off x="926274" y="676894"/>
            <a:ext cx="10614562" cy="48688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b="1" u="sng" dirty="0"/>
              <a:t>만나다</a:t>
            </a:r>
            <a:endParaRPr lang="en-US" altLang="ko-KR" sz="4000" b="1" u="sng" dirty="0"/>
          </a:p>
          <a:p>
            <a:pPr algn="l"/>
            <a:endParaRPr lang="en-US" altLang="ko-KR" sz="4000" dirty="0"/>
          </a:p>
          <a:p>
            <a:pPr algn="l"/>
            <a:endParaRPr lang="ko-KR" altLang="en-US" sz="4000" dirty="0"/>
          </a:p>
          <a:p>
            <a:pPr algn="l"/>
            <a:r>
              <a:rPr lang="ko-KR" altLang="en-US" sz="4000" dirty="0"/>
              <a:t>만나다 </a:t>
            </a:r>
            <a:r>
              <a:rPr lang="en-US" altLang="ko-KR" sz="4000" dirty="0"/>
              <a:t>-&gt; </a:t>
            </a:r>
            <a:r>
              <a:rPr lang="ko-KR" altLang="en-US" sz="4000" dirty="0"/>
              <a:t>만나 </a:t>
            </a:r>
            <a:r>
              <a:rPr lang="en-US" altLang="ko-KR" sz="4000" dirty="0"/>
              <a:t>+ 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</a:t>
            </a:r>
            <a:endParaRPr lang="en-US" altLang="ko-KR" sz="4000" b="1" dirty="0">
              <a:solidFill>
                <a:schemeClr val="accent6"/>
              </a:solidFill>
            </a:endParaRPr>
          </a:p>
          <a:p>
            <a:pPr algn="l"/>
            <a:endParaRPr lang="ko-KR" altLang="en-US" sz="4000" dirty="0"/>
          </a:p>
          <a:p>
            <a:pPr algn="l"/>
            <a:r>
              <a:rPr lang="ko-KR" altLang="en-US" sz="4000" dirty="0"/>
              <a:t>만나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</a:t>
            </a:r>
            <a:r>
              <a:rPr lang="ko-KR" altLang="en-US" sz="4000" dirty="0"/>
              <a:t> </a:t>
            </a:r>
            <a:r>
              <a:rPr lang="en-US" altLang="ko-KR" sz="4000" dirty="0"/>
              <a:t>[</a:t>
            </a:r>
            <a:r>
              <a:rPr lang="it-IT" altLang="ko-KR" sz="4000" dirty="0"/>
              <a:t>man-na-go sip-eo-yo] </a:t>
            </a:r>
          </a:p>
          <a:p>
            <a:pPr algn="l"/>
            <a:r>
              <a:rPr lang="it-IT" altLang="ko-KR" sz="4000" dirty="0"/>
              <a:t>= Voglio Incontrare</a:t>
            </a:r>
          </a:p>
        </p:txBody>
      </p:sp>
    </p:spTree>
    <p:extLst>
      <p:ext uri="{BB962C8B-B14F-4D97-AF65-F5344CB8AC3E}">
        <p14:creationId xmlns:p14="http://schemas.microsoft.com/office/powerpoint/2010/main" val="3045934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11A1E-A9CD-39D2-5D33-723856378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7851C1C-74C5-C200-922D-83021473B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A5DDE82-792D-5BA1-8D77-306CFD7543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43411B8-393F-477E-34A6-C68F65C62EF2}"/>
              </a:ext>
            </a:extLst>
          </p:cNvPr>
          <p:cNvSpPr txBox="1">
            <a:spLocks/>
          </p:cNvSpPr>
          <p:nvPr/>
        </p:nvSpPr>
        <p:spPr>
          <a:xfrm>
            <a:off x="926274" y="1101843"/>
            <a:ext cx="10614562" cy="52845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dirty="0" err="1"/>
              <a:t>Fantastico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hai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capito</a:t>
            </a:r>
            <a:r>
              <a:rPr lang="en-US" altLang="ko-KR" sz="4000" dirty="0"/>
              <a:t> la </a:t>
            </a:r>
            <a:r>
              <a:rPr lang="en-US" altLang="ko-KR" sz="4000" dirty="0" err="1"/>
              <a:t>regola</a:t>
            </a:r>
            <a:r>
              <a:rPr lang="en-US" altLang="ko-KR" sz="4000" dirty="0"/>
              <a:t> generale! </a:t>
            </a:r>
            <a:r>
              <a:rPr lang="en-US" altLang="ko-KR" sz="4000" dirty="0" err="1"/>
              <a:t>Quindi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ora</a:t>
            </a:r>
            <a:r>
              <a:rPr lang="en-US" altLang="ko-KR" sz="4000" dirty="0"/>
              <a:t> </a:t>
            </a:r>
            <a:r>
              <a:rPr lang="en-US" altLang="ko-KR" sz="4000" dirty="0" err="1"/>
              <a:t>sai</a:t>
            </a:r>
            <a:r>
              <a:rPr lang="en-US" altLang="ko-KR" sz="4000" dirty="0"/>
              <a:t> come “</a:t>
            </a:r>
            <a:r>
              <a:rPr lang="en-US" altLang="ko-KR" sz="4000" dirty="0" err="1"/>
              <a:t>volere</a:t>
            </a:r>
            <a:r>
              <a:rPr lang="en-US" altLang="ko-KR" sz="4000" dirty="0"/>
              <a:t>” </a:t>
            </a:r>
            <a:r>
              <a:rPr lang="en-US" altLang="ko-KR" sz="4000" dirty="0" err="1"/>
              <a:t>qualcosa</a:t>
            </a:r>
            <a:r>
              <a:rPr lang="en-US" altLang="ko-KR" sz="4000" dirty="0"/>
              <a:t>!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ko-KR" altLang="en-US" sz="4000" dirty="0"/>
              <a:t>보다 </a:t>
            </a:r>
            <a:r>
              <a:rPr lang="en-US" altLang="ko-KR" sz="4000" dirty="0"/>
              <a:t>= </a:t>
            </a:r>
            <a:r>
              <a:rPr lang="ko-KR" altLang="en-US" sz="4000" dirty="0"/>
              <a:t>보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 </a:t>
            </a:r>
            <a:r>
              <a:rPr lang="en-US" altLang="ko-KR" sz="4000" dirty="0"/>
              <a:t>-&gt;</a:t>
            </a:r>
            <a:r>
              <a:rPr lang="ko-KR" altLang="en-US" sz="4000" dirty="0"/>
              <a:t> </a:t>
            </a:r>
            <a:r>
              <a:rPr lang="en-US" altLang="ko-KR" sz="4000" dirty="0" err="1"/>
              <a:t>Voglio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guardare</a:t>
            </a: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ko-KR" altLang="en-US" sz="4000" dirty="0"/>
              <a:t>먹다 </a:t>
            </a:r>
            <a:r>
              <a:rPr lang="en-US" altLang="ko-KR" sz="4000" dirty="0"/>
              <a:t>= </a:t>
            </a:r>
            <a:r>
              <a:rPr lang="ko-KR" altLang="en-US" sz="4000" dirty="0"/>
              <a:t>먹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</a:t>
            </a:r>
            <a:r>
              <a:rPr lang="en-US" altLang="ko-KR" sz="4000" dirty="0"/>
              <a:t> -&gt;</a:t>
            </a:r>
            <a:r>
              <a:rPr lang="ko-KR" altLang="en-US" sz="4000" dirty="0"/>
              <a:t> </a:t>
            </a:r>
            <a:r>
              <a:rPr lang="en-US" altLang="ko-KR" sz="4000" dirty="0" err="1"/>
              <a:t>voglio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mangiare</a:t>
            </a:r>
            <a:r>
              <a:rPr lang="en-US" altLang="ko-KR" sz="4000" dirty="0"/>
              <a:t> </a:t>
            </a:r>
          </a:p>
          <a:p>
            <a:pPr algn="l">
              <a:lnSpc>
                <a:spcPct val="110000"/>
              </a:lnSpc>
            </a:pPr>
            <a:r>
              <a:rPr lang="ko-KR" altLang="en-US" sz="4000" dirty="0"/>
              <a:t>쓰다 </a:t>
            </a:r>
            <a:r>
              <a:rPr lang="en-US" altLang="ko-KR" sz="4000" dirty="0"/>
              <a:t>= </a:t>
            </a:r>
            <a:r>
              <a:rPr lang="ko-KR" altLang="en-US" sz="4000" dirty="0"/>
              <a:t>쓰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</a:t>
            </a:r>
            <a:r>
              <a:rPr lang="en-US" altLang="ko-KR" sz="4000" dirty="0"/>
              <a:t> -&gt;</a:t>
            </a:r>
            <a:r>
              <a:rPr lang="ko-KR" altLang="en-US" sz="4000" dirty="0"/>
              <a:t> </a:t>
            </a:r>
            <a:r>
              <a:rPr lang="en-US" altLang="ko-KR" sz="4000" dirty="0" err="1"/>
              <a:t>voglio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scrivere</a:t>
            </a:r>
            <a:r>
              <a:rPr lang="en-US" altLang="ko-KR" sz="4000" dirty="0"/>
              <a:t> (o </a:t>
            </a:r>
            <a:r>
              <a:rPr lang="en-US" altLang="ko-KR" sz="4000" dirty="0" err="1"/>
              <a:t>voglio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usare</a:t>
            </a:r>
            <a:r>
              <a:rPr lang="en-US" altLang="ko-KR" sz="4000" dirty="0"/>
              <a:t>)</a:t>
            </a:r>
          </a:p>
          <a:p>
            <a:pPr algn="l">
              <a:lnSpc>
                <a:spcPct val="110000"/>
              </a:lnSpc>
            </a:pPr>
            <a:r>
              <a:rPr lang="ko-KR" altLang="en-US" sz="4000" dirty="0"/>
              <a:t>놀다 </a:t>
            </a:r>
            <a:r>
              <a:rPr lang="en-US" altLang="ko-KR" sz="4000" dirty="0"/>
              <a:t>= </a:t>
            </a:r>
            <a:r>
              <a:rPr lang="ko-KR" altLang="en-US" sz="4000" dirty="0"/>
              <a:t>놀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</a:t>
            </a:r>
            <a:r>
              <a:rPr lang="en-US" altLang="ko-KR" sz="4000" dirty="0"/>
              <a:t> -&gt;</a:t>
            </a:r>
            <a:r>
              <a:rPr lang="ko-KR" altLang="en-US" sz="4000" dirty="0"/>
              <a:t> </a:t>
            </a:r>
            <a:r>
              <a:rPr lang="en-US" altLang="ko-KR" sz="4000" dirty="0" err="1"/>
              <a:t>voglio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giocare</a:t>
            </a:r>
            <a:r>
              <a:rPr lang="en-US" altLang="ko-KR" sz="4000" dirty="0"/>
              <a:t> (</a:t>
            </a:r>
            <a:r>
              <a:rPr lang="en-US" altLang="ko-KR" sz="4000" dirty="0" err="1"/>
              <a:t>divertirmi</a:t>
            </a:r>
            <a:r>
              <a:rPr lang="en-US" altLang="ko-KR" sz="4000" dirty="0"/>
              <a:t>)</a:t>
            </a:r>
          </a:p>
          <a:p>
            <a:pPr algn="l">
              <a:lnSpc>
                <a:spcPct val="110000"/>
              </a:lnSpc>
            </a:pPr>
            <a:r>
              <a:rPr lang="ko-KR" altLang="en-US" sz="4000" dirty="0"/>
              <a:t>하다 </a:t>
            </a:r>
            <a:r>
              <a:rPr lang="en-US" altLang="ko-KR" sz="4000" dirty="0"/>
              <a:t>= </a:t>
            </a:r>
            <a:r>
              <a:rPr lang="ko-KR" altLang="en-US" sz="4000" dirty="0"/>
              <a:t>하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</a:t>
            </a:r>
            <a:r>
              <a:rPr lang="en-US" altLang="ko-KR" sz="4000" dirty="0"/>
              <a:t> -&gt;</a:t>
            </a:r>
            <a:r>
              <a:rPr lang="ko-KR" altLang="en-US" sz="4000" dirty="0"/>
              <a:t> </a:t>
            </a:r>
            <a:r>
              <a:rPr lang="en-US" altLang="ko-KR" sz="4000" dirty="0" err="1"/>
              <a:t>voglio</a:t>
            </a:r>
            <a:r>
              <a:rPr lang="en-US" altLang="ko-KR" sz="4000" dirty="0"/>
              <a:t> fare</a:t>
            </a:r>
          </a:p>
        </p:txBody>
      </p:sp>
    </p:spTree>
    <p:extLst>
      <p:ext uri="{BB962C8B-B14F-4D97-AF65-F5344CB8AC3E}">
        <p14:creationId xmlns:p14="http://schemas.microsoft.com/office/powerpoint/2010/main" val="1669845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DE4D5-4614-4A24-A8F6-4A14B1DC4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AF2E20E-1642-8EC9-9CB6-E3DBD17DE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4A83E38-1BD0-61DB-0AF8-AFB1A12F48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3433662-90CC-8EE5-97C9-94FDDD1C287C}"/>
              </a:ext>
            </a:extLst>
          </p:cNvPr>
          <p:cNvSpPr txBox="1">
            <a:spLocks/>
          </p:cNvSpPr>
          <p:nvPr/>
        </p:nvSpPr>
        <p:spPr>
          <a:xfrm>
            <a:off x="926274" y="1101843"/>
            <a:ext cx="10614562" cy="52845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dirty="0"/>
              <a:t>Ora </a:t>
            </a:r>
            <a:r>
              <a:rPr lang="en-US" altLang="ko-KR" sz="4000" dirty="0" err="1"/>
              <a:t>che</a:t>
            </a:r>
            <a:r>
              <a:rPr lang="en-US" altLang="ko-KR" sz="4000" dirty="0"/>
              <a:t> </a:t>
            </a:r>
            <a:r>
              <a:rPr lang="en-US" altLang="ko-KR" sz="4000" dirty="0" err="1"/>
              <a:t>hai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capito</a:t>
            </a:r>
            <a:r>
              <a:rPr lang="en-US" altLang="ko-KR" sz="4000" dirty="0"/>
              <a:t> il </a:t>
            </a:r>
            <a:r>
              <a:rPr lang="en-US" altLang="ko-KR" sz="4000" dirty="0" err="1"/>
              <a:t>concetto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sai</a:t>
            </a:r>
            <a:r>
              <a:rPr lang="en-US" altLang="ko-KR" sz="4000" dirty="0"/>
              <a:t> come dire “Che </a:t>
            </a:r>
            <a:r>
              <a:rPr lang="en-US" altLang="ko-KR" sz="4000" dirty="0" err="1"/>
              <a:t>vuoi</a:t>
            </a:r>
            <a:r>
              <a:rPr lang="en-US" altLang="ko-KR" sz="4000" dirty="0"/>
              <a:t> fare?”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/>
              <a:t>Per dire "</a:t>
            </a:r>
            <a:r>
              <a:rPr lang="en-US" altLang="ko-KR" sz="4000" dirty="0" err="1"/>
              <a:t>cosa</a:t>
            </a:r>
            <a:r>
              <a:rPr lang="en-US" altLang="ko-KR" sz="4000" dirty="0"/>
              <a:t>" in </a:t>
            </a:r>
            <a:r>
              <a:rPr lang="en-US" altLang="ko-KR" sz="4000" dirty="0" err="1"/>
              <a:t>coreano</a:t>
            </a:r>
            <a:r>
              <a:rPr lang="en-US" altLang="ko-KR" sz="4000" dirty="0"/>
              <a:t> e' molto semplice.</a:t>
            </a:r>
          </a:p>
          <a:p>
            <a:pPr algn="l">
              <a:lnSpc>
                <a:spcPct val="110000"/>
              </a:lnSpc>
            </a:pPr>
            <a:r>
              <a:rPr lang="en-US" altLang="ko-KR" sz="4000" dirty="0" err="1"/>
              <a:t>si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puo</a:t>
            </a:r>
            <a:r>
              <a:rPr lang="en-US" altLang="ko-KR" sz="4000" dirty="0"/>
              <a:t>' dire  </a:t>
            </a:r>
            <a:r>
              <a:rPr lang="en-US" altLang="ko-KR" sz="4000" b="1" dirty="0">
                <a:solidFill>
                  <a:srgbClr val="0070C0"/>
                </a:solidFill>
              </a:rPr>
              <a:t>“</a:t>
            </a:r>
            <a:r>
              <a:rPr lang="ko-KR" altLang="en-US" sz="4000" b="1" dirty="0">
                <a:solidFill>
                  <a:srgbClr val="0070C0"/>
                </a:solidFill>
              </a:rPr>
              <a:t>뭐” </a:t>
            </a:r>
            <a:r>
              <a:rPr lang="en-US" altLang="ko-KR" sz="4000" b="1" dirty="0">
                <a:solidFill>
                  <a:srgbClr val="0070C0"/>
                </a:solidFill>
              </a:rPr>
              <a:t>(</a:t>
            </a:r>
            <a:r>
              <a:rPr lang="en-US" altLang="ko-KR" sz="4000" b="1" dirty="0" err="1">
                <a:solidFill>
                  <a:srgbClr val="0070C0"/>
                </a:solidFill>
              </a:rPr>
              <a:t>mwo</a:t>
            </a:r>
            <a:r>
              <a:rPr lang="en-US" altLang="ko-KR" sz="4000" b="1" dirty="0">
                <a:solidFill>
                  <a:srgbClr val="0070C0"/>
                </a:solidFill>
              </a:rPr>
              <a:t>) ? 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en-US" altLang="ko-KR" sz="4000" dirty="0" err="1"/>
              <a:t>Quindi</a:t>
            </a:r>
            <a:r>
              <a:rPr lang="en-US" altLang="ko-KR" sz="4000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174096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78913-BD73-BE7A-8CA8-1240455BF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727CC19-6EA6-3FC4-06E6-201E52629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1AC5A9F-C81B-A80B-9AFB-BD14927EE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E59F0D04-8BA9-BBA7-468A-F0C1E45642BD}"/>
              </a:ext>
            </a:extLst>
          </p:cNvPr>
          <p:cNvSpPr txBox="1">
            <a:spLocks/>
          </p:cNvSpPr>
          <p:nvPr/>
        </p:nvSpPr>
        <p:spPr>
          <a:xfrm>
            <a:off x="926274" y="1101843"/>
            <a:ext cx="10614562" cy="52845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dirty="0"/>
              <a:t>-</a:t>
            </a:r>
            <a:r>
              <a:rPr lang="ko-KR" altLang="en-US" sz="4000" b="1" dirty="0">
                <a:solidFill>
                  <a:srgbClr val="0070C0"/>
                </a:solidFill>
              </a:rPr>
              <a:t>뭐</a:t>
            </a:r>
            <a:r>
              <a:rPr lang="ko-KR" altLang="en-US" sz="4000" b="1" dirty="0"/>
              <a:t> 하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</a:t>
            </a:r>
            <a:r>
              <a:rPr lang="en-US" altLang="ko-KR" sz="4000" b="1" dirty="0">
                <a:solidFill>
                  <a:schemeClr val="accent6"/>
                </a:solidFill>
              </a:rPr>
              <a:t>?</a:t>
            </a:r>
            <a:r>
              <a:rPr lang="en-US" altLang="ko-KR" sz="4000" b="1" dirty="0"/>
              <a:t> </a:t>
            </a:r>
            <a:r>
              <a:rPr lang="en-US" altLang="ko-KR" sz="4000" dirty="0"/>
              <a:t>[</a:t>
            </a:r>
            <a:r>
              <a:rPr lang="en-US" altLang="ko-KR" sz="4000" dirty="0" err="1"/>
              <a:t>mwo</a:t>
            </a:r>
            <a:r>
              <a:rPr lang="en-US" altLang="ko-KR" sz="4000" dirty="0"/>
              <a:t> ha-go sip-</a:t>
            </a:r>
            <a:r>
              <a:rPr lang="en-US" altLang="ko-KR" sz="4000" dirty="0" err="1"/>
              <a:t>eo</a:t>
            </a:r>
            <a:r>
              <a:rPr lang="en-US" altLang="ko-KR" sz="4000" dirty="0"/>
              <a:t>-</a:t>
            </a:r>
            <a:r>
              <a:rPr lang="en-US" altLang="ko-KR" sz="4000" dirty="0" err="1"/>
              <a:t>yo</a:t>
            </a:r>
            <a:r>
              <a:rPr lang="en-US" altLang="ko-KR" sz="4000" dirty="0"/>
              <a:t>?] = Cosa </a:t>
            </a:r>
            <a:r>
              <a:rPr lang="en-US" altLang="ko-KR" sz="4000" dirty="0" err="1"/>
              <a:t>vuoi</a:t>
            </a:r>
            <a:r>
              <a:rPr lang="en-US" altLang="ko-KR" sz="4000" dirty="0"/>
              <a:t> fare?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ko-KR" altLang="en-US" sz="4000" b="1" dirty="0">
                <a:solidFill>
                  <a:srgbClr val="FFC000"/>
                </a:solidFill>
              </a:rPr>
              <a:t>영화</a:t>
            </a:r>
            <a:r>
              <a:rPr lang="ko-KR" altLang="en-US" sz="4000" dirty="0"/>
              <a:t> </a:t>
            </a:r>
            <a:r>
              <a:rPr lang="ko-KR" altLang="en-US" sz="4000" b="1" dirty="0"/>
              <a:t>보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</a:t>
            </a:r>
            <a:r>
              <a:rPr lang="en-US" altLang="ko-KR" sz="4000" dirty="0"/>
              <a:t>[</a:t>
            </a:r>
            <a:r>
              <a:rPr lang="en-US" altLang="ko-KR" sz="4000" dirty="0" err="1"/>
              <a:t>yeong-hwa</a:t>
            </a:r>
            <a:r>
              <a:rPr lang="en-US" altLang="ko-KR" sz="4000" dirty="0"/>
              <a:t> po-go sip-</a:t>
            </a:r>
            <a:r>
              <a:rPr lang="en-US" altLang="ko-KR" sz="4000" dirty="0" err="1"/>
              <a:t>eo</a:t>
            </a:r>
            <a:r>
              <a:rPr lang="en-US" altLang="ko-KR" sz="4000" dirty="0"/>
              <a:t>-</a:t>
            </a:r>
            <a:r>
              <a:rPr lang="en-US" altLang="ko-KR" sz="4000" dirty="0" err="1"/>
              <a:t>yo</a:t>
            </a:r>
            <a:r>
              <a:rPr lang="en-US" altLang="ko-KR" sz="4000" dirty="0"/>
              <a:t>] = </a:t>
            </a:r>
            <a:r>
              <a:rPr lang="en-US" altLang="ko-KR" sz="4000" dirty="0" err="1"/>
              <a:t>mh</a:t>
            </a:r>
            <a:r>
              <a:rPr lang="en-US" altLang="ko-KR" sz="4000" dirty="0"/>
              <a:t>… </a:t>
            </a:r>
            <a:r>
              <a:rPr lang="en-US" altLang="ko-KR" sz="4000" dirty="0" err="1"/>
              <a:t>voglio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guardare</a:t>
            </a:r>
            <a:r>
              <a:rPr lang="en-US" altLang="ko-KR" sz="4000" dirty="0"/>
              <a:t> </a:t>
            </a:r>
            <a:r>
              <a:rPr lang="en-US" altLang="ko-KR" sz="4000" b="1" dirty="0">
                <a:solidFill>
                  <a:srgbClr val="FFC000"/>
                </a:solidFill>
              </a:rPr>
              <a:t>un film</a:t>
            </a:r>
          </a:p>
        </p:txBody>
      </p:sp>
    </p:spTree>
    <p:extLst>
      <p:ext uri="{BB962C8B-B14F-4D97-AF65-F5344CB8AC3E}">
        <p14:creationId xmlns:p14="http://schemas.microsoft.com/office/powerpoint/2010/main" val="492061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C9F9C-805A-7EDF-3C7D-981058A1C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8A6BE43-EC6B-8E4B-64B3-7ABB7D0DC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12C720A-1555-2FC0-D13B-38BB03AC1B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955C783F-9E8A-FB9D-6572-4D0CCDEE97F1}"/>
              </a:ext>
            </a:extLst>
          </p:cNvPr>
          <p:cNvSpPr txBox="1">
            <a:spLocks/>
          </p:cNvSpPr>
          <p:nvPr/>
        </p:nvSpPr>
        <p:spPr>
          <a:xfrm>
            <a:off x="926274" y="1101843"/>
            <a:ext cx="10614562" cy="38264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b="1" dirty="0">
                <a:solidFill>
                  <a:srgbClr val="FFC000"/>
                </a:solidFill>
              </a:rPr>
              <a:t>김치</a:t>
            </a:r>
            <a:r>
              <a:rPr lang="ko-KR" altLang="en-US" sz="4000" dirty="0"/>
              <a:t> 먹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</a:t>
            </a:r>
            <a:r>
              <a:rPr lang="en-US" altLang="ko-KR" sz="4000" dirty="0"/>
              <a:t>[</a:t>
            </a:r>
            <a:r>
              <a:rPr lang="en-US" altLang="ko-KR" sz="4000" dirty="0" err="1"/>
              <a:t>gim</a:t>
            </a:r>
            <a:r>
              <a:rPr lang="en-US" altLang="ko-KR" sz="4000" dirty="0"/>
              <a:t>-chi </a:t>
            </a:r>
            <a:r>
              <a:rPr lang="en-US" altLang="ko-KR" sz="4000" dirty="0" err="1"/>
              <a:t>meog</a:t>
            </a:r>
            <a:r>
              <a:rPr lang="en-US" altLang="ko-KR" sz="4000" dirty="0"/>
              <a:t>-go sip-</a:t>
            </a:r>
            <a:r>
              <a:rPr lang="en-US" altLang="ko-KR" sz="4000" dirty="0" err="1"/>
              <a:t>eo</a:t>
            </a:r>
            <a:r>
              <a:rPr lang="en-US" altLang="ko-KR" sz="4000" dirty="0"/>
              <a:t>-</a:t>
            </a:r>
            <a:r>
              <a:rPr lang="en-US" altLang="ko-KR" sz="4000" dirty="0" err="1"/>
              <a:t>yo</a:t>
            </a:r>
            <a:r>
              <a:rPr lang="en-US" altLang="ko-KR" sz="4000" dirty="0"/>
              <a:t>] = </a:t>
            </a:r>
            <a:r>
              <a:rPr lang="en-US" altLang="ko-KR" sz="4000" dirty="0" err="1"/>
              <a:t>voglio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mangiare</a:t>
            </a:r>
            <a:r>
              <a:rPr lang="en-US" altLang="ko-KR" sz="4000" dirty="0"/>
              <a:t> del </a:t>
            </a:r>
            <a:r>
              <a:rPr lang="en-US" altLang="ko-KR" sz="4000" b="1" dirty="0">
                <a:solidFill>
                  <a:srgbClr val="FFC000"/>
                </a:solidFill>
              </a:rPr>
              <a:t>kimchi</a:t>
            </a:r>
          </a:p>
          <a:p>
            <a:pPr algn="l">
              <a:lnSpc>
                <a:spcPct val="110000"/>
              </a:lnSpc>
            </a:pPr>
            <a:endParaRPr lang="en-US" altLang="ko-KR" sz="4000" dirty="0"/>
          </a:p>
          <a:p>
            <a:pPr algn="l">
              <a:lnSpc>
                <a:spcPct val="110000"/>
              </a:lnSpc>
            </a:pPr>
            <a:r>
              <a:rPr lang="ko-KR" altLang="en-US" sz="4000" b="1" dirty="0">
                <a:solidFill>
                  <a:srgbClr val="FFC000"/>
                </a:solidFill>
              </a:rPr>
              <a:t>소주</a:t>
            </a:r>
            <a:r>
              <a:rPr lang="ko-KR" altLang="en-US" sz="4000" dirty="0"/>
              <a:t> 마시</a:t>
            </a:r>
            <a:r>
              <a:rPr lang="ko-KR" altLang="en-US" sz="4000" b="1" dirty="0">
                <a:solidFill>
                  <a:schemeClr val="accent6"/>
                </a:solidFill>
              </a:rPr>
              <a:t>고 싶어요</a:t>
            </a:r>
            <a:r>
              <a:rPr lang="ko-KR" altLang="en-US" sz="4000" dirty="0"/>
              <a:t> </a:t>
            </a:r>
            <a:r>
              <a:rPr lang="en-US" altLang="ko-KR" sz="4000" dirty="0"/>
              <a:t>[so-</a:t>
            </a:r>
            <a:r>
              <a:rPr lang="en-US" altLang="ko-KR" sz="4000" dirty="0" err="1"/>
              <a:t>ju</a:t>
            </a:r>
            <a:r>
              <a:rPr lang="en-US" altLang="ko-KR" sz="4000" dirty="0"/>
              <a:t> ma-</a:t>
            </a:r>
            <a:r>
              <a:rPr lang="en-US" altLang="ko-KR" sz="4000" dirty="0" err="1"/>
              <a:t>si</a:t>
            </a:r>
            <a:r>
              <a:rPr lang="en-US" altLang="ko-KR" sz="4000" dirty="0"/>
              <a:t>-go sip-</a:t>
            </a:r>
            <a:r>
              <a:rPr lang="en-US" altLang="ko-KR" sz="4000" dirty="0" err="1"/>
              <a:t>eo</a:t>
            </a:r>
            <a:r>
              <a:rPr lang="en-US" altLang="ko-KR" sz="4000" dirty="0"/>
              <a:t>-</a:t>
            </a:r>
            <a:r>
              <a:rPr lang="en-US" altLang="ko-KR" sz="4000" dirty="0" err="1"/>
              <a:t>yo</a:t>
            </a:r>
            <a:r>
              <a:rPr lang="en-US" altLang="ko-KR" sz="4000" dirty="0"/>
              <a:t>] = </a:t>
            </a:r>
            <a:r>
              <a:rPr lang="en-US" altLang="ko-KR" sz="4000" dirty="0" err="1"/>
              <a:t>voglio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bere</a:t>
            </a:r>
            <a:r>
              <a:rPr lang="en-US" altLang="ko-KR" sz="4000" dirty="0"/>
              <a:t> del </a:t>
            </a:r>
            <a:r>
              <a:rPr lang="en-US" altLang="ko-KR" sz="4000" b="1" dirty="0">
                <a:solidFill>
                  <a:srgbClr val="FFC000"/>
                </a:solidFill>
              </a:rPr>
              <a:t>soju.</a:t>
            </a:r>
          </a:p>
        </p:txBody>
      </p:sp>
    </p:spTree>
    <p:extLst>
      <p:ext uri="{BB962C8B-B14F-4D97-AF65-F5344CB8AC3E}">
        <p14:creationId xmlns:p14="http://schemas.microsoft.com/office/powerpoint/2010/main" val="1302278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D8E60-D0FD-0E41-48CF-437F0E1B1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C4B7876-1496-DFBC-471A-3B221D3C0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17FBC88C-B055-8621-4FFD-6A124751FA93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Esercizio</a:t>
            </a:r>
            <a:r>
              <a:rPr lang="en-US" altLang="ko-KR" sz="4000" b="1" dirty="0"/>
              <a:t> 1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 è la forma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 per dire “</a:t>
            </a:r>
            <a:r>
              <a:rPr lang="en-US" altLang="ko-KR" sz="4000" b="1" dirty="0" err="1"/>
              <a:t>Voglio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bere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acqua</a:t>
            </a:r>
            <a:r>
              <a:rPr lang="en-US" altLang="ko-KR" sz="4000" b="1" dirty="0"/>
              <a:t>”?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마시다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마시고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마시어요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마셔요 싶어요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637723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1DDB2-CC67-13FA-5685-6173B85C1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378DC09-622C-F0D1-4945-54AE876A0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38204CE8-FD27-810E-ACD1-3930AA94231B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Esercizio</a:t>
            </a:r>
            <a:r>
              <a:rPr lang="en-US" altLang="ko-KR" sz="4000" b="1" dirty="0"/>
              <a:t> 2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 è la </a:t>
            </a:r>
            <a:r>
              <a:rPr lang="en-US" altLang="ko-KR" sz="4000" b="1" dirty="0" err="1"/>
              <a:t>traduzione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 di “</a:t>
            </a:r>
            <a:r>
              <a:rPr lang="en-US" altLang="ko-KR" sz="4000" b="1" dirty="0" err="1"/>
              <a:t>Voglio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dormire</a:t>
            </a:r>
            <a:r>
              <a:rPr lang="en-US" altLang="ko-KR" sz="4000" b="1" dirty="0"/>
              <a:t>”?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자다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자고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잠자고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자요 싶어요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950892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F41ED-9247-CC5F-593C-8CDD4126C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05C5ED4-11D6-9592-A21E-FF9438D2E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1B99855B-C919-BF43-AA41-5202FDB55A02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Esercizio</a:t>
            </a:r>
            <a:r>
              <a:rPr lang="en-US" altLang="ko-KR" sz="4000" b="1" dirty="0"/>
              <a:t> 4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 è la forma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 di “</a:t>
            </a:r>
            <a:r>
              <a:rPr lang="en-US" altLang="ko-KR" sz="4000" b="1" dirty="0" err="1"/>
              <a:t>Voglio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incontrare</a:t>
            </a:r>
            <a:r>
              <a:rPr lang="en-US" altLang="ko-KR" sz="4000" b="1" dirty="0"/>
              <a:t> un </a:t>
            </a:r>
            <a:r>
              <a:rPr lang="en-US" altLang="ko-KR" sz="4000" b="1" dirty="0" err="1"/>
              <a:t>amico</a:t>
            </a:r>
            <a:r>
              <a:rPr lang="en-US" altLang="ko-KR" sz="4000" b="1" dirty="0"/>
              <a:t>”?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친구 만나고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친구 만나요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친구 만나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친구 만나요</a:t>
            </a:r>
          </a:p>
        </p:txBody>
      </p:sp>
    </p:spTree>
    <p:extLst>
      <p:ext uri="{BB962C8B-B14F-4D97-AF65-F5344CB8AC3E}">
        <p14:creationId xmlns:p14="http://schemas.microsoft.com/office/powerpoint/2010/main" val="1165682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55FBC-1964-5A89-0A36-2A5CA8AE8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1C555A4-AECA-5FA0-92E5-80D04BE3D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7050639E-FF34-FC9F-B71D-BD634990C814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Esercizio</a:t>
            </a:r>
            <a:r>
              <a:rPr lang="en-US" altLang="ko-KR" sz="4000" b="1" dirty="0"/>
              <a:t> 5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Come </a:t>
            </a:r>
            <a:r>
              <a:rPr lang="en-US" altLang="ko-KR" sz="4000" b="1" dirty="0" err="1"/>
              <a:t>chiedi</a:t>
            </a:r>
            <a:r>
              <a:rPr lang="en-US" altLang="ko-KR" sz="4000" b="1" dirty="0"/>
              <a:t> a </a:t>
            </a:r>
            <a:r>
              <a:rPr lang="en-US" altLang="ko-KR" sz="4000" b="1" dirty="0" err="1"/>
              <a:t>qualcuno</a:t>
            </a:r>
            <a:r>
              <a:rPr lang="en-US" altLang="ko-KR" sz="4000" b="1" dirty="0"/>
              <a:t> “Cosa </a:t>
            </a:r>
            <a:r>
              <a:rPr lang="en-US" altLang="ko-KR" sz="4000" b="1" dirty="0" err="1"/>
              <a:t>vuoi</a:t>
            </a:r>
            <a:r>
              <a:rPr lang="en-US" altLang="ko-KR" sz="4000" b="1" dirty="0"/>
              <a:t> fare?”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뭐 해요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뭐 하고 싶어요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무엇 하다 싶어요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뭐 하고 싶다</a:t>
            </a:r>
            <a:r>
              <a:rPr lang="en-US" altLang="ko-KR" sz="4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42894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D9C25-7895-59F0-C9D5-A3B646F15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C4BE28C-F6DE-CB01-CB2B-2F3320834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5833F26A-7692-A068-90B5-7337CB1E54DF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Esercizio</a:t>
            </a:r>
            <a:r>
              <a:rPr lang="en-US" altLang="ko-KR" sz="4000" b="1" dirty="0"/>
              <a:t> 6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Traduci</a:t>
            </a:r>
            <a:r>
              <a:rPr lang="en-US" altLang="ko-KR" sz="4000" b="1" dirty="0"/>
              <a:t>: “</a:t>
            </a:r>
            <a:r>
              <a:rPr lang="en-US" altLang="ko-KR" sz="4000" b="1" dirty="0" err="1"/>
              <a:t>Voglio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mangiare</a:t>
            </a:r>
            <a:r>
              <a:rPr lang="en-US" altLang="ko-KR" sz="4000" b="1" dirty="0"/>
              <a:t> del kimchi”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김치 먹다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김치 먹고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김치 먹어요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김치 먹고 싶다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0667646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1D854-40E4-438E-4F93-7B321FA56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EF1580D-FD2C-F65E-2F56-B5F7B3F0E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A9E0923B-05E6-5AD8-73F5-767424459BDE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Esercizio</a:t>
            </a:r>
            <a:r>
              <a:rPr lang="en-US" altLang="ko-KR" sz="4000" b="1" dirty="0"/>
              <a:t> 7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 è la forma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 per dire “</a:t>
            </a:r>
            <a:r>
              <a:rPr lang="en-US" altLang="ko-KR" sz="4000" b="1" dirty="0" err="1"/>
              <a:t>Voglio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guardare</a:t>
            </a:r>
            <a:r>
              <a:rPr lang="en-US" altLang="ko-KR" sz="4000" b="1" dirty="0"/>
              <a:t> un film”?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영화 보고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영화 보요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영화 보다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영화 봐요 싶어요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2695627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34753-27A9-017A-724A-4B2708916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1F58C69-71E0-DE99-3645-9BC887417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610FD6E6-1731-C9AF-7522-F8F503FD50CC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Esercizio</a:t>
            </a:r>
            <a:r>
              <a:rPr lang="en-US" altLang="ko-KR" sz="4000" b="1" dirty="0"/>
              <a:t> 8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Come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dice “</a:t>
            </a:r>
            <a:r>
              <a:rPr lang="en-US" altLang="ko-KR" sz="4000" b="1" dirty="0" err="1"/>
              <a:t>Voglio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bere</a:t>
            </a:r>
            <a:r>
              <a:rPr lang="en-US" altLang="ko-KR" sz="4000" b="1" dirty="0"/>
              <a:t> soju”?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소주 마시고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소주 마시다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소주 마셔요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소주 마시고 싶다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6194511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B3CC9-974D-D7D4-A1CA-626E40CEE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D25C3F8-6F8F-F714-5B04-50775C78C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E901E18-230E-118C-8F7C-6A7A539A21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39C066DB-9460-9793-0BB5-5EB869FBB9A5}"/>
              </a:ext>
            </a:extLst>
          </p:cNvPr>
          <p:cNvSpPr txBox="1">
            <a:spLocks/>
          </p:cNvSpPr>
          <p:nvPr/>
        </p:nvSpPr>
        <p:spPr>
          <a:xfrm>
            <a:off x="926274" y="1416155"/>
            <a:ext cx="10614562" cy="24195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000" dirty="0"/>
              <a:t>Abbiamo visto come coniugare in coreano al presente, fantastico… E al passato invece? Diciamo che sapendo il presente per te sarà un gioco da ragazzi…</a:t>
            </a:r>
          </a:p>
        </p:txBody>
      </p:sp>
    </p:spTree>
    <p:extLst>
      <p:ext uri="{BB962C8B-B14F-4D97-AF65-F5344CB8AC3E}">
        <p14:creationId xmlns:p14="http://schemas.microsoft.com/office/powerpoint/2010/main" val="1699705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D6A48-9071-341A-C0B3-D22713590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39CC670-2B62-C15F-322F-0747F9833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FF6F567-F4F3-998D-D05E-1D7453068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DF4A4862-3206-0E4F-3920-727B5672D50D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614562" cy="460463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000" dirty="0"/>
              <a:t>Ti ricordi i tre passaggi della coniugazione presente? Ti rinfresco la memoria:</a:t>
            </a:r>
          </a:p>
          <a:p>
            <a:pPr algn="l"/>
            <a:endParaRPr lang="it-IT" altLang="ko-KR" sz="4000" dirty="0"/>
          </a:p>
          <a:p>
            <a:pPr algn="l"/>
            <a:r>
              <a:rPr lang="it-IT" altLang="ko-KR" sz="4000" b="1" dirty="0">
                <a:solidFill>
                  <a:srgbClr val="FFC000"/>
                </a:solidFill>
              </a:rPr>
              <a:t>Passaggio 1</a:t>
            </a:r>
            <a:r>
              <a:rPr lang="it-IT" altLang="ko-KR" sz="4000" dirty="0"/>
              <a:t>: Elimino -</a:t>
            </a:r>
            <a:r>
              <a:rPr lang="ko-KR" altLang="en-US" sz="4000" dirty="0"/>
              <a:t>다 </a:t>
            </a:r>
            <a:r>
              <a:rPr lang="it-IT" altLang="ko-KR" sz="4000" dirty="0"/>
              <a:t>dalla forma all’infinito</a:t>
            </a:r>
          </a:p>
          <a:p>
            <a:pPr algn="l"/>
            <a:endParaRPr lang="it-IT" altLang="ko-KR" sz="4000" dirty="0"/>
          </a:p>
          <a:p>
            <a:pPr algn="l"/>
            <a:r>
              <a:rPr lang="it-IT" altLang="ko-KR" sz="4000" b="1" dirty="0">
                <a:solidFill>
                  <a:schemeClr val="accent6"/>
                </a:solidFill>
              </a:rPr>
              <a:t>Passaggio 2</a:t>
            </a:r>
            <a:r>
              <a:rPr lang="it-IT" altLang="ko-KR" sz="4000" dirty="0"/>
              <a:t>: osservo se l’ultima vocale del verbo sia </a:t>
            </a:r>
            <a:r>
              <a:rPr lang="ko-KR" altLang="en-US" sz="4000" dirty="0" err="1"/>
              <a:t>ㅏ</a:t>
            </a:r>
            <a:r>
              <a:rPr lang="ko-KR" altLang="en-US" sz="4000" dirty="0"/>
              <a:t> </a:t>
            </a:r>
            <a:r>
              <a:rPr lang="it-IT" altLang="ko-KR" sz="4000" dirty="0"/>
              <a:t>o </a:t>
            </a:r>
            <a:r>
              <a:rPr lang="ko-KR" altLang="en-US" sz="4000" dirty="0" err="1"/>
              <a:t>ㅗ</a:t>
            </a:r>
            <a:r>
              <a:rPr lang="ko-KR" altLang="en-US" sz="4000" dirty="0"/>
              <a:t> </a:t>
            </a:r>
            <a:endParaRPr lang="en-US" altLang="ko-KR" sz="4000" dirty="0"/>
          </a:p>
          <a:p>
            <a:pPr algn="l"/>
            <a:endParaRPr lang="ko-KR" altLang="en-US" sz="4000" dirty="0"/>
          </a:p>
          <a:p>
            <a:pPr algn="l"/>
            <a:r>
              <a:rPr lang="it-IT" altLang="ko-KR" sz="4000" b="1" dirty="0">
                <a:solidFill>
                  <a:schemeClr val="accent1"/>
                </a:solidFill>
              </a:rPr>
              <a:t>Passaggio 3</a:t>
            </a:r>
            <a:r>
              <a:rPr lang="it-IT" altLang="ko-KR" sz="4000" dirty="0"/>
              <a:t>: Decido quale coniugazione aggiungere tra </a:t>
            </a:r>
            <a:r>
              <a:rPr lang="it-IT" altLang="ko-KR" sz="4000" b="1" dirty="0"/>
              <a:t>-</a:t>
            </a:r>
            <a:r>
              <a:rPr lang="ko-KR" altLang="en-US" sz="4000" b="1" dirty="0"/>
              <a:t>아요</a:t>
            </a:r>
            <a:r>
              <a:rPr lang="en-US" altLang="ko-KR" sz="4000" b="1" dirty="0"/>
              <a:t>, -</a:t>
            </a:r>
            <a:r>
              <a:rPr lang="ko-KR" altLang="en-US" sz="4000" b="1" dirty="0"/>
              <a:t>어요</a:t>
            </a:r>
            <a:r>
              <a:rPr lang="en-US" altLang="ko-KR" sz="4000" b="1" dirty="0"/>
              <a:t>, -</a:t>
            </a:r>
            <a:r>
              <a:rPr lang="ko-KR" altLang="en-US" sz="4000" b="1" dirty="0"/>
              <a:t>여요</a:t>
            </a:r>
          </a:p>
        </p:txBody>
      </p:sp>
    </p:spTree>
    <p:extLst>
      <p:ext uri="{BB962C8B-B14F-4D97-AF65-F5344CB8AC3E}">
        <p14:creationId xmlns:p14="http://schemas.microsoft.com/office/powerpoint/2010/main" val="24367140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FC622-CADC-6A9C-BB58-0917D4EF6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2C9E00D-ABA9-26EC-B41B-7834EBA4A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E37C486-0F00-1B2D-AA7A-793A68A1D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37EB6008-5888-D451-C0A6-778596D86370}"/>
              </a:ext>
            </a:extLst>
          </p:cNvPr>
          <p:cNvSpPr txBox="1">
            <a:spLocks/>
          </p:cNvSpPr>
          <p:nvPr/>
        </p:nvSpPr>
        <p:spPr>
          <a:xfrm>
            <a:off x="926274" y="1416153"/>
            <a:ext cx="10614562" cy="486589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/>
              <a:t>Bene, per </a:t>
            </a:r>
            <a:r>
              <a:rPr lang="en-US" altLang="ko-KR" sz="4400" dirty="0" err="1"/>
              <a:t>coniugare</a:t>
            </a:r>
            <a:r>
              <a:rPr lang="en-US" altLang="ko-KR" sz="4400" dirty="0"/>
              <a:t> al </a:t>
            </a:r>
            <a:r>
              <a:rPr lang="en-US" altLang="ko-KR" sz="4400" dirty="0" err="1"/>
              <a:t>passato</a:t>
            </a:r>
            <a:r>
              <a:rPr lang="en-US" altLang="ko-KR" sz="4400" dirty="0"/>
              <a:t>, </a:t>
            </a:r>
            <a:r>
              <a:rPr lang="en-US" altLang="ko-KR" sz="4400" dirty="0" err="1"/>
              <a:t>ti</a:t>
            </a:r>
            <a:r>
              <a:rPr lang="en-US" altLang="ko-KR" sz="4400" dirty="0"/>
              <a:t> basta </a:t>
            </a:r>
            <a:r>
              <a:rPr lang="en-US" altLang="ko-KR" sz="4400" dirty="0" err="1"/>
              <a:t>aggiungere</a:t>
            </a:r>
            <a:r>
              <a:rPr lang="en-US" altLang="ko-KR" sz="4400" dirty="0"/>
              <a:t> il </a:t>
            </a:r>
            <a:r>
              <a:rPr lang="en-US" altLang="ko-KR" sz="4400" dirty="0" err="1"/>
              <a:t>suffisso</a:t>
            </a:r>
            <a:r>
              <a:rPr lang="en-US" altLang="ko-KR" sz="4400" dirty="0"/>
              <a:t> </a:t>
            </a:r>
            <a:r>
              <a:rPr lang="en-US" altLang="ko-KR" sz="4400" b="1" dirty="0"/>
              <a:t>-</a:t>
            </a:r>
            <a:r>
              <a:rPr lang="ko-KR" altLang="en-US" sz="4400" b="1" dirty="0" err="1"/>
              <a:t>ㅆ어</a:t>
            </a:r>
            <a:r>
              <a:rPr lang="ko-KR" altLang="en-US" sz="4400" dirty="0"/>
              <a:t> </a:t>
            </a:r>
            <a:r>
              <a:rPr lang="en-US" altLang="ko-KR" sz="4400" dirty="0" err="1"/>
              <a:t>alla</a:t>
            </a:r>
            <a:r>
              <a:rPr lang="en-US" altLang="ko-KR" sz="4400" dirty="0"/>
              <a:t> forma </a:t>
            </a:r>
            <a:r>
              <a:rPr lang="en-US" altLang="ko-KR" sz="4400" dirty="0" err="1"/>
              <a:t>presente</a:t>
            </a:r>
            <a:r>
              <a:rPr lang="en-US" altLang="ko-KR" sz="4400" dirty="0"/>
              <a:t> </a:t>
            </a:r>
          </a:p>
          <a:p>
            <a:pPr algn="l"/>
            <a:endParaRPr lang="en-US" altLang="ko-KR" sz="4400" dirty="0"/>
          </a:p>
          <a:p>
            <a:pPr algn="l"/>
            <a:r>
              <a:rPr lang="en-US" altLang="ko-KR" sz="4400" b="1" u="sng" dirty="0"/>
              <a:t>prima di -</a:t>
            </a:r>
            <a:r>
              <a:rPr lang="ko-KR" altLang="en-US" sz="4400" b="1" u="sng" dirty="0"/>
              <a:t>요</a:t>
            </a:r>
            <a:r>
              <a:rPr lang="en-US" altLang="ko-KR" sz="4400" dirty="0"/>
              <a:t>, ed il </a:t>
            </a:r>
            <a:r>
              <a:rPr lang="en-US" altLang="ko-KR" sz="4400" dirty="0" err="1"/>
              <a:t>gioco</a:t>
            </a:r>
            <a:r>
              <a:rPr lang="en-US" altLang="ko-KR" sz="4400" dirty="0"/>
              <a:t> è </a:t>
            </a:r>
            <a:r>
              <a:rPr lang="en-US" altLang="ko-KR" sz="4400" dirty="0" err="1"/>
              <a:t>fatto</a:t>
            </a:r>
            <a:r>
              <a:rPr lang="en-US" altLang="ko-KR" sz="4400" dirty="0"/>
              <a:t>.</a:t>
            </a:r>
          </a:p>
          <a:p>
            <a:pPr algn="l"/>
            <a:endParaRPr lang="en-US" altLang="ko-KR" sz="4400" dirty="0"/>
          </a:p>
          <a:p>
            <a:pPr algn="l"/>
            <a:r>
              <a:rPr lang="en-US" altLang="ko-KR" sz="4400" dirty="0" err="1"/>
              <a:t>Vediamo</a:t>
            </a:r>
            <a:r>
              <a:rPr lang="en-US" altLang="ko-KR" sz="4400" dirty="0"/>
              <a:t> </a:t>
            </a:r>
            <a:r>
              <a:rPr lang="en-US" altLang="ko-KR" sz="4400" dirty="0" err="1"/>
              <a:t>qualche</a:t>
            </a:r>
            <a:r>
              <a:rPr lang="en-US" altLang="ko-KR" sz="4400" dirty="0"/>
              <a:t> </a:t>
            </a:r>
            <a:r>
              <a:rPr lang="en-US" altLang="ko-KR" sz="4400" dirty="0" err="1"/>
              <a:t>esempio</a:t>
            </a:r>
            <a:r>
              <a:rPr lang="en-US" altLang="ko-KR" sz="4400" dirty="0"/>
              <a:t> e </a:t>
            </a:r>
            <a:r>
              <a:rPr lang="en-US" altLang="ko-KR" sz="4400" dirty="0" err="1"/>
              <a:t>capirai</a:t>
            </a:r>
            <a:r>
              <a:rPr lang="en-US" altLang="ko-KR" sz="4400" dirty="0"/>
              <a:t> subito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96058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16B52-8011-EDD7-565E-9BE14B458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4E5128E-31DA-5B48-4554-0DCAF682F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0A0A828-628A-FDCE-ED19-523595540C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4FDEFB16-A54B-F21B-2197-693845BAE27E}"/>
              </a:ext>
            </a:extLst>
          </p:cNvPr>
          <p:cNvSpPr txBox="1">
            <a:spLocks/>
          </p:cNvSpPr>
          <p:nvPr/>
        </p:nvSpPr>
        <p:spPr>
          <a:xfrm>
            <a:off x="926274" y="950027"/>
            <a:ext cx="10614562" cy="49045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400" b="1" dirty="0"/>
              <a:t>가다 </a:t>
            </a:r>
            <a:r>
              <a:rPr lang="en-US" altLang="ko-KR" sz="4400" b="1" dirty="0"/>
              <a:t>(</a:t>
            </a:r>
            <a:r>
              <a:rPr lang="en-US" altLang="ko-KR" sz="4400" b="1" dirty="0" err="1"/>
              <a:t>andare</a:t>
            </a:r>
            <a:r>
              <a:rPr lang="en-US" altLang="ko-KR" sz="4400" b="1" dirty="0"/>
              <a:t>)</a:t>
            </a:r>
          </a:p>
          <a:p>
            <a:pPr algn="l"/>
            <a:endParaRPr lang="en-US" altLang="ko-KR" sz="4400" b="1" dirty="0"/>
          </a:p>
          <a:p>
            <a:pPr algn="l"/>
            <a:r>
              <a:rPr lang="en-US" altLang="ko-KR" sz="3600" b="1" dirty="0">
                <a:solidFill>
                  <a:srgbClr val="FFC000"/>
                </a:solidFill>
              </a:rPr>
              <a:t>Passaggio 1</a:t>
            </a:r>
            <a:r>
              <a:rPr lang="en-US" altLang="ko-KR" sz="3600" dirty="0"/>
              <a:t>: </a:t>
            </a:r>
            <a:r>
              <a:rPr lang="ko-KR" altLang="en-US" sz="3600" dirty="0"/>
              <a:t>가다 </a:t>
            </a:r>
            <a:r>
              <a:rPr lang="en-US" altLang="ko-KR" sz="3600" dirty="0"/>
              <a:t>-&gt; </a:t>
            </a:r>
            <a:r>
              <a:rPr lang="ko-KR" altLang="en-US" sz="3600" dirty="0"/>
              <a:t>가  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Elimino</a:t>
            </a:r>
            <a:r>
              <a:rPr lang="en-US" altLang="ko-KR" sz="3600" dirty="0"/>
              <a:t> –</a:t>
            </a:r>
            <a:r>
              <a:rPr lang="ko-KR" altLang="en-US" sz="3600" dirty="0"/>
              <a:t>다</a:t>
            </a:r>
            <a:r>
              <a:rPr lang="en-US" altLang="ko-KR" sz="3600" dirty="0"/>
              <a:t>) </a:t>
            </a:r>
          </a:p>
          <a:p>
            <a:pPr algn="l"/>
            <a:endParaRPr lang="en-US" altLang="ko-KR" sz="3600" dirty="0"/>
          </a:p>
          <a:p>
            <a:pPr algn="l"/>
            <a:r>
              <a:rPr lang="en-US" altLang="ko-KR" sz="3600" b="1" dirty="0">
                <a:solidFill>
                  <a:schemeClr val="accent6"/>
                </a:solidFill>
              </a:rPr>
              <a:t>Passaggio 2</a:t>
            </a:r>
            <a:r>
              <a:rPr lang="en-US" altLang="ko-KR" sz="3600" dirty="0"/>
              <a:t>:  </a:t>
            </a:r>
            <a:r>
              <a:rPr lang="ko-KR" altLang="en-US" sz="3600" dirty="0"/>
              <a:t>가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osservo</a:t>
            </a:r>
            <a:r>
              <a:rPr lang="en-US" altLang="ko-KR" sz="3600" dirty="0"/>
              <a:t> se termina con </a:t>
            </a:r>
            <a:r>
              <a:rPr lang="ko-KR" altLang="en-US" sz="3600" dirty="0" err="1"/>
              <a:t>ㅏ</a:t>
            </a:r>
            <a:r>
              <a:rPr lang="ko-KR" altLang="en-US" sz="3600" dirty="0"/>
              <a:t> </a:t>
            </a:r>
            <a:r>
              <a:rPr lang="en-US" altLang="ko-KR" sz="3600" dirty="0"/>
              <a:t>o </a:t>
            </a:r>
            <a:r>
              <a:rPr lang="ko-KR" altLang="en-US" sz="3600" dirty="0" err="1"/>
              <a:t>ㅗ</a:t>
            </a:r>
            <a:r>
              <a:rPr lang="ko-KR" altLang="en-US" sz="3600" dirty="0"/>
              <a:t> </a:t>
            </a:r>
            <a:r>
              <a:rPr lang="en-US" altLang="ko-KR" sz="3600" dirty="0"/>
              <a:t>) </a:t>
            </a:r>
          </a:p>
          <a:p>
            <a:pPr algn="l"/>
            <a:endParaRPr lang="en-US" altLang="ko-KR" sz="3600" dirty="0"/>
          </a:p>
          <a:p>
            <a:pPr algn="l"/>
            <a:r>
              <a:rPr lang="en-US" altLang="ko-KR" sz="3600" b="1" dirty="0">
                <a:solidFill>
                  <a:schemeClr val="accent1"/>
                </a:solidFill>
              </a:rPr>
              <a:t>Passaggio 3</a:t>
            </a:r>
            <a:r>
              <a:rPr lang="en-US" altLang="ko-KR" sz="3600" dirty="0"/>
              <a:t>: </a:t>
            </a:r>
            <a:r>
              <a:rPr lang="ko-KR" altLang="en-US" sz="3600" dirty="0"/>
              <a:t>가 </a:t>
            </a:r>
            <a:r>
              <a:rPr lang="en-US" altLang="ko-KR" sz="3600" dirty="0"/>
              <a:t>+ </a:t>
            </a:r>
            <a:r>
              <a:rPr lang="ko-KR" altLang="en-US" sz="3600" dirty="0"/>
              <a:t>아요 </a:t>
            </a:r>
            <a:r>
              <a:rPr lang="en-US" altLang="ko-KR" sz="3600" dirty="0"/>
              <a:t>forma </a:t>
            </a:r>
            <a:r>
              <a:rPr lang="en-US" altLang="ko-KR" sz="3600" dirty="0" err="1"/>
              <a:t>presente</a:t>
            </a:r>
            <a:r>
              <a:rPr lang="en-US" altLang="ko-KR" sz="3600" dirty="0"/>
              <a:t> -&gt; </a:t>
            </a:r>
            <a:r>
              <a:rPr lang="ko-KR" altLang="en-US" sz="3600" dirty="0"/>
              <a:t>가요</a:t>
            </a:r>
            <a:endParaRPr lang="en-US" altLang="ko-KR" sz="3600" dirty="0"/>
          </a:p>
          <a:p>
            <a:pPr algn="l"/>
            <a:r>
              <a:rPr lang="ko-KR" altLang="en-US" sz="3600" dirty="0"/>
              <a:t> </a:t>
            </a:r>
          </a:p>
          <a:p>
            <a:pPr algn="l"/>
            <a:r>
              <a:rPr lang="en-US" altLang="ko-KR" sz="3600" b="1" dirty="0">
                <a:solidFill>
                  <a:srgbClr val="7030A0"/>
                </a:solidFill>
              </a:rPr>
              <a:t>Passaggio 4</a:t>
            </a:r>
            <a:r>
              <a:rPr lang="en-US" altLang="ko-KR" sz="3600" dirty="0"/>
              <a:t>:  </a:t>
            </a:r>
            <a:r>
              <a:rPr lang="ko-KR" altLang="en-US" sz="3600" dirty="0"/>
              <a:t>가 </a:t>
            </a:r>
            <a:r>
              <a:rPr lang="en-US" altLang="ko-KR" sz="3600" dirty="0"/>
              <a:t>+ </a:t>
            </a:r>
            <a:r>
              <a:rPr lang="ko-KR" altLang="en-US" sz="3600" b="1" dirty="0" err="1"/>
              <a:t>ㅆ어</a:t>
            </a:r>
            <a:r>
              <a:rPr lang="en-US" altLang="ko-KR" sz="3600" dirty="0"/>
              <a:t>+</a:t>
            </a:r>
            <a:r>
              <a:rPr lang="ko-KR" altLang="en-US" sz="3600" dirty="0"/>
              <a:t>요 </a:t>
            </a:r>
            <a:r>
              <a:rPr lang="en-US" altLang="ko-KR" sz="3600" dirty="0"/>
              <a:t>-&gt;</a:t>
            </a:r>
            <a:r>
              <a:rPr lang="ko-KR" altLang="en-US" sz="3600" dirty="0"/>
              <a:t> </a:t>
            </a:r>
            <a:r>
              <a:rPr lang="ko-KR" altLang="en-US" sz="3600" b="1" dirty="0">
                <a:solidFill>
                  <a:srgbClr val="7030A0"/>
                </a:solidFill>
              </a:rPr>
              <a:t>갔어요</a:t>
            </a:r>
            <a:r>
              <a:rPr lang="ko-KR" altLang="en-US" sz="3600" dirty="0"/>
              <a:t>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aggiungo</a:t>
            </a:r>
            <a:r>
              <a:rPr lang="en-US" altLang="ko-KR" sz="3600" dirty="0"/>
              <a:t> -</a:t>
            </a:r>
            <a:r>
              <a:rPr lang="ko-KR" altLang="en-US" sz="3600" b="1" dirty="0" err="1">
                <a:solidFill>
                  <a:srgbClr val="7030A0"/>
                </a:solidFill>
              </a:rPr>
              <a:t>ㅆ어요</a:t>
            </a:r>
            <a:r>
              <a:rPr lang="ko-KR" altLang="en-US" sz="3600" dirty="0"/>
              <a:t> </a:t>
            </a:r>
            <a:r>
              <a:rPr lang="en-US" altLang="ko-KR" sz="3600" dirty="0"/>
              <a:t>e </a:t>
            </a:r>
            <a:r>
              <a:rPr lang="en-US" altLang="ko-KR" sz="3600" dirty="0" err="1"/>
              <a:t>formo</a:t>
            </a:r>
            <a:r>
              <a:rPr lang="en-US" altLang="ko-KR" sz="3600" dirty="0"/>
              <a:t> il </a:t>
            </a:r>
            <a:r>
              <a:rPr lang="en-US" altLang="ko-KR" sz="3600" dirty="0" err="1"/>
              <a:t>passato</a:t>
            </a:r>
            <a:r>
              <a:rPr lang="en-US" altLang="ko-KR" sz="3600" dirty="0"/>
              <a:t>)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205189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F4ABF-AA85-8329-9C59-DBBD9FE28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BCF0514-D894-F856-3849-87CA8AE23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42C2AF9-A8B7-F3DB-0A95-5001C3C57B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DAB3F175-FA71-6C97-FBAB-F534B212D5C5}"/>
              </a:ext>
            </a:extLst>
          </p:cNvPr>
          <p:cNvSpPr txBox="1">
            <a:spLocks/>
          </p:cNvSpPr>
          <p:nvPr/>
        </p:nvSpPr>
        <p:spPr>
          <a:xfrm>
            <a:off x="938149" y="-261257"/>
            <a:ext cx="8146474" cy="54032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400" b="1" dirty="0"/>
              <a:t>가다 </a:t>
            </a:r>
            <a:r>
              <a:rPr lang="en-US" altLang="ko-KR" sz="4400" b="1" dirty="0"/>
              <a:t>(</a:t>
            </a:r>
            <a:r>
              <a:rPr lang="en-US" altLang="ko-KR" sz="4400" b="1" dirty="0" err="1"/>
              <a:t>andare</a:t>
            </a:r>
            <a:r>
              <a:rPr lang="en-US" altLang="ko-KR" sz="4400" b="1" dirty="0"/>
              <a:t>)</a:t>
            </a:r>
          </a:p>
          <a:p>
            <a:pPr algn="l"/>
            <a:r>
              <a:rPr lang="ko-KR" altLang="en-US" sz="3600" dirty="0"/>
              <a:t> </a:t>
            </a:r>
          </a:p>
          <a:p>
            <a:pPr algn="l"/>
            <a:r>
              <a:rPr lang="en-US" altLang="ko-KR" sz="5400" b="1" dirty="0">
                <a:solidFill>
                  <a:srgbClr val="7030A0"/>
                </a:solidFill>
              </a:rPr>
              <a:t>Passaggio 4</a:t>
            </a:r>
            <a:r>
              <a:rPr lang="en-US" altLang="ko-KR" sz="5400" dirty="0"/>
              <a:t>:  </a:t>
            </a:r>
          </a:p>
          <a:p>
            <a:pPr algn="l"/>
            <a:r>
              <a:rPr lang="ko-KR" altLang="en-US" sz="5400" dirty="0"/>
              <a:t>가 </a:t>
            </a:r>
            <a:r>
              <a:rPr lang="en-US" altLang="ko-KR" sz="5400" dirty="0"/>
              <a:t>+ </a:t>
            </a:r>
            <a:r>
              <a:rPr lang="ko-KR" altLang="en-US" sz="5400" b="1" dirty="0" err="1"/>
              <a:t>ㅆ어</a:t>
            </a:r>
            <a:r>
              <a:rPr lang="en-US" altLang="ko-KR" sz="5400" dirty="0"/>
              <a:t>+</a:t>
            </a:r>
            <a:r>
              <a:rPr lang="ko-KR" altLang="en-US" sz="5400" dirty="0"/>
              <a:t>요 </a:t>
            </a:r>
            <a:endParaRPr lang="en-US" altLang="ko-KR" sz="5400" dirty="0"/>
          </a:p>
          <a:p>
            <a:pPr algn="l"/>
            <a:r>
              <a:rPr lang="en-US" altLang="ko-KR" sz="5400" dirty="0"/>
              <a:t>-&gt;</a:t>
            </a:r>
            <a:r>
              <a:rPr lang="ko-KR" altLang="en-US" sz="5400" dirty="0"/>
              <a:t> </a:t>
            </a:r>
            <a:r>
              <a:rPr lang="ko-KR" altLang="en-US" sz="5400" b="1" dirty="0">
                <a:solidFill>
                  <a:srgbClr val="7030A0"/>
                </a:solidFill>
              </a:rPr>
              <a:t>갔어요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1657599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74C93-4786-B733-E780-144792AC0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5468917-7509-025A-0EE3-2C21C708A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8762868-477D-4AED-1E02-0DF79A1D54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422B53D4-2257-029B-53C5-3606BCED8EF8}"/>
              </a:ext>
            </a:extLst>
          </p:cNvPr>
          <p:cNvSpPr txBox="1">
            <a:spLocks/>
          </p:cNvSpPr>
          <p:nvPr/>
        </p:nvSpPr>
        <p:spPr>
          <a:xfrm>
            <a:off x="938149" y="1389413"/>
            <a:ext cx="10580916" cy="41563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000" dirty="0"/>
              <a:t>Io sono andato, tu sei andato, egli è andato, noi siamo andati, esse sono andati</a:t>
            </a:r>
            <a:endParaRPr lang="it-IT" altLang="ko-KR" sz="2800" dirty="0"/>
          </a:p>
          <a:p>
            <a:pPr algn="l"/>
            <a:r>
              <a:rPr lang="it-IT" altLang="ko-KR" sz="4000" dirty="0"/>
              <a:t>È semplicissimo, visto? </a:t>
            </a:r>
          </a:p>
          <a:p>
            <a:pPr algn="l"/>
            <a:endParaRPr lang="it-IT" altLang="ko-KR" sz="4000" dirty="0"/>
          </a:p>
          <a:p>
            <a:pPr algn="l"/>
            <a:r>
              <a:rPr lang="it-IT" altLang="ko-KR" sz="4000" dirty="0"/>
              <a:t>Vediamo gli altri verbi che abbiamo già incontrato:</a:t>
            </a:r>
            <a:endParaRPr lang="it-IT" altLang="ko-KR" sz="2800" dirty="0"/>
          </a:p>
          <a:p>
            <a:pPr algn="l"/>
            <a:br>
              <a:rPr lang="it-IT" altLang="ko-KR" sz="2800" dirty="0"/>
            </a:b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767641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27F30-02D2-0131-49BC-9EB3B5865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FE9FB9D-D37A-0E76-4BFC-10D581EA3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1CDA54F-32BB-824A-04B5-34532614D2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E89A22EF-2AF2-52F8-E5B9-788888E8C6D6}"/>
              </a:ext>
            </a:extLst>
          </p:cNvPr>
          <p:cNvSpPr txBox="1">
            <a:spLocks/>
          </p:cNvSpPr>
          <p:nvPr/>
        </p:nvSpPr>
        <p:spPr>
          <a:xfrm>
            <a:off x="938149" y="1389413"/>
            <a:ext cx="10580916" cy="41563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b="1" dirty="0"/>
              <a:t>보다</a:t>
            </a:r>
            <a:r>
              <a:rPr lang="ko-KR" altLang="en-US" sz="4000" dirty="0"/>
              <a:t> </a:t>
            </a:r>
            <a:r>
              <a:rPr lang="en-US" altLang="ko-KR" sz="4000" dirty="0"/>
              <a:t>-&gt; </a:t>
            </a:r>
            <a:r>
              <a:rPr lang="it-IT" altLang="ko-KR" sz="4000" dirty="0"/>
              <a:t>Presente </a:t>
            </a:r>
            <a:r>
              <a:rPr lang="ko-KR" altLang="en-US" sz="4000" b="1" dirty="0"/>
              <a:t>봐요</a:t>
            </a:r>
            <a:r>
              <a:rPr lang="ko-KR" altLang="en-US" sz="4000" dirty="0"/>
              <a:t> </a:t>
            </a:r>
            <a:r>
              <a:rPr lang="en-US" altLang="ko-KR" sz="4000" dirty="0"/>
              <a:t>-&gt; </a:t>
            </a:r>
            <a:r>
              <a:rPr lang="ko-KR" altLang="en-US" sz="4000" b="1" dirty="0"/>
              <a:t>봐</a:t>
            </a:r>
            <a:r>
              <a:rPr lang="ko-KR" altLang="en-US" sz="4000" dirty="0"/>
              <a:t> </a:t>
            </a:r>
            <a:r>
              <a:rPr lang="en-US" altLang="ko-KR" sz="4000" dirty="0"/>
              <a:t>+ </a:t>
            </a:r>
            <a:r>
              <a:rPr lang="en-US" altLang="ko-KR" sz="4000" b="1" dirty="0">
                <a:solidFill>
                  <a:srgbClr val="7030A0"/>
                </a:solidFill>
              </a:rPr>
              <a:t>-</a:t>
            </a:r>
            <a:r>
              <a:rPr lang="ko-KR" altLang="en-US" sz="4000" b="1" dirty="0" err="1">
                <a:solidFill>
                  <a:srgbClr val="7030A0"/>
                </a:solidFill>
              </a:rPr>
              <a:t>ㅆ어</a:t>
            </a:r>
            <a:r>
              <a:rPr lang="en-US" altLang="ko-KR" sz="4000" dirty="0"/>
              <a:t>+</a:t>
            </a:r>
            <a:r>
              <a:rPr lang="ko-KR" altLang="en-US" sz="4000" b="1" dirty="0"/>
              <a:t>요 </a:t>
            </a:r>
            <a:endParaRPr lang="en-US" altLang="ko-KR" sz="4000" b="1" dirty="0"/>
          </a:p>
          <a:p>
            <a:pPr algn="l"/>
            <a:r>
              <a:rPr lang="en-US" altLang="ko-KR" sz="4000" dirty="0"/>
              <a:t>-&gt; </a:t>
            </a:r>
            <a:r>
              <a:rPr lang="it-IT" altLang="ko-KR" sz="4000" dirty="0"/>
              <a:t>Passato </a:t>
            </a:r>
            <a:r>
              <a:rPr lang="ko-KR" altLang="en-US" sz="4000" b="1" dirty="0">
                <a:solidFill>
                  <a:srgbClr val="7030A0"/>
                </a:solidFill>
              </a:rPr>
              <a:t>봤어요 </a:t>
            </a:r>
            <a:endParaRPr lang="en-US" altLang="ko-KR" sz="4000" b="1" dirty="0">
              <a:solidFill>
                <a:srgbClr val="7030A0"/>
              </a:solidFill>
            </a:endParaRPr>
          </a:p>
          <a:p>
            <a:pPr algn="l"/>
            <a:endParaRPr lang="ko-KR" altLang="en-US" sz="4000" dirty="0"/>
          </a:p>
          <a:p>
            <a:pPr algn="l"/>
            <a:r>
              <a:rPr lang="it-IT" altLang="ko-KR" sz="4000" dirty="0"/>
              <a:t>Io ho visto, tu hai visto, egli ha visto, noi abbiamo visto, essi hanno visto</a:t>
            </a:r>
          </a:p>
        </p:txBody>
      </p:sp>
    </p:spTree>
    <p:extLst>
      <p:ext uri="{BB962C8B-B14F-4D97-AF65-F5344CB8AC3E}">
        <p14:creationId xmlns:p14="http://schemas.microsoft.com/office/powerpoint/2010/main" val="26919399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4A1B2-3C96-E667-979A-4440E45FE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D9AB1A6-D313-F455-42D1-237E3B263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449A165-3BAA-8C91-3415-6E5E822F6A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F7F4E1A2-F1BF-2C2D-B788-7423A8801713}"/>
              </a:ext>
            </a:extLst>
          </p:cNvPr>
          <p:cNvSpPr txBox="1">
            <a:spLocks/>
          </p:cNvSpPr>
          <p:nvPr/>
        </p:nvSpPr>
        <p:spPr>
          <a:xfrm>
            <a:off x="938149" y="1389413"/>
            <a:ext cx="10580916" cy="41563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b="1" dirty="0"/>
              <a:t>먹다</a:t>
            </a:r>
            <a:r>
              <a:rPr lang="ko-KR" altLang="en-US" sz="4000" dirty="0"/>
              <a:t> </a:t>
            </a:r>
            <a:r>
              <a:rPr lang="en-US" altLang="ko-KR" sz="4000" dirty="0"/>
              <a:t>-&gt; </a:t>
            </a:r>
            <a:r>
              <a:rPr lang="en-US" altLang="ko-KR" sz="4000" dirty="0" err="1"/>
              <a:t>Presente</a:t>
            </a:r>
            <a:r>
              <a:rPr lang="en-US" altLang="ko-KR" sz="4000" dirty="0"/>
              <a:t> </a:t>
            </a:r>
            <a:r>
              <a:rPr lang="ko-KR" altLang="en-US" sz="4000" b="1" dirty="0"/>
              <a:t>먹어요</a:t>
            </a:r>
            <a:r>
              <a:rPr lang="ko-KR" altLang="en-US" sz="4000" dirty="0"/>
              <a:t> </a:t>
            </a:r>
            <a:r>
              <a:rPr lang="en-US" altLang="ko-KR" sz="4000" dirty="0"/>
              <a:t>-&gt;</a:t>
            </a:r>
            <a:r>
              <a:rPr lang="ko-KR" altLang="en-US" sz="4000" dirty="0"/>
              <a:t> </a:t>
            </a:r>
            <a:r>
              <a:rPr lang="ko-KR" altLang="en-US" sz="4000" b="1" dirty="0"/>
              <a:t>먹어</a:t>
            </a:r>
            <a:r>
              <a:rPr lang="ko-KR" altLang="en-US" sz="4000" dirty="0"/>
              <a:t> </a:t>
            </a:r>
            <a:r>
              <a:rPr lang="en-US" altLang="ko-KR" sz="4000" dirty="0"/>
              <a:t>+ </a:t>
            </a:r>
            <a:r>
              <a:rPr lang="en-US" altLang="ko-KR" sz="4000" b="1" dirty="0">
                <a:solidFill>
                  <a:srgbClr val="7030A0"/>
                </a:solidFill>
              </a:rPr>
              <a:t>-</a:t>
            </a:r>
            <a:r>
              <a:rPr lang="ko-KR" altLang="en-US" sz="4000" b="1" dirty="0" err="1">
                <a:solidFill>
                  <a:srgbClr val="7030A0"/>
                </a:solidFill>
              </a:rPr>
              <a:t>ㅆ어</a:t>
            </a:r>
            <a:r>
              <a:rPr lang="en-US" altLang="ko-KR" sz="4000" dirty="0"/>
              <a:t>+</a:t>
            </a:r>
            <a:r>
              <a:rPr lang="ko-KR" altLang="en-US" sz="4000" b="1" dirty="0"/>
              <a:t>요</a:t>
            </a:r>
            <a:r>
              <a:rPr lang="ko-KR" altLang="en-US" sz="4000" dirty="0"/>
              <a:t> </a:t>
            </a:r>
            <a:r>
              <a:rPr lang="en-US" altLang="ko-KR" sz="4000" dirty="0"/>
              <a:t>-&gt;</a:t>
            </a:r>
            <a:r>
              <a:rPr lang="ko-KR" altLang="en-US" sz="4000" dirty="0"/>
              <a:t> </a:t>
            </a:r>
            <a:r>
              <a:rPr lang="en-US" altLang="ko-KR" sz="4000" dirty="0" err="1"/>
              <a:t>Passato</a:t>
            </a:r>
            <a:r>
              <a:rPr lang="en-US" altLang="ko-KR" sz="4000" dirty="0"/>
              <a:t> </a:t>
            </a:r>
            <a:r>
              <a:rPr lang="ko-KR" altLang="en-US" sz="4000" b="1" dirty="0">
                <a:solidFill>
                  <a:srgbClr val="7030A0"/>
                </a:solidFill>
              </a:rPr>
              <a:t>먹었어요 </a:t>
            </a:r>
            <a:endParaRPr lang="en-US" altLang="ko-KR" sz="4000" b="1" dirty="0">
              <a:solidFill>
                <a:srgbClr val="7030A0"/>
              </a:solidFill>
            </a:endParaRPr>
          </a:p>
          <a:p>
            <a:pPr algn="l"/>
            <a:endParaRPr lang="ko-KR" altLang="en-US" sz="4000" dirty="0"/>
          </a:p>
          <a:p>
            <a:pPr algn="l"/>
            <a:r>
              <a:rPr lang="en-US" altLang="ko-KR" sz="4000" dirty="0"/>
              <a:t>Io ho </a:t>
            </a:r>
            <a:r>
              <a:rPr lang="en-US" altLang="ko-KR" sz="4000" dirty="0" err="1"/>
              <a:t>mangiato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tu</a:t>
            </a:r>
            <a:r>
              <a:rPr lang="en-US" altLang="ko-KR" sz="4000" dirty="0"/>
              <a:t> </a:t>
            </a:r>
            <a:r>
              <a:rPr lang="en-US" altLang="ko-KR" sz="4000" dirty="0" err="1"/>
              <a:t>hai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mangiato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egli</a:t>
            </a:r>
            <a:r>
              <a:rPr lang="en-US" altLang="ko-KR" sz="4000" dirty="0"/>
              <a:t> ha </a:t>
            </a:r>
            <a:r>
              <a:rPr lang="en-US" altLang="ko-KR" sz="4000" dirty="0" err="1"/>
              <a:t>mangiato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noi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abbiamo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mangiato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essi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hanno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mangiato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25827444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B4763-7B03-35C2-8AB3-BDE92D13F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7B1FDD1-C06A-E565-ED81-A7894F8D90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AC0F1D0-8582-226F-815F-2BB6DFEB7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93338DCE-DB7D-A22E-3DE5-538170B761F1}"/>
              </a:ext>
            </a:extLst>
          </p:cNvPr>
          <p:cNvSpPr txBox="1">
            <a:spLocks/>
          </p:cNvSpPr>
          <p:nvPr/>
        </p:nvSpPr>
        <p:spPr>
          <a:xfrm>
            <a:off x="938149" y="1389413"/>
            <a:ext cx="10580916" cy="41563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b="1" dirty="0"/>
              <a:t>놀다</a:t>
            </a:r>
            <a:r>
              <a:rPr lang="en-US" altLang="ko-KR" sz="4000" dirty="0"/>
              <a:t> -&gt;</a:t>
            </a:r>
            <a:r>
              <a:rPr lang="ko-KR" altLang="en-US" sz="4000" dirty="0"/>
              <a:t> </a:t>
            </a:r>
            <a:r>
              <a:rPr lang="en-US" altLang="ko-KR" sz="4000" dirty="0" err="1"/>
              <a:t>Presente</a:t>
            </a:r>
            <a:r>
              <a:rPr lang="en-US" altLang="ko-KR" sz="4000" dirty="0"/>
              <a:t> </a:t>
            </a:r>
            <a:r>
              <a:rPr lang="ko-KR" altLang="en-US" sz="4000" b="1" dirty="0"/>
              <a:t>놀아요</a:t>
            </a:r>
            <a:r>
              <a:rPr lang="ko-KR" altLang="en-US" sz="4000" dirty="0"/>
              <a:t> </a:t>
            </a:r>
            <a:r>
              <a:rPr lang="en-US" altLang="ko-KR" sz="4000" dirty="0"/>
              <a:t>-&gt;</a:t>
            </a:r>
            <a:r>
              <a:rPr lang="ko-KR" altLang="en-US" sz="4000" dirty="0"/>
              <a:t> </a:t>
            </a:r>
            <a:r>
              <a:rPr lang="ko-KR" altLang="en-US" sz="4000" b="1" dirty="0"/>
              <a:t>놀아</a:t>
            </a:r>
            <a:r>
              <a:rPr lang="ko-KR" altLang="en-US" sz="4000" dirty="0"/>
              <a:t> </a:t>
            </a:r>
            <a:r>
              <a:rPr lang="en-US" altLang="ko-KR" sz="4000" dirty="0"/>
              <a:t>+ </a:t>
            </a:r>
            <a:r>
              <a:rPr lang="en-US" altLang="ko-KR" sz="4000" b="1" dirty="0">
                <a:solidFill>
                  <a:srgbClr val="7030A0"/>
                </a:solidFill>
              </a:rPr>
              <a:t>-</a:t>
            </a:r>
            <a:r>
              <a:rPr lang="ko-KR" altLang="en-US" sz="4000" b="1" dirty="0" err="1">
                <a:solidFill>
                  <a:srgbClr val="7030A0"/>
                </a:solidFill>
              </a:rPr>
              <a:t>ㅆ어</a:t>
            </a:r>
            <a:r>
              <a:rPr lang="en-US" altLang="ko-KR" sz="4000" dirty="0"/>
              <a:t>+</a:t>
            </a:r>
            <a:r>
              <a:rPr lang="ko-KR" altLang="en-US" sz="4000" b="1" dirty="0"/>
              <a:t>요</a:t>
            </a:r>
            <a:r>
              <a:rPr lang="ko-KR" altLang="en-US" sz="4000" dirty="0"/>
              <a:t> </a:t>
            </a:r>
            <a:r>
              <a:rPr lang="en-US" altLang="ko-KR" sz="4000" dirty="0"/>
              <a:t>-&gt; </a:t>
            </a:r>
            <a:r>
              <a:rPr lang="en-US" altLang="ko-KR" sz="4000" dirty="0" err="1"/>
              <a:t>Passato</a:t>
            </a:r>
            <a:r>
              <a:rPr lang="en-US" altLang="ko-KR" sz="4000" dirty="0"/>
              <a:t> </a:t>
            </a:r>
            <a:r>
              <a:rPr lang="ko-KR" altLang="en-US" sz="4000" b="1" dirty="0">
                <a:solidFill>
                  <a:srgbClr val="7030A0"/>
                </a:solidFill>
              </a:rPr>
              <a:t>놀았어요</a:t>
            </a:r>
            <a:r>
              <a:rPr lang="ko-KR" altLang="en-US" sz="4000" dirty="0"/>
              <a:t> </a:t>
            </a:r>
            <a:endParaRPr lang="en-US" altLang="ko-KR" sz="4000" dirty="0"/>
          </a:p>
          <a:p>
            <a:pPr algn="l"/>
            <a:endParaRPr lang="ko-KR" altLang="en-US" sz="4000" dirty="0"/>
          </a:p>
          <a:p>
            <a:pPr algn="l"/>
            <a:r>
              <a:rPr lang="en-US" altLang="ko-KR" sz="4000" dirty="0"/>
              <a:t>Io ho </a:t>
            </a:r>
            <a:r>
              <a:rPr lang="en-US" altLang="ko-KR" sz="4000" dirty="0" err="1"/>
              <a:t>giocato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tu</a:t>
            </a:r>
            <a:r>
              <a:rPr lang="en-US" altLang="ko-KR" sz="4000" dirty="0"/>
              <a:t> </a:t>
            </a:r>
            <a:r>
              <a:rPr lang="en-US" altLang="ko-KR" sz="4000" dirty="0" err="1"/>
              <a:t>hai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giocato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egli</a:t>
            </a:r>
            <a:r>
              <a:rPr lang="en-US" altLang="ko-KR" sz="4000" dirty="0"/>
              <a:t> ha </a:t>
            </a:r>
            <a:r>
              <a:rPr lang="en-US" altLang="ko-KR" sz="4000" dirty="0" err="1"/>
              <a:t>giocato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noi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abbiamo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giocato</a:t>
            </a:r>
            <a:r>
              <a:rPr lang="en-US" altLang="ko-KR" sz="4000" dirty="0"/>
              <a:t>, </a:t>
            </a:r>
            <a:r>
              <a:rPr lang="en-US" altLang="ko-KR" sz="4000" dirty="0" err="1"/>
              <a:t>essi</a:t>
            </a:r>
            <a:r>
              <a:rPr lang="en-US" altLang="ko-KR" sz="4000" dirty="0"/>
              <a:t> </a:t>
            </a:r>
            <a:r>
              <a:rPr lang="en-US" altLang="ko-KR" sz="4000" dirty="0" err="1"/>
              <a:t>hanno</a:t>
            </a:r>
            <a:r>
              <a:rPr lang="en-US" altLang="ko-KR" sz="4000" dirty="0"/>
              <a:t> </a:t>
            </a:r>
            <a:r>
              <a:rPr lang="en-US" altLang="ko-KR" sz="4000" dirty="0" err="1"/>
              <a:t>giocato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25626253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2AAD2-CED2-95E4-E27C-D3E0BCB8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79F79EB-F916-6F72-E454-B7D27F9F9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BA686BD-CCCD-F5B5-F238-D18540F3B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F10078E-FE42-0305-0B67-20BEDE59EE39}"/>
              </a:ext>
            </a:extLst>
          </p:cNvPr>
          <p:cNvSpPr txBox="1">
            <a:spLocks/>
          </p:cNvSpPr>
          <p:nvPr/>
        </p:nvSpPr>
        <p:spPr>
          <a:xfrm>
            <a:off x="938149" y="1389413"/>
            <a:ext cx="10580916" cy="41563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b="1" dirty="0"/>
              <a:t>하다 </a:t>
            </a:r>
            <a:r>
              <a:rPr lang="en-US" altLang="ko-KR" sz="4000" b="1" dirty="0"/>
              <a:t>-&gt;</a:t>
            </a:r>
            <a:r>
              <a:rPr lang="ko-KR" altLang="en-US" sz="4000" b="1" dirty="0"/>
              <a:t> </a:t>
            </a:r>
            <a:r>
              <a:rPr lang="en-US" altLang="ko-KR" sz="4000" b="1" dirty="0" err="1"/>
              <a:t>Presente</a:t>
            </a:r>
            <a:r>
              <a:rPr lang="en-US" altLang="ko-KR" sz="4000" b="1" dirty="0"/>
              <a:t> </a:t>
            </a:r>
            <a:r>
              <a:rPr lang="ko-KR" altLang="en-US" sz="4000" b="1" dirty="0"/>
              <a:t>해요 </a:t>
            </a:r>
            <a:r>
              <a:rPr lang="en-US" altLang="ko-KR" sz="4000" b="1" dirty="0"/>
              <a:t>-&gt;</a:t>
            </a:r>
            <a:r>
              <a:rPr lang="ko-KR" altLang="en-US" sz="4000" b="1" dirty="0"/>
              <a:t> 해 </a:t>
            </a:r>
            <a:r>
              <a:rPr lang="en-US" altLang="ko-KR" sz="4000" b="1" dirty="0"/>
              <a:t>+ </a:t>
            </a:r>
            <a:r>
              <a:rPr lang="en-US" altLang="ko-KR" sz="4000" b="1" dirty="0">
                <a:solidFill>
                  <a:srgbClr val="7030A0"/>
                </a:solidFill>
              </a:rPr>
              <a:t>-</a:t>
            </a:r>
            <a:r>
              <a:rPr lang="ko-KR" altLang="en-US" sz="4000" b="1" dirty="0" err="1">
                <a:solidFill>
                  <a:srgbClr val="7030A0"/>
                </a:solidFill>
              </a:rPr>
              <a:t>ㅆ어</a:t>
            </a:r>
            <a:r>
              <a:rPr lang="en-US" altLang="ko-KR" sz="4000" b="1" dirty="0"/>
              <a:t>+</a:t>
            </a:r>
            <a:r>
              <a:rPr lang="ko-KR" altLang="en-US" sz="4000" b="1" dirty="0"/>
              <a:t>요 </a:t>
            </a:r>
            <a:endParaRPr lang="en-US" altLang="ko-KR" sz="4000" b="1" dirty="0"/>
          </a:p>
          <a:p>
            <a:pPr algn="l"/>
            <a:r>
              <a:rPr lang="en-US" altLang="ko-KR" sz="4000" b="1" dirty="0"/>
              <a:t>-&gt;</a:t>
            </a:r>
            <a:r>
              <a:rPr lang="ko-KR" altLang="en-US" sz="4000" b="1" dirty="0"/>
              <a:t>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 </a:t>
            </a:r>
            <a:r>
              <a:rPr lang="ko-KR" altLang="en-US" sz="4000" b="1" dirty="0">
                <a:solidFill>
                  <a:srgbClr val="7030A0"/>
                </a:solidFill>
              </a:rPr>
              <a:t>했어요 </a:t>
            </a:r>
            <a:endParaRPr lang="en-US" altLang="ko-KR" sz="4000" b="1" dirty="0">
              <a:solidFill>
                <a:srgbClr val="7030A0"/>
              </a:solidFill>
            </a:endParaRPr>
          </a:p>
          <a:p>
            <a:pPr algn="l"/>
            <a:endParaRPr lang="ko-KR" altLang="en-US" sz="4000" b="1" dirty="0"/>
          </a:p>
          <a:p>
            <a:pPr algn="l"/>
            <a:r>
              <a:rPr lang="en-US" altLang="ko-KR" sz="4000" b="1" dirty="0"/>
              <a:t>Io ho </a:t>
            </a:r>
            <a:r>
              <a:rPr lang="en-US" altLang="ko-KR" sz="4000" b="1" dirty="0" err="1"/>
              <a:t>fatto</a:t>
            </a:r>
            <a:r>
              <a:rPr lang="en-US" altLang="ko-KR" sz="4000" b="1" dirty="0"/>
              <a:t>, </a:t>
            </a:r>
            <a:r>
              <a:rPr lang="en-US" altLang="ko-KR" sz="4000" b="1" dirty="0" err="1"/>
              <a:t>tu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hai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fatto</a:t>
            </a:r>
            <a:r>
              <a:rPr lang="en-US" altLang="ko-KR" sz="4000" b="1" dirty="0"/>
              <a:t>, </a:t>
            </a:r>
            <a:r>
              <a:rPr lang="en-US" altLang="ko-KR" sz="4000" b="1" dirty="0" err="1"/>
              <a:t>egli</a:t>
            </a:r>
            <a:r>
              <a:rPr lang="en-US" altLang="ko-KR" sz="4000" b="1" dirty="0"/>
              <a:t> ha </a:t>
            </a:r>
            <a:r>
              <a:rPr lang="en-US" altLang="ko-KR" sz="4000" b="1" dirty="0" err="1"/>
              <a:t>fatto</a:t>
            </a:r>
            <a:r>
              <a:rPr lang="en-US" altLang="ko-KR" sz="4000" b="1" dirty="0"/>
              <a:t>, </a:t>
            </a:r>
            <a:r>
              <a:rPr lang="en-US" altLang="ko-KR" sz="4000" b="1" dirty="0" err="1"/>
              <a:t>noi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abbiamo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fatto</a:t>
            </a:r>
            <a:r>
              <a:rPr lang="en-US" altLang="ko-KR" sz="4000" b="1" dirty="0"/>
              <a:t>, </a:t>
            </a:r>
            <a:r>
              <a:rPr lang="en-US" altLang="ko-KR" sz="4000" b="1" dirty="0" err="1"/>
              <a:t>essi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hanno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fatto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6756224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C78F9-758C-B87F-6834-67B127975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F35FE28-A0DF-8FD4-2B21-B7C86DAD8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803A9AE-3AB7-9360-21BF-42E8E3A89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B40873E4-5E26-DE01-BE98-CF5C12FE010C}"/>
              </a:ext>
            </a:extLst>
          </p:cNvPr>
          <p:cNvSpPr txBox="1">
            <a:spLocks/>
          </p:cNvSpPr>
          <p:nvPr/>
        </p:nvSpPr>
        <p:spPr>
          <a:xfrm>
            <a:off x="938149" y="1282535"/>
            <a:ext cx="10580916" cy="51038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dirty="0"/>
              <a:t>E se </a:t>
            </a:r>
            <a:r>
              <a:rPr lang="en-US" altLang="ko-KR" sz="3200" dirty="0" err="1"/>
              <a:t>ricordi</a:t>
            </a:r>
            <a:r>
              <a:rPr lang="en-US" altLang="ko-KR" sz="3200" dirty="0"/>
              <a:t> la </a:t>
            </a:r>
            <a:r>
              <a:rPr lang="en-US" altLang="ko-KR" sz="3200" dirty="0" err="1"/>
              <a:t>potenza</a:t>
            </a:r>
            <a:r>
              <a:rPr lang="en-US" altLang="ko-KR" sz="3200" dirty="0"/>
              <a:t> di </a:t>
            </a:r>
            <a:r>
              <a:rPr lang="ko-KR" altLang="en-US" sz="3200" b="1" dirty="0"/>
              <a:t>하다</a:t>
            </a:r>
            <a:r>
              <a:rPr lang="ko-KR" altLang="en-US" sz="3200" dirty="0"/>
              <a:t> </a:t>
            </a:r>
            <a:r>
              <a:rPr lang="en-US" altLang="ko-KR" sz="3200" dirty="0" err="1"/>
              <a:t>sai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coniugare</a:t>
            </a:r>
            <a:r>
              <a:rPr lang="en-US" altLang="ko-KR" sz="3200" dirty="0"/>
              <a:t> </a:t>
            </a:r>
            <a:r>
              <a:rPr lang="en-US" altLang="ko-KR" sz="3200" dirty="0" err="1"/>
              <a:t>altri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millemila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verbi</a:t>
            </a:r>
            <a:r>
              <a:rPr lang="en-US" altLang="ko-KR" sz="3200" dirty="0"/>
              <a:t>.</a:t>
            </a:r>
          </a:p>
          <a:p>
            <a:pPr algn="l"/>
            <a:r>
              <a:rPr lang="ko-KR" altLang="en-US" sz="3200" b="1" dirty="0"/>
              <a:t>말하다</a:t>
            </a:r>
            <a:r>
              <a:rPr lang="ko-KR" altLang="en-US" sz="3200" dirty="0"/>
              <a:t> </a:t>
            </a:r>
            <a:r>
              <a:rPr lang="en-US" altLang="ko-KR" sz="3200" dirty="0"/>
              <a:t>-&gt;</a:t>
            </a:r>
            <a:r>
              <a:rPr lang="ko-KR" altLang="en-US" sz="3200" dirty="0"/>
              <a:t> </a:t>
            </a:r>
            <a:r>
              <a:rPr lang="en-US" altLang="ko-KR" sz="3200" dirty="0" err="1"/>
              <a:t>Presente</a:t>
            </a:r>
            <a:r>
              <a:rPr lang="en-US" altLang="ko-KR" sz="3200" dirty="0"/>
              <a:t> </a:t>
            </a:r>
            <a:r>
              <a:rPr lang="ko-KR" altLang="en-US" sz="3200" b="1" dirty="0"/>
              <a:t>말해요</a:t>
            </a:r>
            <a:r>
              <a:rPr lang="ko-KR" altLang="en-US" sz="3200" dirty="0"/>
              <a:t> </a:t>
            </a:r>
            <a:r>
              <a:rPr lang="en-US" altLang="ko-KR" sz="3200" dirty="0"/>
              <a:t>-&gt;</a:t>
            </a:r>
            <a:r>
              <a:rPr lang="ko-KR" altLang="en-US" sz="3200" dirty="0"/>
              <a:t> </a:t>
            </a:r>
            <a:r>
              <a:rPr lang="ko-KR" altLang="en-US" sz="3200" b="1" dirty="0"/>
              <a:t>말해</a:t>
            </a:r>
            <a:r>
              <a:rPr lang="ko-KR" altLang="en-US" sz="3200" dirty="0"/>
              <a:t> </a:t>
            </a:r>
            <a:r>
              <a:rPr lang="en-US" altLang="ko-KR" sz="3200" dirty="0"/>
              <a:t>+ </a:t>
            </a:r>
            <a:r>
              <a:rPr lang="en-US" altLang="ko-KR" sz="3200" b="1" dirty="0">
                <a:solidFill>
                  <a:srgbClr val="7030A0"/>
                </a:solidFill>
              </a:rPr>
              <a:t>-</a:t>
            </a:r>
            <a:r>
              <a:rPr lang="ko-KR" altLang="en-US" sz="3200" b="1" dirty="0" err="1">
                <a:solidFill>
                  <a:srgbClr val="7030A0"/>
                </a:solidFill>
              </a:rPr>
              <a:t>ㅆ어</a:t>
            </a:r>
            <a:r>
              <a:rPr lang="en-US" altLang="ko-KR" sz="3200" dirty="0"/>
              <a:t>+</a:t>
            </a:r>
            <a:r>
              <a:rPr lang="ko-KR" altLang="en-US" sz="3200" b="1" dirty="0"/>
              <a:t>요</a:t>
            </a:r>
            <a:r>
              <a:rPr lang="ko-KR" altLang="en-US" sz="3200" dirty="0"/>
              <a:t> </a:t>
            </a:r>
            <a:endParaRPr lang="en-US" altLang="ko-KR" sz="3200" dirty="0"/>
          </a:p>
          <a:p>
            <a:pPr algn="l"/>
            <a:r>
              <a:rPr lang="en-US" altLang="ko-KR" sz="3200" dirty="0"/>
              <a:t>-&gt; </a:t>
            </a:r>
            <a:r>
              <a:rPr lang="en-US" altLang="ko-KR" sz="3200" dirty="0" err="1"/>
              <a:t>Passato</a:t>
            </a:r>
            <a:r>
              <a:rPr lang="en-US" altLang="ko-KR" sz="3200" dirty="0"/>
              <a:t> </a:t>
            </a:r>
            <a:r>
              <a:rPr lang="ko-KR" altLang="en-US" sz="3200" b="1" dirty="0">
                <a:solidFill>
                  <a:srgbClr val="7030A0"/>
                </a:solidFill>
              </a:rPr>
              <a:t>말했어요 </a:t>
            </a:r>
            <a:endParaRPr lang="en-US" altLang="ko-KR" sz="3200" b="1" dirty="0">
              <a:solidFill>
                <a:srgbClr val="7030A0"/>
              </a:solidFill>
            </a:endParaRPr>
          </a:p>
          <a:p>
            <a:pPr algn="l"/>
            <a:endParaRPr lang="ko-KR" altLang="en-US" sz="3200" b="1" dirty="0">
              <a:solidFill>
                <a:srgbClr val="7030A0"/>
              </a:solidFill>
            </a:endParaRPr>
          </a:p>
          <a:p>
            <a:pPr algn="l"/>
            <a:r>
              <a:rPr lang="en-US" altLang="ko-KR" sz="3200" dirty="0"/>
              <a:t>Io ho </a:t>
            </a:r>
            <a:r>
              <a:rPr lang="en-US" altLang="ko-KR" sz="3200" dirty="0" err="1"/>
              <a:t>parlato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tu</a:t>
            </a:r>
            <a:r>
              <a:rPr lang="en-US" altLang="ko-KR" sz="3200" dirty="0"/>
              <a:t> </a:t>
            </a:r>
            <a:r>
              <a:rPr lang="en-US" altLang="ko-KR" sz="3200" dirty="0" err="1"/>
              <a:t>hai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parlato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egli</a:t>
            </a:r>
            <a:r>
              <a:rPr lang="en-US" altLang="ko-KR" sz="3200" dirty="0"/>
              <a:t> ha </a:t>
            </a:r>
            <a:r>
              <a:rPr lang="en-US" altLang="ko-KR" sz="3200" dirty="0" err="1"/>
              <a:t>parlato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noi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abbiamo</a:t>
            </a:r>
            <a:r>
              <a:rPr lang="en-US" altLang="ko-KR" sz="3200" dirty="0"/>
              <a:t> </a:t>
            </a:r>
            <a:r>
              <a:rPr lang="en-US" altLang="ko-KR" sz="3200" dirty="0" err="1"/>
              <a:t>parlato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essi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hanno</a:t>
            </a:r>
            <a:r>
              <a:rPr lang="en-US" altLang="ko-KR" sz="3200" dirty="0"/>
              <a:t> Parlato</a:t>
            </a:r>
          </a:p>
          <a:p>
            <a:pPr algn="l"/>
            <a:endParaRPr lang="en-US" altLang="ko-KR" sz="3200" dirty="0"/>
          </a:p>
          <a:p>
            <a:pPr algn="l"/>
            <a:r>
              <a:rPr lang="ko-KR" altLang="en-US" sz="3200" b="1" dirty="0"/>
              <a:t>말</a:t>
            </a:r>
            <a:r>
              <a:rPr lang="en-US" altLang="ko-KR" sz="3200" dirty="0"/>
              <a:t>= Parola (o cavallo)</a:t>
            </a:r>
          </a:p>
          <a:p>
            <a:pPr algn="l"/>
            <a:r>
              <a:rPr lang="en-US" altLang="ko-KR" sz="3200" dirty="0"/>
              <a:t>Che dire, </a:t>
            </a:r>
            <a:r>
              <a:rPr lang="en-US" altLang="ko-KR" sz="3200" dirty="0" err="1"/>
              <a:t>ora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sai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usare</a:t>
            </a:r>
            <a:r>
              <a:rPr lang="en-US" altLang="ko-KR" sz="3200" dirty="0"/>
              <a:t> </a:t>
            </a:r>
            <a:r>
              <a:rPr lang="en-US" altLang="ko-KR" sz="3200" dirty="0" err="1"/>
              <a:t>anche</a:t>
            </a:r>
            <a:r>
              <a:rPr lang="en-US" altLang="ko-KR" sz="3200" dirty="0"/>
              <a:t> il </a:t>
            </a:r>
            <a:r>
              <a:rPr lang="en-US" altLang="ko-KR" sz="3200" dirty="0" err="1"/>
              <a:t>passato</a:t>
            </a:r>
            <a:r>
              <a:rPr lang="en-US" altLang="ko-KR" sz="3200" dirty="0"/>
              <a:t> in </a:t>
            </a:r>
            <a:r>
              <a:rPr lang="en-US" altLang="ko-KR" sz="3200" dirty="0" err="1"/>
              <a:t>coreano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grande</a:t>
            </a:r>
            <a:r>
              <a:rPr lang="en-US" altLang="ko-KR" sz="32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903838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FAFB8-B3EC-3835-1692-E0E94775B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8F80FC0-709E-12A5-B7C0-6BFC497C65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6F494C3-16EB-8CCC-ACDF-36C599CFD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ABA394A9-298C-BBE1-46B1-749DE2F60519}"/>
              </a:ext>
            </a:extLst>
          </p:cNvPr>
          <p:cNvSpPr txBox="1">
            <a:spLocks/>
          </p:cNvSpPr>
          <p:nvPr/>
        </p:nvSpPr>
        <p:spPr>
          <a:xfrm>
            <a:off x="938149" y="1282535"/>
            <a:ext cx="10580916" cy="51038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dirty="0" err="1"/>
              <a:t>Vediamo</a:t>
            </a:r>
            <a:r>
              <a:rPr lang="en-US" altLang="ko-KR" sz="3200" dirty="0"/>
              <a:t> </a:t>
            </a:r>
            <a:r>
              <a:rPr lang="en-US" altLang="ko-KR" sz="3200" dirty="0" err="1"/>
              <a:t>qualche</a:t>
            </a:r>
            <a:r>
              <a:rPr lang="en-US" altLang="ko-KR" sz="3200" dirty="0"/>
              <a:t> </a:t>
            </a:r>
            <a:r>
              <a:rPr lang="en-US" altLang="ko-KR" sz="3200" dirty="0" err="1"/>
              <a:t>esempio</a:t>
            </a:r>
            <a:r>
              <a:rPr lang="en-US" altLang="ko-KR" sz="3200" dirty="0"/>
              <a:t>?</a:t>
            </a:r>
          </a:p>
          <a:p>
            <a:pPr algn="l"/>
            <a:endParaRPr lang="en-US" altLang="ko-KR" sz="3200" dirty="0"/>
          </a:p>
          <a:p>
            <a:pPr algn="l"/>
            <a:endParaRPr lang="en-US" altLang="ko-KR" sz="3200" dirty="0"/>
          </a:p>
          <a:p>
            <a:pPr algn="l"/>
            <a:r>
              <a:rPr lang="en-US" altLang="ko-KR" sz="3200" b="1" dirty="0"/>
              <a:t>A: </a:t>
            </a:r>
            <a:r>
              <a:rPr lang="ko-KR" altLang="en-US" sz="3200" b="1" dirty="0"/>
              <a:t>어제 뭐했어요</a:t>
            </a:r>
            <a:r>
              <a:rPr lang="en-US" altLang="ko-KR" sz="3200" b="1" dirty="0"/>
              <a:t>? [</a:t>
            </a:r>
            <a:r>
              <a:rPr lang="en-US" altLang="ko-KR" sz="3200" b="1" dirty="0" err="1"/>
              <a:t>eo</a:t>
            </a:r>
            <a:r>
              <a:rPr lang="en-US" altLang="ko-KR" sz="3200" b="1" dirty="0"/>
              <a:t>-je </a:t>
            </a:r>
            <a:r>
              <a:rPr lang="en-US" altLang="ko-KR" sz="3200" b="1" dirty="0" err="1"/>
              <a:t>mwo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haess-eo-yo</a:t>
            </a:r>
            <a:r>
              <a:rPr lang="en-US" altLang="ko-KR" sz="3200" b="1" dirty="0"/>
              <a:t>?] </a:t>
            </a:r>
            <a:r>
              <a:rPr lang="en-US" altLang="ko-KR" sz="3200" b="1" dirty="0" err="1"/>
              <a:t>Ieri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che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hai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fatto</a:t>
            </a:r>
            <a:r>
              <a:rPr lang="en-US" altLang="ko-KR" sz="3200" b="1" dirty="0"/>
              <a:t>?</a:t>
            </a:r>
          </a:p>
          <a:p>
            <a:pPr algn="l"/>
            <a:endParaRPr lang="en-US" altLang="ko-KR" sz="3200" dirty="0"/>
          </a:p>
          <a:p>
            <a:pPr algn="l"/>
            <a:r>
              <a:rPr lang="en-US" altLang="ko-KR" sz="3200" b="1" dirty="0">
                <a:solidFill>
                  <a:srgbClr val="7030A0"/>
                </a:solidFill>
              </a:rPr>
              <a:t>B: </a:t>
            </a:r>
            <a:r>
              <a:rPr lang="ko-KR" altLang="en-US" sz="3200" b="1" dirty="0">
                <a:solidFill>
                  <a:srgbClr val="7030A0"/>
                </a:solidFill>
              </a:rPr>
              <a:t>어제 집에 있었어요 </a:t>
            </a:r>
            <a:r>
              <a:rPr lang="en-US" altLang="ko-KR" sz="3200" b="1" dirty="0">
                <a:solidFill>
                  <a:srgbClr val="7030A0"/>
                </a:solidFill>
              </a:rPr>
              <a:t>[</a:t>
            </a:r>
            <a:r>
              <a:rPr lang="en-US" altLang="ko-KR" sz="3200" b="1" dirty="0" err="1">
                <a:solidFill>
                  <a:srgbClr val="7030A0"/>
                </a:solidFill>
              </a:rPr>
              <a:t>eo</a:t>
            </a:r>
            <a:r>
              <a:rPr lang="en-US" altLang="ko-KR" sz="3200" b="1" dirty="0">
                <a:solidFill>
                  <a:srgbClr val="7030A0"/>
                </a:solidFill>
              </a:rPr>
              <a:t>-je jib </a:t>
            </a:r>
            <a:r>
              <a:rPr lang="en-US" altLang="ko-KR" sz="3200" b="1" dirty="0" err="1">
                <a:solidFill>
                  <a:srgbClr val="7030A0"/>
                </a:solidFill>
              </a:rPr>
              <a:t>iss-eoss-eo-yo</a:t>
            </a:r>
            <a:r>
              <a:rPr lang="en-US" altLang="ko-KR" sz="3200" b="1" dirty="0">
                <a:solidFill>
                  <a:srgbClr val="7030A0"/>
                </a:solidFill>
              </a:rPr>
              <a:t>] </a:t>
            </a:r>
            <a:r>
              <a:rPr lang="en-US" altLang="ko-KR" sz="3200" b="1" dirty="0" err="1">
                <a:solidFill>
                  <a:srgbClr val="7030A0"/>
                </a:solidFill>
              </a:rPr>
              <a:t>Ieri</a:t>
            </a:r>
            <a:r>
              <a:rPr lang="en-US" altLang="ko-KR" sz="3200" b="1" dirty="0">
                <a:solidFill>
                  <a:srgbClr val="7030A0"/>
                </a:solidFill>
              </a:rPr>
              <a:t> </a:t>
            </a:r>
            <a:r>
              <a:rPr lang="en-US" altLang="ko-KR" sz="3200" b="1" dirty="0" err="1">
                <a:solidFill>
                  <a:srgbClr val="7030A0"/>
                </a:solidFill>
              </a:rPr>
              <a:t>sono</a:t>
            </a:r>
            <a:r>
              <a:rPr lang="en-US" altLang="ko-KR" sz="3200" b="1" dirty="0">
                <a:solidFill>
                  <a:srgbClr val="7030A0"/>
                </a:solidFill>
              </a:rPr>
              <a:t> </a:t>
            </a:r>
            <a:r>
              <a:rPr lang="en-US" altLang="ko-KR" sz="3200" b="1" dirty="0" err="1">
                <a:solidFill>
                  <a:srgbClr val="7030A0"/>
                </a:solidFill>
              </a:rPr>
              <a:t>stato</a:t>
            </a:r>
            <a:r>
              <a:rPr lang="en-US" altLang="ko-KR" sz="3200" b="1" dirty="0">
                <a:solidFill>
                  <a:srgbClr val="7030A0"/>
                </a:solidFill>
              </a:rPr>
              <a:t> a casa</a:t>
            </a:r>
          </a:p>
        </p:txBody>
      </p:sp>
    </p:spTree>
    <p:extLst>
      <p:ext uri="{BB962C8B-B14F-4D97-AF65-F5344CB8AC3E}">
        <p14:creationId xmlns:p14="http://schemas.microsoft.com/office/powerpoint/2010/main" val="32107010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A9011-4232-B019-7A14-07422BECA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5E1F4CF-A30F-3C1C-F174-EAC20C1F9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4203656-E057-FEE1-2EE5-92CC5E1DBC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AC63F691-C9E3-602F-2E46-006F07B46B11}"/>
              </a:ext>
            </a:extLst>
          </p:cNvPr>
          <p:cNvSpPr txBox="1">
            <a:spLocks/>
          </p:cNvSpPr>
          <p:nvPr/>
        </p:nvSpPr>
        <p:spPr>
          <a:xfrm>
            <a:off x="938149" y="1282535"/>
            <a:ext cx="10580916" cy="5103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/>
              <a:t>A: </a:t>
            </a:r>
            <a:r>
              <a:rPr lang="ko-KR" altLang="en-US" sz="3200" b="1" dirty="0"/>
              <a:t>밥 언제 먹었어요</a:t>
            </a:r>
            <a:r>
              <a:rPr lang="en-US" altLang="ko-KR" sz="3200" b="1" dirty="0"/>
              <a:t>? [</a:t>
            </a:r>
            <a:r>
              <a:rPr lang="en-US" altLang="ko-KR" sz="3200" b="1" dirty="0" err="1"/>
              <a:t>bab</a:t>
            </a:r>
            <a:r>
              <a:rPr lang="en-US" altLang="ko-KR" sz="3200" b="1" dirty="0"/>
              <a:t> eon-je </a:t>
            </a:r>
            <a:r>
              <a:rPr lang="en-US" altLang="ko-KR" sz="3200" b="1" dirty="0" err="1"/>
              <a:t>meog-eoss-eo-yo</a:t>
            </a:r>
            <a:r>
              <a:rPr lang="en-US" altLang="ko-KR" sz="3200" b="1" dirty="0"/>
              <a:t>] Quando </a:t>
            </a:r>
            <a:r>
              <a:rPr lang="en-US" altLang="ko-KR" sz="3200" b="1" dirty="0" err="1"/>
              <a:t>hai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mangiato</a:t>
            </a:r>
            <a:r>
              <a:rPr lang="en-US" altLang="ko-KR" sz="3200" b="1" dirty="0"/>
              <a:t>?</a:t>
            </a:r>
          </a:p>
          <a:p>
            <a:pPr algn="l"/>
            <a:endParaRPr lang="en-US" altLang="ko-KR" sz="3200" dirty="0"/>
          </a:p>
          <a:p>
            <a:pPr algn="l"/>
            <a:r>
              <a:rPr lang="en-US" altLang="ko-KR" sz="3200" b="1" dirty="0">
                <a:solidFill>
                  <a:srgbClr val="7030A0"/>
                </a:solidFill>
              </a:rPr>
              <a:t>B: </a:t>
            </a:r>
            <a:r>
              <a:rPr lang="ko-KR" altLang="en-US" sz="3200" b="1" dirty="0">
                <a:solidFill>
                  <a:srgbClr val="7030A0"/>
                </a:solidFill>
              </a:rPr>
              <a:t>밥 </a:t>
            </a:r>
            <a:r>
              <a:rPr lang="ko-KR" altLang="en-US" sz="3200" b="1" dirty="0" err="1">
                <a:solidFill>
                  <a:srgbClr val="7030A0"/>
                </a:solidFill>
              </a:rPr>
              <a:t>안먹었어요</a:t>
            </a:r>
            <a:r>
              <a:rPr lang="ko-KR" altLang="en-US" sz="3200" b="1" dirty="0">
                <a:solidFill>
                  <a:srgbClr val="7030A0"/>
                </a:solidFill>
              </a:rPr>
              <a:t> </a:t>
            </a:r>
            <a:r>
              <a:rPr lang="en-US" altLang="ko-KR" sz="3200" b="1" dirty="0">
                <a:solidFill>
                  <a:srgbClr val="7030A0"/>
                </a:solidFill>
              </a:rPr>
              <a:t>[</a:t>
            </a:r>
            <a:r>
              <a:rPr lang="en-US" altLang="ko-KR" sz="3200" b="1" dirty="0" err="1">
                <a:solidFill>
                  <a:srgbClr val="7030A0"/>
                </a:solidFill>
              </a:rPr>
              <a:t>bab</a:t>
            </a:r>
            <a:r>
              <a:rPr lang="en-US" altLang="ko-KR" sz="3200" b="1" dirty="0">
                <a:solidFill>
                  <a:srgbClr val="7030A0"/>
                </a:solidFill>
              </a:rPr>
              <a:t> an-</a:t>
            </a:r>
            <a:r>
              <a:rPr lang="en-US" altLang="ko-KR" sz="3200" b="1" dirty="0" err="1">
                <a:solidFill>
                  <a:srgbClr val="7030A0"/>
                </a:solidFill>
              </a:rPr>
              <a:t>meog</a:t>
            </a:r>
            <a:r>
              <a:rPr lang="en-US" altLang="ko-KR" sz="3200" b="1" dirty="0">
                <a:solidFill>
                  <a:srgbClr val="7030A0"/>
                </a:solidFill>
              </a:rPr>
              <a:t>-</a:t>
            </a:r>
            <a:r>
              <a:rPr lang="en-US" altLang="ko-KR" sz="3200" b="1" dirty="0" err="1">
                <a:solidFill>
                  <a:srgbClr val="7030A0"/>
                </a:solidFill>
              </a:rPr>
              <a:t>eoss-eo-yo</a:t>
            </a:r>
            <a:r>
              <a:rPr lang="en-US" altLang="ko-KR" sz="3200" b="1" dirty="0">
                <a:solidFill>
                  <a:srgbClr val="7030A0"/>
                </a:solidFill>
              </a:rPr>
              <a:t>] Non ho </a:t>
            </a:r>
            <a:r>
              <a:rPr lang="en-US" altLang="ko-KR" sz="3200" b="1" dirty="0" err="1">
                <a:solidFill>
                  <a:srgbClr val="7030A0"/>
                </a:solidFill>
              </a:rPr>
              <a:t>mangiato</a:t>
            </a:r>
            <a:endParaRPr lang="en-US" altLang="ko-KR" sz="3200" b="1" dirty="0">
              <a:solidFill>
                <a:srgbClr val="7030A0"/>
              </a:solidFill>
            </a:endParaRPr>
          </a:p>
          <a:p>
            <a:pPr algn="l"/>
            <a:endParaRPr lang="en-US" altLang="ko-KR" sz="3200" dirty="0"/>
          </a:p>
          <a:p>
            <a:pPr algn="l"/>
            <a:r>
              <a:rPr lang="en-US" altLang="ko-KR" sz="3200" b="1" dirty="0"/>
              <a:t>A: </a:t>
            </a:r>
            <a:r>
              <a:rPr lang="ko-KR" altLang="en-US" sz="3200" b="1" dirty="0"/>
              <a:t>밥 먹지 않았어요</a:t>
            </a:r>
            <a:r>
              <a:rPr lang="en-US" altLang="ko-KR" sz="3200" b="1" dirty="0"/>
              <a:t>? [</a:t>
            </a:r>
            <a:r>
              <a:rPr lang="en-US" altLang="ko-KR" sz="3200" b="1" dirty="0" err="1"/>
              <a:t>bab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meog</a:t>
            </a:r>
            <a:r>
              <a:rPr lang="en-US" altLang="ko-KR" sz="3200" b="1" dirty="0"/>
              <a:t>-ji </a:t>
            </a:r>
            <a:r>
              <a:rPr lang="en-US" altLang="ko-KR" sz="3200" b="1" dirty="0" err="1"/>
              <a:t>anh</a:t>
            </a:r>
            <a:r>
              <a:rPr lang="en-US" altLang="ko-KR" sz="3200" b="1" dirty="0"/>
              <a:t>-ass-</a:t>
            </a:r>
            <a:r>
              <a:rPr lang="en-US" altLang="ko-KR" sz="3200" b="1" dirty="0" err="1"/>
              <a:t>eo</a:t>
            </a:r>
            <a:r>
              <a:rPr lang="en-US" altLang="ko-KR" sz="3200" b="1" dirty="0"/>
              <a:t>-</a:t>
            </a:r>
            <a:r>
              <a:rPr lang="en-US" altLang="ko-KR" sz="3200" b="1" dirty="0" err="1"/>
              <a:t>yo</a:t>
            </a:r>
            <a:r>
              <a:rPr lang="en-US" altLang="ko-KR" sz="3200" b="1" dirty="0"/>
              <a:t>?] Non </a:t>
            </a:r>
            <a:r>
              <a:rPr lang="en-US" altLang="ko-KR" sz="3200" b="1" dirty="0" err="1"/>
              <a:t>hai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mangiato</a:t>
            </a:r>
            <a:r>
              <a:rPr lang="en-US" altLang="ko-KR" sz="3200" b="1" dirty="0"/>
              <a:t>?</a:t>
            </a:r>
          </a:p>
          <a:p>
            <a:pPr algn="l"/>
            <a:endParaRPr lang="en-US" altLang="ko-KR" sz="3200" b="1" dirty="0">
              <a:solidFill>
                <a:srgbClr val="7030A0"/>
              </a:solidFill>
            </a:endParaRPr>
          </a:p>
          <a:p>
            <a:pPr algn="l"/>
            <a:r>
              <a:rPr lang="en-US" altLang="ko-KR" sz="3200" b="1" dirty="0">
                <a:solidFill>
                  <a:srgbClr val="7030A0"/>
                </a:solidFill>
              </a:rPr>
              <a:t>B: </a:t>
            </a:r>
            <a:r>
              <a:rPr lang="ko-KR" altLang="en-US" sz="3200" b="1" dirty="0">
                <a:solidFill>
                  <a:srgbClr val="7030A0"/>
                </a:solidFill>
              </a:rPr>
              <a:t>네 </a:t>
            </a:r>
            <a:r>
              <a:rPr lang="en-US" altLang="ko-KR" sz="3200" b="1" dirty="0">
                <a:solidFill>
                  <a:srgbClr val="7030A0"/>
                </a:solidFill>
              </a:rPr>
              <a:t>[ne] </a:t>
            </a:r>
            <a:r>
              <a:rPr lang="en-US" altLang="ko-KR" sz="3200" b="1" dirty="0" err="1">
                <a:solidFill>
                  <a:srgbClr val="7030A0"/>
                </a:solidFill>
              </a:rPr>
              <a:t>Già</a:t>
            </a:r>
            <a:endParaRPr lang="en-US" altLang="ko-KR" sz="3200" b="1" dirty="0">
              <a:solidFill>
                <a:srgbClr val="7030A0"/>
              </a:solidFill>
            </a:endParaRPr>
          </a:p>
          <a:p>
            <a:pPr algn="l"/>
            <a:r>
              <a:rPr lang="en-US" altLang="ko-KR" sz="3200" b="1" dirty="0">
                <a:solidFill>
                  <a:srgbClr val="7030A0"/>
                </a:solidFill>
              </a:rPr>
              <a:t>B: </a:t>
            </a:r>
            <a:r>
              <a:rPr lang="ko-KR" altLang="en-US" sz="3200" b="1" dirty="0">
                <a:solidFill>
                  <a:srgbClr val="7030A0"/>
                </a:solidFill>
              </a:rPr>
              <a:t>배 안 </a:t>
            </a:r>
            <a:r>
              <a:rPr lang="ko-KR" altLang="en-US" sz="3200" b="1" dirty="0" err="1">
                <a:solidFill>
                  <a:srgbClr val="7030A0"/>
                </a:solidFill>
              </a:rPr>
              <a:t>고팠어요</a:t>
            </a:r>
            <a:r>
              <a:rPr lang="ko-KR" altLang="en-US" sz="3200" b="1" dirty="0">
                <a:solidFill>
                  <a:srgbClr val="7030A0"/>
                </a:solidFill>
              </a:rPr>
              <a:t> </a:t>
            </a:r>
            <a:r>
              <a:rPr lang="en-US" altLang="ko-KR" sz="3200" b="1" dirty="0">
                <a:solidFill>
                  <a:srgbClr val="7030A0"/>
                </a:solidFill>
              </a:rPr>
              <a:t>[be an go-pass-</a:t>
            </a:r>
            <a:r>
              <a:rPr lang="en-US" altLang="ko-KR" sz="3200" b="1" dirty="0" err="1">
                <a:solidFill>
                  <a:srgbClr val="7030A0"/>
                </a:solidFill>
              </a:rPr>
              <a:t>eo</a:t>
            </a:r>
            <a:r>
              <a:rPr lang="en-US" altLang="ko-KR" sz="3200" b="1" dirty="0">
                <a:solidFill>
                  <a:srgbClr val="7030A0"/>
                </a:solidFill>
              </a:rPr>
              <a:t>-</a:t>
            </a:r>
            <a:r>
              <a:rPr lang="en-US" altLang="ko-KR" sz="3200" b="1" dirty="0" err="1">
                <a:solidFill>
                  <a:srgbClr val="7030A0"/>
                </a:solidFill>
              </a:rPr>
              <a:t>yo</a:t>
            </a:r>
            <a:r>
              <a:rPr lang="en-US" altLang="ko-KR" sz="3200" b="1" dirty="0">
                <a:solidFill>
                  <a:srgbClr val="7030A0"/>
                </a:solidFill>
              </a:rPr>
              <a:t>] Non </a:t>
            </a:r>
            <a:r>
              <a:rPr lang="en-US" altLang="ko-KR" sz="3200" b="1" dirty="0" err="1">
                <a:solidFill>
                  <a:srgbClr val="7030A0"/>
                </a:solidFill>
              </a:rPr>
              <a:t>avevo</a:t>
            </a:r>
            <a:r>
              <a:rPr lang="en-US" altLang="ko-KR" sz="3200" b="1" dirty="0">
                <a:solidFill>
                  <a:srgbClr val="7030A0"/>
                </a:solidFill>
              </a:rPr>
              <a:t> fame</a:t>
            </a:r>
          </a:p>
        </p:txBody>
      </p:sp>
    </p:spTree>
    <p:extLst>
      <p:ext uri="{BB962C8B-B14F-4D97-AF65-F5344CB8AC3E}">
        <p14:creationId xmlns:p14="http://schemas.microsoft.com/office/powerpoint/2010/main" val="20935952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49A56-03FC-2DC7-C51A-42F21D0FC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5BA8777-D18A-8038-8CF5-CB4628393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30917F7-A68B-DA67-461A-040C7FF3BF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0DFDEF7-072E-2EB1-F83C-AEC8F875A271}"/>
              </a:ext>
            </a:extLst>
          </p:cNvPr>
          <p:cNvSpPr txBox="1">
            <a:spLocks/>
          </p:cNvSpPr>
          <p:nvPr/>
        </p:nvSpPr>
        <p:spPr>
          <a:xfrm>
            <a:off x="938149" y="1282535"/>
            <a:ext cx="10580916" cy="51038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dirty="0"/>
              <a:t>Ho </a:t>
            </a:r>
            <a:r>
              <a:rPr lang="en-US" altLang="ko-KR" sz="3200" dirty="0" err="1"/>
              <a:t>usato</a:t>
            </a:r>
            <a:r>
              <a:rPr lang="en-US" altLang="ko-KR" sz="3200" dirty="0"/>
              <a:t> di </a:t>
            </a:r>
            <a:r>
              <a:rPr lang="en-US" altLang="ko-KR" sz="3200" dirty="0" err="1"/>
              <a:t>proposito</a:t>
            </a:r>
            <a:r>
              <a:rPr lang="en-US" altLang="ko-KR" sz="3200" dirty="0"/>
              <a:t> </a:t>
            </a:r>
            <a:r>
              <a:rPr lang="en-US" altLang="ko-KR" sz="3200" dirty="0" err="1"/>
              <a:t>sia</a:t>
            </a:r>
            <a:r>
              <a:rPr lang="en-US" altLang="ko-KR" sz="3200" dirty="0"/>
              <a:t> la forma </a:t>
            </a:r>
            <a:r>
              <a:rPr lang="ko-KR" altLang="en-US" sz="3200" b="1" dirty="0" err="1"/>
              <a:t>안먹었어요</a:t>
            </a:r>
            <a:r>
              <a:rPr lang="ko-KR" altLang="en-US" sz="3200" dirty="0"/>
              <a:t> </a:t>
            </a:r>
            <a:r>
              <a:rPr lang="en-US" altLang="ko-KR" sz="3200" dirty="0" err="1"/>
              <a:t>che</a:t>
            </a:r>
            <a:r>
              <a:rPr lang="en-US" altLang="ko-KR" sz="3200" dirty="0"/>
              <a:t> </a:t>
            </a:r>
            <a:r>
              <a:rPr lang="en-US" altLang="ko-KR" sz="3200" dirty="0" err="1"/>
              <a:t>quella</a:t>
            </a:r>
            <a:r>
              <a:rPr lang="en-US" altLang="ko-KR" sz="3200" dirty="0"/>
              <a:t> </a:t>
            </a:r>
            <a:r>
              <a:rPr lang="ko-KR" altLang="en-US" sz="3200" b="1" dirty="0"/>
              <a:t>먹지 않았어요 </a:t>
            </a:r>
            <a:r>
              <a:rPr lang="en-US" altLang="ko-KR" sz="3200" dirty="0"/>
              <a:t>giusto per </a:t>
            </a:r>
            <a:r>
              <a:rPr lang="en-US" altLang="ko-KR" sz="3200" dirty="0" err="1"/>
              <a:t>mostrarti</a:t>
            </a:r>
            <a:r>
              <a:rPr lang="en-US" altLang="ko-KR" sz="3200" dirty="0"/>
              <a:t> come </a:t>
            </a:r>
            <a:r>
              <a:rPr lang="en-US" altLang="ko-KR" sz="3200" dirty="0" err="1"/>
              <a:t>vengono</a:t>
            </a:r>
            <a:r>
              <a:rPr lang="en-US" altLang="ko-KR" sz="3200" dirty="0"/>
              <a:t> </a:t>
            </a:r>
            <a:r>
              <a:rPr lang="en-US" altLang="ko-KR" sz="3200" dirty="0" err="1"/>
              <a:t>coniugate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l’uso</a:t>
            </a:r>
            <a:r>
              <a:rPr lang="en-US" altLang="ko-KR" sz="3200" dirty="0"/>
              <a:t> è </a:t>
            </a:r>
            <a:r>
              <a:rPr lang="en-US" altLang="ko-KR" sz="3200" dirty="0" err="1"/>
              <a:t>puramente</a:t>
            </a:r>
            <a:r>
              <a:rPr lang="en-US" altLang="ko-KR" sz="3200" dirty="0"/>
              <a:t> </a:t>
            </a:r>
            <a:r>
              <a:rPr lang="en-US" altLang="ko-KR" sz="3200" dirty="0" err="1"/>
              <a:t>causale</a:t>
            </a:r>
            <a:r>
              <a:rPr lang="en-US" altLang="ko-KR" sz="3200" dirty="0"/>
              <a:t>.</a:t>
            </a:r>
          </a:p>
          <a:p>
            <a:pPr algn="l"/>
            <a:endParaRPr lang="en-US" altLang="ko-KR" sz="3200" dirty="0"/>
          </a:p>
          <a:p>
            <a:pPr algn="l"/>
            <a:endParaRPr lang="en-US" altLang="ko-KR" sz="3200" dirty="0"/>
          </a:p>
          <a:p>
            <a:pPr algn="l"/>
            <a:endParaRPr lang="en-US" altLang="ko-KR" sz="3200" dirty="0"/>
          </a:p>
          <a:p>
            <a:pPr algn="l"/>
            <a:r>
              <a:rPr lang="ko-KR" altLang="en-US" sz="3200" dirty="0"/>
              <a:t>밥</a:t>
            </a:r>
            <a:r>
              <a:rPr lang="en-US" altLang="ko-KR" sz="3200" dirty="0"/>
              <a:t>= Riso (</a:t>
            </a:r>
            <a:r>
              <a:rPr lang="en-US" altLang="ko-KR" sz="3200" dirty="0" err="1"/>
              <a:t>pasto</a:t>
            </a:r>
            <a:r>
              <a:rPr lang="en-US" altLang="ko-KR" sz="3200" dirty="0"/>
              <a:t>)</a:t>
            </a:r>
          </a:p>
          <a:p>
            <a:pPr algn="l"/>
            <a:r>
              <a:rPr lang="ko-KR" altLang="en-US" sz="3200" dirty="0"/>
              <a:t>배 </a:t>
            </a:r>
            <a:r>
              <a:rPr lang="en-US" altLang="ko-KR" sz="3200" dirty="0"/>
              <a:t>= </a:t>
            </a:r>
            <a:r>
              <a:rPr lang="en-US" altLang="ko-KR" sz="3200" dirty="0" err="1"/>
              <a:t>Pancia</a:t>
            </a:r>
            <a:r>
              <a:rPr lang="en-US" altLang="ko-KR" sz="3200" dirty="0"/>
              <a:t> </a:t>
            </a:r>
          </a:p>
          <a:p>
            <a:pPr algn="l"/>
            <a:r>
              <a:rPr lang="ko-KR" altLang="en-US" sz="3200" dirty="0"/>
              <a:t>배고프다 </a:t>
            </a:r>
            <a:r>
              <a:rPr lang="en-US" altLang="ko-KR" sz="3200" dirty="0"/>
              <a:t>= </a:t>
            </a:r>
            <a:r>
              <a:rPr lang="en-US" altLang="ko-KR" sz="3200" dirty="0" err="1"/>
              <a:t>affamato</a:t>
            </a:r>
            <a:r>
              <a:rPr lang="en-US" altLang="ko-KR" sz="3200" dirty="0"/>
              <a:t> (</a:t>
            </a:r>
            <a:r>
              <a:rPr lang="en-US" altLang="ko-KR" sz="3200" dirty="0" err="1"/>
              <a:t>insieme</a:t>
            </a:r>
            <a:r>
              <a:rPr lang="en-US" altLang="ko-KR" sz="3200" dirty="0"/>
              <a:t> a </a:t>
            </a:r>
            <a:r>
              <a:rPr lang="ko-KR" altLang="en-US" sz="3200" dirty="0"/>
              <a:t>배</a:t>
            </a:r>
            <a:r>
              <a:rPr lang="en-US" altLang="ko-KR" sz="3200" dirty="0"/>
              <a:t>, </a:t>
            </a:r>
            <a:r>
              <a:rPr lang="ko-KR" altLang="en-US" sz="3200" dirty="0"/>
              <a:t>고프다 </a:t>
            </a:r>
            <a:r>
              <a:rPr lang="en-US" altLang="ko-KR" sz="3200" dirty="0" err="1"/>
              <a:t>significa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avere</a:t>
            </a:r>
            <a:r>
              <a:rPr lang="en-US" altLang="ko-KR" sz="3200" dirty="0"/>
              <a:t> fame, </a:t>
            </a:r>
            <a:r>
              <a:rPr lang="en-US" altLang="ko-KR" sz="3200" dirty="0" err="1"/>
              <a:t>letteralmente</a:t>
            </a:r>
            <a:r>
              <a:rPr lang="en-US" altLang="ko-KR" sz="3200" dirty="0"/>
              <a:t> “</a:t>
            </a:r>
            <a:r>
              <a:rPr lang="en-US" altLang="ko-KR" sz="3200" dirty="0" err="1"/>
              <a:t>avere</a:t>
            </a:r>
            <a:r>
              <a:rPr lang="en-US" altLang="ko-KR" sz="3200" dirty="0"/>
              <a:t> la </a:t>
            </a:r>
            <a:r>
              <a:rPr lang="en-US" altLang="ko-KR" sz="3200" dirty="0" err="1"/>
              <a:t>pancia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affamata</a:t>
            </a:r>
            <a:r>
              <a:rPr lang="en-US" altLang="ko-KR" sz="3200" dirty="0"/>
              <a:t>”)</a:t>
            </a:r>
          </a:p>
        </p:txBody>
      </p:sp>
    </p:spTree>
    <p:extLst>
      <p:ext uri="{BB962C8B-B14F-4D97-AF65-F5344CB8AC3E}">
        <p14:creationId xmlns:p14="http://schemas.microsoft.com/office/powerpoint/2010/main" val="28144322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225AE-450E-6889-8763-ABEAF3A5C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B539D22-704A-B956-3CD0-B97752012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E3C5F1F-8742-8373-C15B-9165436789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EC6E6DD9-FF32-1AE3-E2EA-48D512BE3599}"/>
              </a:ext>
            </a:extLst>
          </p:cNvPr>
          <p:cNvSpPr txBox="1">
            <a:spLocks/>
          </p:cNvSpPr>
          <p:nvPr/>
        </p:nvSpPr>
        <p:spPr>
          <a:xfrm>
            <a:off x="938149" y="1282535"/>
            <a:ext cx="10580916" cy="33844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/>
              <a:t>“</a:t>
            </a:r>
            <a:r>
              <a:rPr lang="en-US" altLang="ko-KR" sz="3200" b="1" dirty="0" err="1"/>
              <a:t>ASPETTA</a:t>
            </a:r>
            <a:r>
              <a:rPr lang="en-US" altLang="ko-KR" sz="3200" b="1" dirty="0"/>
              <a:t>, </a:t>
            </a:r>
            <a:r>
              <a:rPr lang="en-US" altLang="ko-KR" sz="3200" b="1" dirty="0" err="1"/>
              <a:t>ASPETTA</a:t>
            </a:r>
            <a:r>
              <a:rPr lang="en-US" altLang="ko-KR" sz="3200" b="1" dirty="0"/>
              <a:t> UN SECONDO…</a:t>
            </a:r>
            <a:r>
              <a:rPr lang="ko-KR" altLang="en-US" sz="3200" b="1" dirty="0"/>
              <a:t>배고프다 </a:t>
            </a:r>
            <a:r>
              <a:rPr lang="en-US" altLang="ko-KR" sz="3200" b="1" dirty="0"/>
              <a:t>è </a:t>
            </a:r>
            <a:r>
              <a:rPr lang="en-US" altLang="ko-KR" sz="3200" b="1" dirty="0" err="1"/>
              <a:t>CONIUGATO</a:t>
            </a:r>
            <a:r>
              <a:rPr lang="en-US" altLang="ko-KR" sz="3200" b="1" dirty="0"/>
              <a:t> MALE! </a:t>
            </a:r>
            <a:r>
              <a:rPr lang="en-US" altLang="ko-KR" sz="3200" b="1" dirty="0" err="1"/>
              <a:t>AVEVI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DETTO</a:t>
            </a:r>
            <a:r>
              <a:rPr lang="en-US" altLang="ko-KR" sz="3200" b="1" dirty="0"/>
              <a:t> CHE SE </a:t>
            </a:r>
            <a:r>
              <a:rPr lang="en-US" altLang="ko-KR" sz="3200" b="1" dirty="0" err="1"/>
              <a:t>L’ULTIMA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VOCALE</a:t>
            </a:r>
            <a:r>
              <a:rPr lang="en-US" altLang="ko-KR" sz="3200" b="1" dirty="0"/>
              <a:t> NON È NE </a:t>
            </a:r>
            <a:r>
              <a:rPr lang="ko-KR" altLang="en-US" sz="3200" b="1" dirty="0" err="1"/>
              <a:t>ㅏ</a:t>
            </a:r>
            <a:r>
              <a:rPr lang="ko-KR" altLang="en-US" sz="3200" b="1" dirty="0"/>
              <a:t> </a:t>
            </a:r>
            <a:r>
              <a:rPr lang="en-US" altLang="ko-KR" sz="3200" b="1" dirty="0"/>
              <a:t>NE </a:t>
            </a:r>
            <a:r>
              <a:rPr lang="ko-KR" altLang="en-US" sz="3200" b="1" dirty="0" err="1"/>
              <a:t>ㅗ</a:t>
            </a:r>
            <a:r>
              <a:rPr lang="ko-KR" altLang="en-US" sz="3200" b="1" dirty="0"/>
              <a:t> </a:t>
            </a:r>
            <a:r>
              <a:rPr lang="en-US" altLang="ko-KR" sz="3200" b="1" dirty="0"/>
              <a:t>CI </a:t>
            </a:r>
            <a:r>
              <a:rPr lang="en-US" altLang="ko-KR" sz="3200" b="1" dirty="0" err="1"/>
              <a:t>VUOLE</a:t>
            </a:r>
            <a:r>
              <a:rPr lang="en-US" altLang="ko-KR" sz="3200" b="1" dirty="0"/>
              <a:t> -</a:t>
            </a:r>
            <a:r>
              <a:rPr lang="ko-KR" altLang="en-US" sz="3200" b="1" dirty="0"/>
              <a:t>어요 </a:t>
            </a:r>
            <a:endParaRPr lang="en-US" altLang="ko-KR" sz="3200" b="1" dirty="0"/>
          </a:p>
          <a:p>
            <a:pPr algn="l"/>
            <a:endParaRPr lang="en-US" altLang="ko-KR" sz="3200" b="1" dirty="0"/>
          </a:p>
          <a:p>
            <a:pPr algn="l"/>
            <a:r>
              <a:rPr lang="en-US" altLang="ko-KR" sz="3200" b="1" dirty="0"/>
              <a:t>MA TU HAI </a:t>
            </a:r>
            <a:r>
              <a:rPr lang="en-US" altLang="ko-KR" sz="3200" b="1" dirty="0" err="1"/>
              <a:t>USATO</a:t>
            </a:r>
            <a:r>
              <a:rPr lang="en-US" altLang="ko-KR" sz="3200" b="1" dirty="0"/>
              <a:t> -</a:t>
            </a:r>
            <a:r>
              <a:rPr lang="ko-KR" altLang="en-US" sz="3200" b="1" dirty="0"/>
              <a:t>아요 </a:t>
            </a:r>
            <a:r>
              <a:rPr lang="en-US" altLang="ko-KR" sz="3200" b="1" dirty="0" err="1"/>
              <a:t>SICCOME</a:t>
            </a:r>
            <a:r>
              <a:rPr lang="en-US" altLang="ko-KR" sz="3200" b="1" dirty="0"/>
              <a:t> HAI </a:t>
            </a:r>
            <a:r>
              <a:rPr lang="en-US" altLang="ko-KR" sz="3200" b="1" dirty="0" err="1"/>
              <a:t>SCRITTO</a:t>
            </a:r>
            <a:r>
              <a:rPr lang="en-US" altLang="ko-KR" sz="3200" b="1" dirty="0"/>
              <a:t> </a:t>
            </a:r>
          </a:p>
          <a:p>
            <a:pPr algn="l"/>
            <a:r>
              <a:rPr lang="ko-KR" altLang="en-US" sz="3200" b="1" dirty="0" err="1"/>
              <a:t>배고팠어요</a:t>
            </a:r>
            <a:r>
              <a:rPr lang="ko-KR" altLang="en-US" sz="3200" b="1" dirty="0"/>
              <a:t> </a:t>
            </a:r>
            <a:r>
              <a:rPr lang="en-US" altLang="ko-KR" sz="3200" b="1" dirty="0"/>
              <a:t>! CHE STA </a:t>
            </a:r>
            <a:r>
              <a:rPr lang="en-US" altLang="ko-KR" sz="3200" b="1" dirty="0" err="1"/>
              <a:t>SUCCENDENDO</a:t>
            </a:r>
            <a:r>
              <a:rPr lang="en-US" altLang="ko-KR" sz="3200" b="1" dirty="0"/>
              <a:t>??”</a:t>
            </a:r>
          </a:p>
        </p:txBody>
      </p:sp>
    </p:spTree>
    <p:extLst>
      <p:ext uri="{BB962C8B-B14F-4D97-AF65-F5344CB8AC3E}">
        <p14:creationId xmlns:p14="http://schemas.microsoft.com/office/powerpoint/2010/main" val="23231948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D2D73-4138-ED96-7FEF-F7CF5FD36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2EAD2FE-AAD4-F6D8-214F-45AC84833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E7655B9-F736-643C-2394-494F02283F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BBE5F0FB-764A-AB8A-07F1-09FC618084F4}"/>
              </a:ext>
            </a:extLst>
          </p:cNvPr>
          <p:cNvSpPr txBox="1">
            <a:spLocks/>
          </p:cNvSpPr>
          <p:nvPr/>
        </p:nvSpPr>
        <p:spPr>
          <a:xfrm>
            <a:off x="938149" y="1282535"/>
            <a:ext cx="10580916" cy="169817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ko-KR" sz="3200" b="1" dirty="0"/>
          </a:p>
          <a:p>
            <a:pPr algn="l"/>
            <a:r>
              <a:rPr lang="en-US" altLang="ko-KR" sz="3200" b="1" dirty="0"/>
              <a:t>Eh, </a:t>
            </a:r>
            <a:r>
              <a:rPr lang="en-US" altLang="ko-KR" sz="3200" b="1" dirty="0" err="1"/>
              <a:t>Te</a:t>
            </a:r>
            <a:r>
              <a:rPr lang="en-US" altLang="ko-KR" sz="3200" b="1" dirty="0"/>
              <a:t> ne sei </a:t>
            </a:r>
            <a:r>
              <a:rPr lang="en-US" altLang="ko-KR" sz="3200" b="1" dirty="0" err="1"/>
              <a:t>accorto</a:t>
            </a:r>
            <a:r>
              <a:rPr lang="en-US" altLang="ko-KR" sz="3200" b="1" dirty="0"/>
              <a:t>? Beh </a:t>
            </a:r>
            <a:r>
              <a:rPr lang="en-US" altLang="ko-KR" sz="3200" b="1" dirty="0" err="1"/>
              <a:t>vedi</a:t>
            </a:r>
            <a:r>
              <a:rPr lang="en-US" altLang="ko-KR" sz="3200" b="1" dirty="0"/>
              <a:t> </a:t>
            </a:r>
            <a:r>
              <a:rPr lang="ko-KR" altLang="en-US" sz="3200" b="1" dirty="0"/>
              <a:t>배고프다 </a:t>
            </a:r>
            <a:r>
              <a:rPr lang="en-US" altLang="ko-KR" sz="3200" b="1" dirty="0"/>
              <a:t>è un verbo </a:t>
            </a:r>
            <a:r>
              <a:rPr lang="en-US" altLang="ko-KR" sz="3200" b="1" dirty="0" err="1"/>
              <a:t>irregolare</a:t>
            </a:r>
            <a:r>
              <a:rPr lang="en-US" altLang="ko-KR" sz="3200" b="1" dirty="0"/>
              <a:t> e segue </a:t>
            </a:r>
            <a:r>
              <a:rPr lang="en-US" altLang="ko-KR" sz="3200" b="1" dirty="0" err="1"/>
              <a:t>altre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regole</a:t>
            </a:r>
            <a:r>
              <a:rPr lang="en-US" altLang="ko-KR" sz="3200" b="1" dirty="0"/>
              <a:t> ma ci </a:t>
            </a:r>
            <a:r>
              <a:rPr lang="en-US" altLang="ko-KR" sz="3200" b="1" dirty="0" err="1"/>
              <a:t>torneremo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più</a:t>
            </a:r>
            <a:r>
              <a:rPr lang="en-US" altLang="ko-KR" sz="3200" b="1" dirty="0"/>
              <a:t> avanti </a:t>
            </a:r>
            <a:r>
              <a:rPr lang="en-US" altLang="ko-KR" sz="3200" b="1" dirty="0" err="1"/>
              <a:t>tranquillo</a:t>
            </a:r>
            <a:r>
              <a:rPr lang="en-US" altLang="ko-KR" sz="3200" b="1" dirty="0"/>
              <a:t>!! </a:t>
            </a:r>
            <a:r>
              <a:rPr lang="ko-KR" altLang="en-US" sz="3200" b="1" dirty="0"/>
              <a:t>😉</a:t>
            </a:r>
          </a:p>
        </p:txBody>
      </p:sp>
    </p:spTree>
    <p:extLst>
      <p:ext uri="{BB962C8B-B14F-4D97-AF65-F5344CB8AC3E}">
        <p14:creationId xmlns:p14="http://schemas.microsoft.com/office/powerpoint/2010/main" val="5678892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622F7-B4CC-F611-32DE-349DC5257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27DF98A-FC9E-345C-7E4D-055A4DD53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FBE3B7B-4551-DFEC-EA7B-855B82080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passato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과거형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gwa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gheo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hyoung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57995897-A328-D08A-CC7B-56590B6A60A5}"/>
              </a:ext>
            </a:extLst>
          </p:cNvPr>
          <p:cNvSpPr txBox="1">
            <a:spLocks/>
          </p:cNvSpPr>
          <p:nvPr/>
        </p:nvSpPr>
        <p:spPr>
          <a:xfrm>
            <a:off x="938149" y="1282535"/>
            <a:ext cx="10580916" cy="169817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ko-KR" sz="3200" b="1" dirty="0"/>
          </a:p>
          <a:p>
            <a:pPr algn="l"/>
            <a:r>
              <a:rPr lang="en-US" altLang="ko-KR" sz="3200" b="1" dirty="0"/>
              <a:t>Eh, </a:t>
            </a:r>
            <a:r>
              <a:rPr lang="en-US" altLang="ko-KR" sz="3200" b="1" dirty="0" err="1"/>
              <a:t>Te</a:t>
            </a:r>
            <a:r>
              <a:rPr lang="en-US" altLang="ko-KR" sz="3200" b="1" dirty="0"/>
              <a:t> ne sei </a:t>
            </a:r>
            <a:r>
              <a:rPr lang="en-US" altLang="ko-KR" sz="3200" b="1" dirty="0" err="1"/>
              <a:t>accorto</a:t>
            </a:r>
            <a:r>
              <a:rPr lang="en-US" altLang="ko-KR" sz="3200" b="1" dirty="0"/>
              <a:t>? Beh </a:t>
            </a:r>
            <a:r>
              <a:rPr lang="en-US" altLang="ko-KR" sz="3200" b="1" dirty="0" err="1"/>
              <a:t>vedi</a:t>
            </a:r>
            <a:r>
              <a:rPr lang="en-US" altLang="ko-KR" sz="3200" b="1" dirty="0"/>
              <a:t> </a:t>
            </a:r>
            <a:r>
              <a:rPr lang="ko-KR" altLang="en-US" sz="3200" b="1" dirty="0"/>
              <a:t>배고프다 </a:t>
            </a:r>
            <a:r>
              <a:rPr lang="en-US" altLang="ko-KR" sz="3200" b="1" dirty="0"/>
              <a:t>è un verbo </a:t>
            </a:r>
            <a:r>
              <a:rPr lang="en-US" altLang="ko-KR" sz="3200" b="1" dirty="0" err="1"/>
              <a:t>irregolare</a:t>
            </a:r>
            <a:r>
              <a:rPr lang="en-US" altLang="ko-KR" sz="3200" b="1" dirty="0"/>
              <a:t> e segue </a:t>
            </a:r>
            <a:r>
              <a:rPr lang="en-US" altLang="ko-KR" sz="3200" b="1" dirty="0" err="1"/>
              <a:t>altre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regole</a:t>
            </a:r>
            <a:r>
              <a:rPr lang="en-US" altLang="ko-KR" sz="3200" b="1" dirty="0"/>
              <a:t> ma ci </a:t>
            </a:r>
            <a:r>
              <a:rPr lang="en-US" altLang="ko-KR" sz="3200" b="1" dirty="0" err="1"/>
              <a:t>torneremo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più</a:t>
            </a:r>
            <a:r>
              <a:rPr lang="en-US" altLang="ko-KR" sz="3200" b="1" dirty="0"/>
              <a:t> avanti </a:t>
            </a:r>
            <a:r>
              <a:rPr lang="en-US" altLang="ko-KR" sz="3200" b="1" dirty="0" err="1"/>
              <a:t>tranquillo</a:t>
            </a:r>
            <a:r>
              <a:rPr lang="en-US" altLang="ko-KR" sz="3200" b="1" dirty="0"/>
              <a:t>!! </a:t>
            </a:r>
            <a:r>
              <a:rPr lang="ko-KR" altLang="en-US" sz="3200" b="1" dirty="0"/>
              <a:t>😉</a:t>
            </a:r>
          </a:p>
        </p:txBody>
      </p:sp>
    </p:spTree>
    <p:extLst>
      <p:ext uri="{BB962C8B-B14F-4D97-AF65-F5344CB8AC3E}">
        <p14:creationId xmlns:p14="http://schemas.microsoft.com/office/powerpoint/2010/main" val="25290895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1B2A1-4FBC-8917-F043-AA8B942DA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115BFEF-406D-A3B4-CD93-9C7266CDA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564121D-BDB9-3986-DE63-6F8CB551A639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1. </a:t>
            </a:r>
            <a:r>
              <a:rPr lang="ko-KR" altLang="en-US" sz="4000" b="1" dirty="0"/>
              <a:t>가다 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andare</a:t>
            </a:r>
            <a:r>
              <a:rPr lang="en-US" altLang="ko-KR" sz="4000" b="1" dirty="0"/>
              <a:t>) →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 è la forma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 al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 err="1"/>
              <a:t>가았어요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갔어요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가했어요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가요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41826529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EFBFD-FAAB-F2FE-D0FE-0918CD720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BB705CA-9316-2A18-75F8-5D6B438CD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85025D1D-0691-AF06-5ECF-74F1FCF7B410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2. </a:t>
            </a:r>
            <a:r>
              <a:rPr lang="ko-KR" altLang="en-US" sz="4000" b="1" dirty="0"/>
              <a:t>보다 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vedere</a:t>
            </a:r>
            <a:r>
              <a:rPr lang="en-US" altLang="ko-KR" sz="4000" b="1" dirty="0"/>
              <a:t>) →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 è la forma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 al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봐요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봤어요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 err="1"/>
              <a:t>보았아요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보해요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7683087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25DA9-C7D0-A049-6816-DD8A8BB3A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D8C6D5B-5C7B-9AFF-C6C9-ABACEFFA96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5AA23CFA-F649-6F82-F2BA-230D20234006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3. </a:t>
            </a:r>
            <a:r>
              <a:rPr lang="ko-KR" altLang="en-US" sz="4000" b="1" dirty="0"/>
              <a:t>먹다 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mangiare</a:t>
            </a:r>
            <a:r>
              <a:rPr lang="en-US" altLang="ko-KR" sz="4000" b="1" dirty="0"/>
              <a:t>) →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 è la forma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 al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먹어요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먹었어요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 err="1"/>
              <a:t>먹았어요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 err="1"/>
              <a:t>먹했어요</a:t>
            </a:r>
            <a:endParaRPr lang="ko-KR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6481686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F1CF3-CA78-8A76-31A6-3F26FEF26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1C48696-D132-A333-427B-C42135F80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43ED19C7-55F1-D376-20FF-C0F637E66B71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4. </a:t>
            </a:r>
            <a:r>
              <a:rPr lang="ko-KR" altLang="en-US" sz="4000" b="1" dirty="0"/>
              <a:t>놀다 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giocare</a:t>
            </a:r>
            <a:r>
              <a:rPr lang="en-US" altLang="ko-KR" sz="4000" b="1" dirty="0"/>
              <a:t>) →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 è la forma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 al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놀았어요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 err="1"/>
              <a:t>놀었어요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 err="1"/>
              <a:t>놀했어요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놀아요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6509943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BA0F9-6E2B-C932-0D59-13B611B08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3AAA967-A50C-AEEE-2017-3D8263281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658DBF18-9858-DF59-05E4-7FDCA1AC8BE0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5. </a:t>
            </a:r>
            <a:r>
              <a:rPr lang="ko-KR" altLang="en-US" sz="4000" b="1" dirty="0"/>
              <a:t>하다 </a:t>
            </a:r>
            <a:r>
              <a:rPr lang="en-US" altLang="ko-KR" sz="4000" b="1" dirty="0"/>
              <a:t>(fare) →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 è la forma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 al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 err="1"/>
              <a:t>하았어요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 err="1"/>
              <a:t>하었어요</a:t>
            </a:r>
            <a:endParaRPr lang="ko-KR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2119384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A59B9-B9C4-202B-0856-399F0EF07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A06A248-DB32-45F5-C1AF-C384FB4FB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3BE18856-6D8F-1D92-623C-FD8061462385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6. </a:t>
            </a:r>
            <a:r>
              <a:rPr lang="ko-KR" altLang="en-US" sz="4000" b="1" dirty="0"/>
              <a:t>말하다 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parlare</a:t>
            </a:r>
            <a:r>
              <a:rPr lang="en-US" altLang="ko-KR" sz="4000" b="1" dirty="0"/>
              <a:t>) →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 è la forma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 al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말했어요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 err="1"/>
              <a:t>말했아요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 err="1"/>
              <a:t>말했어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말했다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8847763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609D0-A0CC-3385-3C88-0B2459FD5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2513947-DA84-A5E2-5DB9-A6DE88996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DF3322B-CE9A-9312-451C-DDA6C1C31DCC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7. “Io non ho </a:t>
            </a:r>
            <a:r>
              <a:rPr lang="en-US" altLang="ko-KR" sz="4000" b="1" dirty="0" err="1"/>
              <a:t>mangiato</a:t>
            </a:r>
            <a:r>
              <a:rPr lang="en-US" altLang="ko-KR" sz="4000" b="1" dirty="0"/>
              <a:t>” (</a:t>
            </a:r>
            <a:r>
              <a:rPr lang="ko-KR" altLang="en-US" sz="4000" b="1" dirty="0"/>
              <a:t>밥</a:t>
            </a:r>
            <a:r>
              <a:rPr lang="en-US" altLang="ko-KR" sz="4000" b="1" dirty="0"/>
              <a:t>) →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negativo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 è la forma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밥 </a:t>
            </a:r>
            <a:r>
              <a:rPr lang="ko-KR" altLang="en-US" sz="4000" b="1" dirty="0" err="1"/>
              <a:t>안먹었어요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밥 </a:t>
            </a:r>
            <a:r>
              <a:rPr lang="ko-KR" altLang="en-US" sz="4000" b="1" dirty="0" err="1"/>
              <a:t>안먹아요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밥 먹지 않아요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밥 먹었어요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4847844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EEEFC-3912-CE19-0BBF-7340C5157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3C31701-E24A-67F4-2FF0-F55E553DA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9D79F8F0-7067-01BF-3102-AD2A0B62B0C6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8. “</a:t>
            </a:r>
            <a:r>
              <a:rPr lang="en-US" altLang="ko-KR" sz="4000" b="1" dirty="0" err="1"/>
              <a:t>Ieri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sono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stato</a:t>
            </a:r>
            <a:r>
              <a:rPr lang="en-US" altLang="ko-KR" sz="4000" b="1" dirty="0"/>
              <a:t> a casa” (</a:t>
            </a:r>
            <a:r>
              <a:rPr lang="ko-KR" altLang="en-US" sz="4000" b="1" dirty="0"/>
              <a:t>어제</a:t>
            </a:r>
            <a:r>
              <a:rPr lang="en-US" altLang="ko-KR" sz="4000" b="1" dirty="0"/>
              <a:t>) →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 è la forma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어제 집 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어제 집 있었어요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어제 집 </a:t>
            </a:r>
            <a:r>
              <a:rPr lang="ko-KR" altLang="en-US" sz="4000" b="1" dirty="0" err="1"/>
              <a:t>있어었어요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어제 집 있어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586869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5D1DE-8DF9-A69F-91AC-AAA13BAD2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A134855-0286-276D-60AF-DF148E21D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278F901-EC4F-FC49-E686-172914A6CD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Particelle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Luogo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(e),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(e-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3DBECEB4-79F5-7962-2915-48E0BDE89232}"/>
              </a:ext>
            </a:extLst>
          </p:cNvPr>
          <p:cNvSpPr txBox="1">
            <a:spLocks/>
          </p:cNvSpPr>
          <p:nvPr/>
        </p:nvSpPr>
        <p:spPr>
          <a:xfrm>
            <a:off x="938149" y="1282535"/>
            <a:ext cx="10580916" cy="169817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ko-KR" sz="3200" b="1" dirty="0"/>
          </a:p>
          <a:p>
            <a:pPr algn="l"/>
            <a:r>
              <a:rPr lang="en-US" altLang="ko-KR" sz="3200" b="1" dirty="0"/>
              <a:t>Eh, </a:t>
            </a:r>
            <a:r>
              <a:rPr lang="en-US" altLang="ko-KR" sz="3200" b="1" dirty="0" err="1"/>
              <a:t>Te</a:t>
            </a:r>
            <a:r>
              <a:rPr lang="en-US" altLang="ko-KR" sz="3200" b="1" dirty="0"/>
              <a:t> ne sei </a:t>
            </a:r>
            <a:r>
              <a:rPr lang="en-US" altLang="ko-KR" sz="3200" b="1" dirty="0" err="1"/>
              <a:t>accorto</a:t>
            </a:r>
            <a:r>
              <a:rPr lang="en-US" altLang="ko-KR" sz="3200" b="1" dirty="0"/>
              <a:t>? Beh </a:t>
            </a:r>
            <a:r>
              <a:rPr lang="en-US" altLang="ko-KR" sz="3200" b="1" dirty="0" err="1"/>
              <a:t>vedi</a:t>
            </a:r>
            <a:r>
              <a:rPr lang="en-US" altLang="ko-KR" sz="3200" b="1" dirty="0"/>
              <a:t> </a:t>
            </a:r>
            <a:r>
              <a:rPr lang="ko-KR" altLang="en-US" sz="3200" b="1" dirty="0"/>
              <a:t>배고프다 </a:t>
            </a:r>
            <a:r>
              <a:rPr lang="en-US" altLang="ko-KR" sz="3200" b="1" dirty="0"/>
              <a:t>è un verbo </a:t>
            </a:r>
            <a:r>
              <a:rPr lang="en-US" altLang="ko-KR" sz="3200" b="1" dirty="0" err="1"/>
              <a:t>irregolare</a:t>
            </a:r>
            <a:r>
              <a:rPr lang="en-US" altLang="ko-KR" sz="3200" b="1" dirty="0"/>
              <a:t> e segue </a:t>
            </a:r>
            <a:r>
              <a:rPr lang="en-US" altLang="ko-KR" sz="3200" b="1" dirty="0" err="1"/>
              <a:t>altre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regole</a:t>
            </a:r>
            <a:r>
              <a:rPr lang="en-US" altLang="ko-KR" sz="3200" b="1" dirty="0"/>
              <a:t> ma ci </a:t>
            </a:r>
            <a:r>
              <a:rPr lang="en-US" altLang="ko-KR" sz="3200" b="1" dirty="0" err="1"/>
              <a:t>torneremo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più</a:t>
            </a:r>
            <a:r>
              <a:rPr lang="en-US" altLang="ko-KR" sz="3200" b="1" dirty="0"/>
              <a:t> avanti </a:t>
            </a:r>
            <a:r>
              <a:rPr lang="en-US" altLang="ko-KR" sz="3200" b="1" dirty="0" err="1"/>
              <a:t>tranquillo</a:t>
            </a:r>
            <a:r>
              <a:rPr lang="en-US" altLang="ko-KR" sz="3200" b="1" dirty="0"/>
              <a:t>!! </a:t>
            </a:r>
            <a:r>
              <a:rPr lang="ko-KR" altLang="en-US" sz="3200" b="1" dirty="0"/>
              <a:t>😉</a:t>
            </a:r>
          </a:p>
        </p:txBody>
      </p:sp>
    </p:spTree>
    <p:extLst>
      <p:ext uri="{BB962C8B-B14F-4D97-AF65-F5344CB8AC3E}">
        <p14:creationId xmlns:p14="http://schemas.microsoft.com/office/powerpoint/2010/main" val="794648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B1AAC-8867-5BC1-4ABE-6E1250958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A476C91-10CB-F5C3-1C1F-C7399C7D4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118029A-32A4-4102-62E9-89A68BA41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Particelle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Luogo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(e),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(e-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4EE4DF28-32E4-5C12-CBA2-075E0BF36AAB}"/>
              </a:ext>
            </a:extLst>
          </p:cNvPr>
          <p:cNvSpPr txBox="1">
            <a:spLocks/>
          </p:cNvSpPr>
          <p:nvPr/>
        </p:nvSpPr>
        <p:spPr>
          <a:xfrm>
            <a:off x="938149" y="1282535"/>
            <a:ext cx="10580916" cy="38951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/>
              <a:t>Ora </a:t>
            </a:r>
            <a:r>
              <a:rPr lang="en-US" altLang="ko-KR" sz="3600" b="1" dirty="0" err="1"/>
              <a:t>che</a:t>
            </a:r>
            <a:r>
              <a:rPr lang="en-US" altLang="ko-KR" sz="3600" b="1" dirty="0"/>
              <a:t> </a:t>
            </a:r>
            <a:r>
              <a:rPr lang="en-US" altLang="ko-KR" sz="3600" b="1" dirty="0" err="1"/>
              <a:t>sai</a:t>
            </a:r>
            <a:r>
              <a:rPr lang="en-US" altLang="ko-KR" sz="3600" b="1" dirty="0"/>
              <a:t> dire “DOVE” in </a:t>
            </a:r>
            <a:r>
              <a:rPr lang="en-US" altLang="ko-KR" sz="3600" b="1" dirty="0" err="1"/>
              <a:t>coreano</a:t>
            </a:r>
            <a:r>
              <a:rPr lang="en-US" altLang="ko-KR" sz="3600" b="1" dirty="0"/>
              <a:t> </a:t>
            </a:r>
            <a:r>
              <a:rPr lang="en-US" altLang="ko-KR" sz="3600" b="1" dirty="0" err="1"/>
              <a:t>posso</a:t>
            </a:r>
            <a:r>
              <a:rPr lang="en-US" altLang="ko-KR" sz="3600" b="1" dirty="0"/>
              <a:t>, </a:t>
            </a:r>
            <a:r>
              <a:rPr lang="en-US" altLang="ko-KR" sz="3600" b="1" dirty="0" err="1"/>
              <a:t>introdurti</a:t>
            </a:r>
            <a:r>
              <a:rPr lang="en-US" altLang="ko-KR" sz="3600" b="1" dirty="0"/>
              <a:t> il </a:t>
            </a:r>
            <a:r>
              <a:rPr lang="en-US" altLang="ko-KR" sz="3600" b="1" dirty="0" err="1"/>
              <a:t>concetto</a:t>
            </a:r>
            <a:r>
              <a:rPr lang="en-US" altLang="ko-KR" sz="3600" b="1" dirty="0"/>
              <a:t> di </a:t>
            </a:r>
            <a:r>
              <a:rPr lang="en-US" altLang="ko-KR" sz="3600" b="1" dirty="0" err="1"/>
              <a:t>particella</a:t>
            </a:r>
            <a:r>
              <a:rPr lang="en-US" altLang="ko-KR" sz="3600" b="1" dirty="0"/>
              <a:t> di </a:t>
            </a:r>
            <a:r>
              <a:rPr lang="en-US" altLang="ko-KR" sz="3600" b="1" dirty="0" err="1"/>
              <a:t>luogo</a:t>
            </a:r>
            <a:r>
              <a:rPr lang="en-US" altLang="ko-KR" sz="3600" b="1" dirty="0"/>
              <a:t>.</a:t>
            </a:r>
          </a:p>
          <a:p>
            <a:pPr algn="l"/>
            <a:r>
              <a:rPr lang="en-US" altLang="ko-KR" sz="3600" b="1" dirty="0"/>
              <a:t>Eh </a:t>
            </a:r>
            <a:r>
              <a:rPr lang="en-US" altLang="ko-KR" sz="3600" b="1" dirty="0" err="1"/>
              <a:t>già</a:t>
            </a:r>
            <a:r>
              <a:rPr lang="en-US" altLang="ko-KR" sz="3600" b="1" dirty="0"/>
              <a:t>, ne </a:t>
            </a:r>
            <a:r>
              <a:rPr lang="en-US" altLang="ko-KR" sz="3600" b="1" dirty="0" err="1"/>
              <a:t>esistono</a:t>
            </a:r>
            <a:r>
              <a:rPr lang="en-US" altLang="ko-KR" sz="3600" b="1" dirty="0"/>
              <a:t> </a:t>
            </a:r>
            <a:r>
              <a:rPr lang="en-US" altLang="ko-KR" sz="3600" b="1" dirty="0" err="1"/>
              <a:t>altre</a:t>
            </a:r>
            <a:r>
              <a:rPr lang="en-US" altLang="ko-KR" sz="3600" b="1" dirty="0"/>
              <a:t>, </a:t>
            </a:r>
            <a:r>
              <a:rPr lang="en-US" altLang="ko-KR" sz="3600" b="1" dirty="0" err="1"/>
              <a:t>oltre</a:t>
            </a:r>
            <a:r>
              <a:rPr lang="en-US" altLang="ko-KR" sz="3600" b="1" dirty="0"/>
              <a:t> a </a:t>
            </a:r>
            <a:r>
              <a:rPr lang="en-US" altLang="ko-KR" sz="3600" b="1" dirty="0" err="1"/>
              <a:t>quella</a:t>
            </a:r>
            <a:r>
              <a:rPr lang="en-US" altLang="ko-KR" sz="3600" b="1" dirty="0"/>
              <a:t> di </a:t>
            </a:r>
            <a:r>
              <a:rPr lang="en-US" altLang="ko-KR" sz="3600" b="1" dirty="0" err="1"/>
              <a:t>soggetto</a:t>
            </a:r>
            <a:r>
              <a:rPr lang="en-US" altLang="ko-KR" sz="3600" b="1" dirty="0"/>
              <a:t> e </a:t>
            </a:r>
            <a:r>
              <a:rPr lang="en-US" altLang="ko-KR" sz="3600" b="1" dirty="0" err="1"/>
              <a:t>quella</a:t>
            </a:r>
            <a:r>
              <a:rPr lang="en-US" altLang="ko-KR" sz="3600" b="1" dirty="0"/>
              <a:t> di </a:t>
            </a:r>
            <a:r>
              <a:rPr lang="en-US" altLang="ko-KR" sz="3600" b="1" dirty="0" err="1"/>
              <a:t>tema</a:t>
            </a:r>
            <a:r>
              <a:rPr lang="en-US" altLang="ko-KR" sz="3600" b="1" dirty="0"/>
              <a:t>.</a:t>
            </a:r>
          </a:p>
          <a:p>
            <a:pPr algn="l"/>
            <a:endParaRPr lang="en-US" altLang="ko-KR" sz="3600" b="1" dirty="0"/>
          </a:p>
          <a:p>
            <a:pPr algn="l"/>
            <a:r>
              <a:rPr lang="en-US" altLang="ko-KR" sz="3600" b="1" dirty="0"/>
              <a:t>Le due </a:t>
            </a:r>
            <a:r>
              <a:rPr lang="en-US" altLang="ko-KR" sz="3600" b="1" dirty="0" err="1"/>
              <a:t>particelle</a:t>
            </a:r>
            <a:r>
              <a:rPr lang="en-US" altLang="ko-KR" sz="3600" b="1" dirty="0"/>
              <a:t> </a:t>
            </a:r>
            <a:r>
              <a:rPr lang="en-US" altLang="ko-KR" sz="3600" b="1" dirty="0" err="1"/>
              <a:t>che</a:t>
            </a:r>
            <a:r>
              <a:rPr lang="en-US" altLang="ko-KR" sz="3600" b="1" dirty="0"/>
              <a:t> </a:t>
            </a:r>
            <a:r>
              <a:rPr lang="en-US" altLang="ko-KR" sz="3600" b="1" dirty="0" err="1"/>
              <a:t>andremo</a:t>
            </a:r>
            <a:r>
              <a:rPr lang="en-US" altLang="ko-KR" sz="3600" b="1" dirty="0"/>
              <a:t> a </a:t>
            </a:r>
            <a:r>
              <a:rPr lang="en-US" altLang="ko-KR" sz="3600" b="1" dirty="0" err="1"/>
              <a:t>vedere</a:t>
            </a:r>
            <a:r>
              <a:rPr lang="en-US" altLang="ko-KR" sz="3600" b="1" dirty="0"/>
              <a:t> </a:t>
            </a:r>
            <a:r>
              <a:rPr lang="en-US" altLang="ko-KR" sz="3600" b="1" dirty="0" err="1"/>
              <a:t>sono</a:t>
            </a:r>
            <a:r>
              <a:rPr lang="en-US" altLang="ko-KR" sz="3600" b="1" dirty="0"/>
              <a:t>: </a:t>
            </a:r>
            <a:r>
              <a:rPr lang="ko-KR" altLang="en-US" sz="3600" b="1" dirty="0">
                <a:solidFill>
                  <a:srgbClr val="0070C0"/>
                </a:solidFill>
              </a:rPr>
              <a:t>에</a:t>
            </a:r>
            <a:r>
              <a:rPr lang="en-US" altLang="ko-KR" sz="3600" b="1" dirty="0">
                <a:solidFill>
                  <a:srgbClr val="0070C0"/>
                </a:solidFill>
              </a:rPr>
              <a:t>[e]</a:t>
            </a:r>
            <a:r>
              <a:rPr lang="en-US" altLang="ko-KR" sz="3600" b="1" dirty="0"/>
              <a:t> ed </a:t>
            </a:r>
            <a:r>
              <a:rPr lang="ko-KR" altLang="en-US" sz="3600" b="1" dirty="0">
                <a:solidFill>
                  <a:srgbClr val="FF0000"/>
                </a:solidFill>
              </a:rPr>
              <a:t>에서</a:t>
            </a:r>
            <a:r>
              <a:rPr lang="en-US" altLang="ko-KR" sz="3600" b="1" dirty="0">
                <a:solidFill>
                  <a:srgbClr val="FF0000"/>
                </a:solidFill>
              </a:rPr>
              <a:t>[e-</a:t>
            </a:r>
            <a:r>
              <a:rPr lang="en-US" altLang="ko-KR" sz="3600" b="1" dirty="0" err="1">
                <a:solidFill>
                  <a:srgbClr val="FF0000"/>
                </a:solidFill>
              </a:rPr>
              <a:t>seo</a:t>
            </a:r>
            <a:r>
              <a:rPr lang="en-US" altLang="ko-KR" sz="3600" b="1" dirty="0">
                <a:solidFill>
                  <a:srgbClr val="FF0000"/>
                </a:solidFill>
              </a:rPr>
              <a:t>].</a:t>
            </a:r>
          </a:p>
        </p:txBody>
      </p:sp>
    </p:spTree>
    <p:extLst>
      <p:ext uri="{BB962C8B-B14F-4D97-AF65-F5344CB8AC3E}">
        <p14:creationId xmlns:p14="http://schemas.microsoft.com/office/powerpoint/2010/main" val="24887964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425F6-B8C6-9020-CD84-D4B2334A0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EEDD768-E67A-8A2F-786D-37E9C73EA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1CD5215-C6AC-E057-CD21-8BD980E253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Particelle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Luogo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(e),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(e-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94BE1168-A3E6-D08D-8A4F-6E07086FCAD9}"/>
              </a:ext>
            </a:extLst>
          </p:cNvPr>
          <p:cNvSpPr txBox="1">
            <a:spLocks/>
          </p:cNvSpPr>
          <p:nvPr/>
        </p:nvSpPr>
        <p:spPr>
          <a:xfrm>
            <a:off x="938149" y="1282535"/>
            <a:ext cx="10580916" cy="38951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/>
              <a:t>Esse </a:t>
            </a:r>
            <a:r>
              <a:rPr lang="en-US" altLang="ko-KR" sz="3600" b="1" dirty="0" err="1"/>
              <a:t>si</a:t>
            </a:r>
            <a:r>
              <a:rPr lang="en-US" altLang="ko-KR" sz="3600" b="1" dirty="0"/>
              <a:t> </a:t>
            </a:r>
            <a:r>
              <a:rPr lang="en-US" altLang="ko-KR" sz="3600" b="1" dirty="0" err="1"/>
              <a:t>usano</a:t>
            </a:r>
            <a:r>
              <a:rPr lang="en-US" altLang="ko-KR" sz="3600" b="1" dirty="0"/>
              <a:t>, come quelle </a:t>
            </a:r>
            <a:r>
              <a:rPr lang="en-US" altLang="ko-KR" sz="3600" b="1" dirty="0" err="1"/>
              <a:t>già</a:t>
            </a:r>
            <a:r>
              <a:rPr lang="en-US" altLang="ko-KR" sz="3600" b="1" dirty="0"/>
              <a:t> </a:t>
            </a:r>
            <a:r>
              <a:rPr lang="en-US" altLang="ko-KR" sz="3600" b="1" dirty="0" err="1"/>
              <a:t>incontrate</a:t>
            </a:r>
            <a:r>
              <a:rPr lang="en-US" altLang="ko-KR" sz="3600" b="1" dirty="0"/>
              <a:t>, dopo il </a:t>
            </a:r>
            <a:r>
              <a:rPr lang="en-US" altLang="ko-KR" sz="3600" b="1" dirty="0" err="1"/>
              <a:t>nome</a:t>
            </a:r>
            <a:r>
              <a:rPr lang="en-US" altLang="ko-KR" sz="3600" b="1" dirty="0"/>
              <a:t> a cui </a:t>
            </a:r>
            <a:r>
              <a:rPr lang="en-US" altLang="ko-KR" sz="3600" b="1" dirty="0" err="1"/>
              <a:t>si</a:t>
            </a:r>
            <a:r>
              <a:rPr lang="en-US" altLang="ko-KR" sz="3600" b="1" dirty="0"/>
              <a:t> </a:t>
            </a:r>
            <a:r>
              <a:rPr lang="en-US" altLang="ko-KR" sz="3600" b="1" dirty="0" err="1"/>
              <a:t>riferiscono</a:t>
            </a:r>
            <a:r>
              <a:rPr lang="en-US" altLang="ko-KR" sz="3600" b="1" dirty="0"/>
              <a:t>.</a:t>
            </a:r>
          </a:p>
          <a:p>
            <a:pPr algn="l"/>
            <a:endParaRPr lang="en-US" altLang="ko-KR" sz="3600" b="1" dirty="0"/>
          </a:p>
          <a:p>
            <a:pPr algn="l"/>
            <a:r>
              <a:rPr lang="en-US" altLang="ko-KR" sz="3600" b="1" dirty="0"/>
              <a:t>“Ma a </a:t>
            </a:r>
            <a:r>
              <a:rPr lang="en-US" altLang="ko-KR" sz="3600" b="1" dirty="0" err="1"/>
              <a:t>cosa</a:t>
            </a:r>
            <a:r>
              <a:rPr lang="en-US" altLang="ko-KR" sz="3600" b="1" dirty="0"/>
              <a:t> </a:t>
            </a:r>
            <a:r>
              <a:rPr lang="en-US" altLang="ko-KR" sz="3600" b="1" dirty="0" err="1"/>
              <a:t>servono</a:t>
            </a:r>
            <a:r>
              <a:rPr lang="en-US" altLang="ko-KR" sz="3600" b="1" dirty="0"/>
              <a:t>??” Lo </a:t>
            </a:r>
            <a:r>
              <a:rPr lang="en-US" altLang="ko-KR" sz="3600" b="1" dirty="0" err="1"/>
              <a:t>capirai</a:t>
            </a:r>
            <a:r>
              <a:rPr lang="en-US" altLang="ko-KR" sz="3600" b="1" dirty="0"/>
              <a:t> subito…</a:t>
            </a:r>
          </a:p>
          <a:p>
            <a:pPr algn="l"/>
            <a:endParaRPr lang="en-US" altLang="ko-KR" sz="3600" b="1" dirty="0"/>
          </a:p>
          <a:p>
            <a:pPr algn="l"/>
            <a:r>
              <a:rPr lang="en-US" altLang="ko-KR" sz="3600" b="1" dirty="0"/>
              <a:t>La </a:t>
            </a:r>
            <a:r>
              <a:rPr lang="en-US" altLang="ko-KR" sz="3600" b="1" dirty="0" err="1"/>
              <a:t>particella</a:t>
            </a:r>
            <a:r>
              <a:rPr lang="en-US" altLang="ko-KR" sz="3600" b="1" dirty="0"/>
              <a:t> </a:t>
            </a:r>
            <a:r>
              <a:rPr lang="ko-KR" altLang="en-US" sz="3600" b="1" dirty="0">
                <a:solidFill>
                  <a:schemeClr val="accent1"/>
                </a:solidFill>
              </a:rPr>
              <a:t>에</a:t>
            </a:r>
            <a:r>
              <a:rPr lang="ko-KR" altLang="en-US" sz="3600" b="1" dirty="0"/>
              <a:t> </a:t>
            </a:r>
            <a:r>
              <a:rPr lang="en-US" altLang="ko-KR" sz="3600" b="1" dirty="0"/>
              <a:t>indica, molto </a:t>
            </a:r>
            <a:r>
              <a:rPr lang="en-US" altLang="ko-KR" sz="3600" b="1" dirty="0" err="1"/>
              <a:t>semplicemente</a:t>
            </a:r>
            <a:r>
              <a:rPr lang="en-US" altLang="ko-KR" sz="3600" b="1" dirty="0"/>
              <a:t>, il </a:t>
            </a:r>
            <a:r>
              <a:rPr lang="en-US" altLang="ko-KR" sz="3600" b="1" dirty="0" err="1"/>
              <a:t>luogo</a:t>
            </a:r>
            <a:r>
              <a:rPr lang="en-US" altLang="ko-KR" sz="3600" b="1" dirty="0"/>
              <a:t> in cui ci </a:t>
            </a:r>
            <a:r>
              <a:rPr lang="en-US" altLang="ko-KR" sz="3600" b="1" dirty="0" err="1"/>
              <a:t>si</a:t>
            </a:r>
            <a:r>
              <a:rPr lang="en-US" altLang="ko-KR" sz="3600" b="1" dirty="0"/>
              <a:t> trova o di cui </a:t>
            </a:r>
            <a:r>
              <a:rPr lang="en-US" altLang="ko-KR" sz="3600" b="1" dirty="0" err="1"/>
              <a:t>si</a:t>
            </a:r>
            <a:r>
              <a:rPr lang="en-US" altLang="ko-KR" sz="3600" b="1" dirty="0"/>
              <a:t> </a:t>
            </a:r>
            <a:r>
              <a:rPr lang="en-US" altLang="ko-KR" sz="3600" b="1" dirty="0" err="1"/>
              <a:t>parla</a:t>
            </a:r>
            <a:endParaRPr lang="en-US" altLang="ko-KR" sz="3600" b="1" dirty="0"/>
          </a:p>
        </p:txBody>
      </p:sp>
    </p:spTree>
    <p:extLst>
      <p:ext uri="{BB962C8B-B14F-4D97-AF65-F5344CB8AC3E}">
        <p14:creationId xmlns:p14="http://schemas.microsoft.com/office/powerpoint/2010/main" val="7697863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FC1CC-9174-B658-7DA3-AE2382796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BD8564E-4C8C-E419-6AF8-0E7C8ED6E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2D08ADD-7EEE-4F0D-8F80-E55D8A89DC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Particelle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Luogo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(e),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(e-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830C7230-28F7-0178-DE87-130ED160AE89}"/>
              </a:ext>
            </a:extLst>
          </p:cNvPr>
          <p:cNvSpPr txBox="1">
            <a:spLocks/>
          </p:cNvSpPr>
          <p:nvPr/>
        </p:nvSpPr>
        <p:spPr>
          <a:xfrm>
            <a:off x="938149" y="1365662"/>
            <a:ext cx="10580916" cy="23750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000" dirty="0"/>
              <a:t>Perché vedi, molte volte nel parlato coreano, le particelle le puoi trascurare, ma spesso sono fondamentali per dare chiarezza a ciò che stai dicendo.</a:t>
            </a:r>
          </a:p>
        </p:txBody>
      </p:sp>
    </p:spTree>
    <p:extLst>
      <p:ext uri="{BB962C8B-B14F-4D97-AF65-F5344CB8AC3E}">
        <p14:creationId xmlns:p14="http://schemas.microsoft.com/office/powerpoint/2010/main" val="40984019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FD38-EFC1-C416-D4BA-BD91CE860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A2247BE-F9A8-554C-FBF6-E52BCFCDC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2988A6B-6837-BEF7-8A87-423B92653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Particelle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Luogo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(e),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(e-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410474AE-1B63-622F-EB88-0CA26AE4304F}"/>
              </a:ext>
            </a:extLst>
          </p:cNvPr>
          <p:cNvSpPr txBox="1">
            <a:spLocks/>
          </p:cNvSpPr>
          <p:nvPr/>
        </p:nvSpPr>
        <p:spPr>
          <a:xfrm>
            <a:off x="938149" y="1365662"/>
            <a:ext cx="10580916" cy="425136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dirty="0"/>
              <a:t>Per farti capire meglio guarda questa frase:</a:t>
            </a:r>
          </a:p>
          <a:p>
            <a:pPr algn="l"/>
            <a:endParaRPr lang="it-IT" altLang="ko-KR" sz="3200" dirty="0"/>
          </a:p>
          <a:p>
            <a:pPr algn="l"/>
            <a:r>
              <a:rPr lang="ko-KR" altLang="en-US" sz="3200" b="1" dirty="0"/>
              <a:t>집 있어요 </a:t>
            </a:r>
            <a:r>
              <a:rPr lang="en-US" altLang="ko-KR" sz="3200" b="1" dirty="0"/>
              <a:t>[</a:t>
            </a:r>
            <a:r>
              <a:rPr lang="it-IT" altLang="ko-KR" sz="3200" b="1" dirty="0"/>
              <a:t>jib iss-eo-yo] </a:t>
            </a:r>
            <a:r>
              <a:rPr lang="en-US" altLang="ko-KR" sz="3200" dirty="0"/>
              <a:t>-&gt;</a:t>
            </a:r>
            <a:r>
              <a:rPr lang="ko-KR" altLang="it-IT" sz="3200" dirty="0"/>
              <a:t> </a:t>
            </a:r>
            <a:r>
              <a:rPr lang="it-IT" altLang="ko-KR" sz="3200" dirty="0"/>
              <a:t>Come la tradurresti?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 “la casa ha”; “la casa c’è”; “sono a casa”?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Capisci bene che, se vuoi dire </a:t>
            </a:r>
            <a:r>
              <a:rPr lang="it-IT" altLang="ko-KR" sz="3200" b="1" dirty="0"/>
              <a:t>“Sono a casa</a:t>
            </a:r>
            <a:r>
              <a:rPr lang="it-IT" altLang="ko-KR" sz="3200" dirty="0"/>
              <a:t>” hai bisogno di specificarlo…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E qui entra in gioco la particella </a:t>
            </a:r>
            <a:r>
              <a:rPr lang="ko-KR" altLang="en-US" sz="3200" b="1" dirty="0">
                <a:solidFill>
                  <a:schemeClr val="accent1"/>
                </a:solidFill>
              </a:rPr>
              <a:t>에</a:t>
            </a:r>
            <a:r>
              <a:rPr lang="en-US" altLang="ko-KR" sz="3200" dirty="0"/>
              <a:t>, </a:t>
            </a:r>
            <a:r>
              <a:rPr lang="it-IT" altLang="ko-KR" sz="3200" dirty="0"/>
              <a:t>essa infatti indica “il luogo”!</a:t>
            </a:r>
          </a:p>
        </p:txBody>
      </p:sp>
    </p:spTree>
    <p:extLst>
      <p:ext uri="{BB962C8B-B14F-4D97-AF65-F5344CB8AC3E}">
        <p14:creationId xmlns:p14="http://schemas.microsoft.com/office/powerpoint/2010/main" val="38744448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DFC77-9FC6-D561-5013-CCE055071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FCAD6EC-A964-5BA1-0B5E-171B30382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DAF11B6-E928-B77F-5E02-E9FB33775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Particelle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Luogo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(e),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(e-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BE63F8A3-22AB-0D7D-4640-3684413685B9}"/>
              </a:ext>
            </a:extLst>
          </p:cNvPr>
          <p:cNvSpPr txBox="1">
            <a:spLocks/>
          </p:cNvSpPr>
          <p:nvPr/>
        </p:nvSpPr>
        <p:spPr>
          <a:xfrm>
            <a:off x="938149" y="1365662"/>
            <a:ext cx="10580916" cy="425136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dirty="0"/>
              <a:t>La frase vista sopra quindi diventa:</a:t>
            </a:r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r>
              <a:rPr lang="ko-KR" altLang="en-US" sz="3200" dirty="0"/>
              <a:t>집</a:t>
            </a:r>
            <a:r>
              <a:rPr lang="ko-KR" altLang="en-US" sz="3200" b="1" dirty="0">
                <a:solidFill>
                  <a:schemeClr val="accent1"/>
                </a:solidFill>
              </a:rPr>
              <a:t>에</a:t>
            </a:r>
            <a:r>
              <a:rPr lang="ko-KR" altLang="en-US" sz="3200" dirty="0"/>
              <a:t> 있어요 </a:t>
            </a:r>
            <a:r>
              <a:rPr lang="en-US" altLang="ko-KR" sz="3200" dirty="0"/>
              <a:t>[</a:t>
            </a:r>
            <a:r>
              <a:rPr lang="it-IT" altLang="ko-KR" sz="3200" dirty="0"/>
              <a:t>jib-e iss-eo-yo] </a:t>
            </a:r>
            <a:r>
              <a:rPr lang="en-US" altLang="ko-KR" sz="3200" dirty="0"/>
              <a:t>-&gt;</a:t>
            </a:r>
            <a:r>
              <a:rPr lang="ko-KR" altLang="it-IT" sz="3200" dirty="0"/>
              <a:t> “</a:t>
            </a:r>
            <a:r>
              <a:rPr lang="it-IT" altLang="ko-KR" sz="3200" dirty="0"/>
              <a:t>Sono a casa”</a:t>
            </a:r>
          </a:p>
          <a:p>
            <a:pPr algn="l"/>
            <a:endParaRPr lang="it-IT" altLang="ko-KR" sz="3200" dirty="0"/>
          </a:p>
          <a:p>
            <a:pPr algn="l"/>
            <a:r>
              <a:rPr lang="ko-KR" altLang="en-US" sz="3200" dirty="0"/>
              <a:t>학교</a:t>
            </a:r>
            <a:r>
              <a:rPr lang="ko-KR" altLang="en-US" sz="3200" b="1" dirty="0">
                <a:solidFill>
                  <a:schemeClr val="accent1"/>
                </a:solidFill>
              </a:rPr>
              <a:t>에</a:t>
            </a:r>
            <a:r>
              <a:rPr lang="ko-KR" altLang="en-US" sz="3200" dirty="0"/>
              <a:t> 가요 </a:t>
            </a:r>
            <a:r>
              <a:rPr lang="en-US" altLang="ko-KR" sz="3200" dirty="0"/>
              <a:t>[</a:t>
            </a:r>
            <a:r>
              <a:rPr lang="it-IT" altLang="ko-KR" sz="3200" dirty="0"/>
              <a:t>hag-gyo-e ga-yo] -&gt;</a:t>
            </a:r>
            <a:r>
              <a:rPr lang="ko-KR" altLang="it-IT" sz="3200" dirty="0"/>
              <a:t> “</a:t>
            </a:r>
            <a:r>
              <a:rPr lang="it-IT" altLang="ko-KR" sz="3200" dirty="0"/>
              <a:t>Vado a scuola”</a:t>
            </a:r>
          </a:p>
          <a:p>
            <a:pPr algn="l"/>
            <a:endParaRPr lang="it-IT" altLang="ko-KR" sz="3200" dirty="0"/>
          </a:p>
          <a:p>
            <a:pPr algn="l"/>
            <a:r>
              <a:rPr lang="ko-KR" altLang="en-US" sz="3200" dirty="0"/>
              <a:t>어디</a:t>
            </a:r>
            <a:r>
              <a:rPr lang="ko-KR" altLang="en-US" sz="3200" b="1" dirty="0">
                <a:solidFill>
                  <a:schemeClr val="accent1"/>
                </a:solidFill>
              </a:rPr>
              <a:t>에</a:t>
            </a:r>
            <a:r>
              <a:rPr lang="ko-KR" altLang="en-US" sz="3200" dirty="0"/>
              <a:t> 있어요</a:t>
            </a:r>
            <a:r>
              <a:rPr lang="en-US" altLang="ko-KR" sz="3200" dirty="0"/>
              <a:t>? [</a:t>
            </a:r>
            <a:r>
              <a:rPr lang="it-IT" altLang="ko-KR" sz="3200" dirty="0"/>
              <a:t>eo-di-e iss-eo-yo] </a:t>
            </a:r>
            <a:r>
              <a:rPr lang="en-US" altLang="ko-KR" sz="3200" dirty="0"/>
              <a:t>-&gt;</a:t>
            </a:r>
            <a:r>
              <a:rPr lang="ko-KR" altLang="it-IT" sz="3200" dirty="0"/>
              <a:t> “</a:t>
            </a:r>
            <a:r>
              <a:rPr lang="it-IT" altLang="ko-KR" sz="3200" dirty="0"/>
              <a:t>Dove sei?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Come vedi l’utilità di questa particella è notevole!</a:t>
            </a:r>
          </a:p>
        </p:txBody>
      </p:sp>
    </p:spTree>
    <p:extLst>
      <p:ext uri="{BB962C8B-B14F-4D97-AF65-F5344CB8AC3E}">
        <p14:creationId xmlns:p14="http://schemas.microsoft.com/office/powerpoint/2010/main" val="42867420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66C4A-E71D-DE7C-F703-C76AE4E95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F9C1515-F5F6-CF66-5435-E52B5360D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00E709D-AB59-0692-557C-C99C5FD18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Particelle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Luogo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(e),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(e-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53C6ABA6-F4DF-DDF5-3D28-7388C58F67FF}"/>
              </a:ext>
            </a:extLst>
          </p:cNvPr>
          <p:cNvSpPr txBox="1">
            <a:spLocks/>
          </p:cNvSpPr>
          <p:nvPr/>
        </p:nvSpPr>
        <p:spPr>
          <a:xfrm>
            <a:off x="938149" y="1365662"/>
            <a:ext cx="10580916" cy="25888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dirty="0"/>
              <a:t>Vediamo adesso la seconda, </a:t>
            </a:r>
            <a:r>
              <a:rPr lang="ko-KR" altLang="en-US" sz="3200" b="1" dirty="0">
                <a:solidFill>
                  <a:srgbClr val="FF0000"/>
                </a:solidFill>
              </a:rPr>
              <a:t>에서</a:t>
            </a:r>
            <a:r>
              <a:rPr lang="en-US" altLang="ko-KR" sz="3200" dirty="0"/>
              <a:t>:</a:t>
            </a:r>
          </a:p>
          <a:p>
            <a:pPr algn="l"/>
            <a:endParaRPr lang="en-US" altLang="ko-KR" sz="3200" dirty="0"/>
          </a:p>
          <a:p>
            <a:pPr algn="l"/>
            <a:endParaRPr lang="en-US" altLang="ko-KR" sz="3200" dirty="0"/>
          </a:p>
          <a:p>
            <a:pPr algn="l"/>
            <a:r>
              <a:rPr lang="it-IT" altLang="ko-KR" sz="3200" dirty="0"/>
              <a:t>Le regole di utilizzo sono identiche, tuttavia questa indica </a:t>
            </a:r>
            <a:r>
              <a:rPr lang="it-IT" altLang="ko-KR" sz="3200" b="1" dirty="0">
                <a:solidFill>
                  <a:srgbClr val="FF0000"/>
                </a:solidFill>
              </a:rPr>
              <a:t>DA</a:t>
            </a:r>
            <a:r>
              <a:rPr lang="it-IT" altLang="ko-KR" sz="3200" dirty="0"/>
              <a:t> dove stai facendo o dicendo qualcosa:</a:t>
            </a:r>
          </a:p>
        </p:txBody>
      </p:sp>
    </p:spTree>
    <p:extLst>
      <p:ext uri="{BB962C8B-B14F-4D97-AF65-F5344CB8AC3E}">
        <p14:creationId xmlns:p14="http://schemas.microsoft.com/office/powerpoint/2010/main" val="5667525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388CD-B593-92C9-26A6-5F5B92DA4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BCC2E49-F4B6-B82E-2301-60020AFA0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2386267-5189-58EF-82EA-D7E0E3B73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Particelle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Luogo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(e),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(e-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D7BF7C7F-502C-11C6-2A73-BE414EE94095}"/>
              </a:ext>
            </a:extLst>
          </p:cNvPr>
          <p:cNvSpPr txBox="1">
            <a:spLocks/>
          </p:cNvSpPr>
          <p:nvPr/>
        </p:nvSpPr>
        <p:spPr>
          <a:xfrm>
            <a:off x="938149" y="1365662"/>
            <a:ext cx="10580916" cy="3740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dirty="0"/>
              <a:t>Quindi:</a:t>
            </a:r>
          </a:p>
          <a:p>
            <a:pPr algn="l"/>
            <a:endParaRPr lang="it-IT" altLang="ko-KR" sz="3200" dirty="0"/>
          </a:p>
          <a:p>
            <a:pPr algn="l"/>
            <a:r>
              <a:rPr lang="ko-KR" altLang="en-US" sz="3200" dirty="0"/>
              <a:t>집</a:t>
            </a:r>
            <a:r>
              <a:rPr lang="ko-KR" altLang="en-US" sz="3200" b="1" dirty="0">
                <a:solidFill>
                  <a:srgbClr val="FF0000"/>
                </a:solidFill>
              </a:rPr>
              <a:t>에서</a:t>
            </a:r>
            <a:r>
              <a:rPr lang="ko-KR" altLang="en-US" sz="3200" dirty="0"/>
              <a:t> 와요 </a:t>
            </a:r>
            <a:r>
              <a:rPr lang="en-US" altLang="ko-KR" sz="3200" dirty="0"/>
              <a:t>[</a:t>
            </a:r>
            <a:r>
              <a:rPr lang="it-IT" altLang="ko-KR" sz="3200" dirty="0"/>
              <a:t>jib-e-seo wa-yo] </a:t>
            </a:r>
            <a:r>
              <a:rPr lang="en-US" altLang="ko-KR" sz="3200" dirty="0"/>
              <a:t>-&gt;</a:t>
            </a:r>
            <a:r>
              <a:rPr lang="ko-KR" altLang="it-IT" sz="3200" dirty="0"/>
              <a:t> “</a:t>
            </a:r>
            <a:r>
              <a:rPr lang="it-IT" altLang="ko-KR" sz="3200" dirty="0"/>
              <a:t>vengo </a:t>
            </a:r>
            <a:r>
              <a:rPr lang="it-IT" altLang="ko-KR" sz="3200" b="1" dirty="0">
                <a:solidFill>
                  <a:srgbClr val="FF0000"/>
                </a:solidFill>
              </a:rPr>
              <a:t>da</a:t>
            </a:r>
            <a:r>
              <a:rPr lang="it-IT" altLang="ko-KR" sz="3200" dirty="0"/>
              <a:t> casa”</a:t>
            </a:r>
          </a:p>
          <a:p>
            <a:pPr algn="l"/>
            <a:r>
              <a:rPr lang="ko-KR" altLang="en-US" sz="3200" dirty="0"/>
              <a:t>이탈리아</a:t>
            </a:r>
            <a:r>
              <a:rPr lang="ko-KR" altLang="en-US" sz="3200" b="1" dirty="0">
                <a:solidFill>
                  <a:srgbClr val="FF0000"/>
                </a:solidFill>
              </a:rPr>
              <a:t>에서</a:t>
            </a:r>
            <a:r>
              <a:rPr lang="ko-KR" altLang="en-US" sz="3200" dirty="0"/>
              <a:t> 전화 왔어요 </a:t>
            </a:r>
            <a:endParaRPr lang="en-US" altLang="ko-KR" sz="3200" dirty="0"/>
          </a:p>
          <a:p>
            <a:pPr algn="l"/>
            <a:endParaRPr lang="en-US" altLang="ko-KR" sz="3200" dirty="0"/>
          </a:p>
          <a:p>
            <a:pPr algn="l"/>
            <a:r>
              <a:rPr lang="en-US" altLang="ko-KR" sz="3200" dirty="0"/>
              <a:t>[</a:t>
            </a:r>
            <a:r>
              <a:rPr lang="it-IT" altLang="ko-KR" sz="3200" dirty="0"/>
              <a:t>i-tal-li-a-e-seo jeon-hwa wass-eo-yo] </a:t>
            </a:r>
            <a:r>
              <a:rPr lang="ko-KR" altLang="it-IT" sz="3200" dirty="0"/>
              <a:t>🡪 </a:t>
            </a:r>
            <a:r>
              <a:rPr lang="it-IT" altLang="ko-KR" sz="3200" dirty="0"/>
              <a:t>È arrivata una chiamata </a:t>
            </a:r>
            <a:r>
              <a:rPr lang="it-IT" altLang="ko-KR" sz="3200" b="1" dirty="0">
                <a:solidFill>
                  <a:srgbClr val="FF0000"/>
                </a:solidFill>
              </a:rPr>
              <a:t>dall’</a:t>
            </a:r>
            <a:r>
              <a:rPr lang="it-IT" altLang="ko-KR" sz="3200" dirty="0"/>
              <a:t>Italia</a:t>
            </a:r>
          </a:p>
        </p:txBody>
      </p:sp>
    </p:spTree>
    <p:extLst>
      <p:ext uri="{BB962C8B-B14F-4D97-AF65-F5344CB8AC3E}">
        <p14:creationId xmlns:p14="http://schemas.microsoft.com/office/powerpoint/2010/main" val="32146822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66599-770D-C0AE-8E16-CEC12244F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41EFE77-33A4-A690-B190-55E5172C9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61443FA-391C-EC2B-D9D3-F93D8365E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Particelle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Luogo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(e),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(e-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55C77553-6BC5-8162-01F2-A174BFD3E5CC}"/>
              </a:ext>
            </a:extLst>
          </p:cNvPr>
          <p:cNvSpPr txBox="1">
            <a:spLocks/>
          </p:cNvSpPr>
          <p:nvPr/>
        </p:nvSpPr>
        <p:spPr>
          <a:xfrm>
            <a:off x="938149" y="1365661"/>
            <a:ext cx="10580916" cy="39544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dirty="0"/>
              <a:t>Tutto chiaro vero? C’è un piccolo MA… </a:t>
            </a:r>
            <a:r>
              <a:rPr lang="it-IT" altLang="ko-KR" sz="3200" u="sng" dirty="0"/>
              <a:t>La particella </a:t>
            </a:r>
          </a:p>
          <a:p>
            <a:pPr algn="l"/>
            <a:r>
              <a:rPr lang="ko-KR" altLang="en-US" sz="3200" b="1" u="sng" dirty="0">
                <a:solidFill>
                  <a:srgbClr val="FF0000"/>
                </a:solidFill>
              </a:rPr>
              <a:t>에서</a:t>
            </a:r>
            <a:r>
              <a:rPr lang="ko-KR" altLang="en-US" sz="3200" u="sng" dirty="0"/>
              <a:t> </a:t>
            </a:r>
            <a:r>
              <a:rPr lang="it-IT" altLang="ko-KR" sz="3200" u="sng" dirty="0"/>
              <a:t>indica anche il luogo in cui si sta svolgendo un azione</a:t>
            </a:r>
            <a:r>
              <a:rPr lang="it-IT" altLang="ko-KR" sz="3200" dirty="0"/>
              <a:t> (cosa?)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Si, perché quando sei un luogo in cui stai compiendo un azione, non puoi usare </a:t>
            </a:r>
            <a:r>
              <a:rPr lang="ko-KR" altLang="en-US" sz="3200" b="1" dirty="0">
                <a:solidFill>
                  <a:schemeClr val="accent1"/>
                </a:solidFill>
              </a:rPr>
              <a:t>에</a:t>
            </a:r>
            <a:r>
              <a:rPr lang="ko-KR" altLang="en-US" sz="3200" dirty="0"/>
              <a:t> </a:t>
            </a:r>
            <a:r>
              <a:rPr lang="it-IT" altLang="ko-KR" sz="3200" dirty="0"/>
              <a:t>ma devi usare </a:t>
            </a:r>
            <a:r>
              <a:rPr lang="ko-KR" altLang="en-US" sz="3200" b="1" dirty="0">
                <a:solidFill>
                  <a:srgbClr val="FF0000"/>
                </a:solidFill>
              </a:rPr>
              <a:t>에서</a:t>
            </a:r>
            <a:r>
              <a:rPr lang="en-US" altLang="ko-KR" sz="3200" b="1" dirty="0">
                <a:solidFill>
                  <a:srgbClr val="FF0000"/>
                </a:solidFill>
              </a:rPr>
              <a:t>.</a:t>
            </a:r>
            <a:r>
              <a:rPr lang="en-US" altLang="ko-KR" sz="3200" dirty="0"/>
              <a:t> </a:t>
            </a:r>
            <a:r>
              <a:rPr lang="it-IT" altLang="ko-KR" sz="3200" dirty="0"/>
              <a:t>Imparerai con la pratica non preoccuparti.</a:t>
            </a:r>
          </a:p>
          <a:p>
            <a:pPr algn="l"/>
            <a:endParaRPr lang="it-IT" altLang="ko-KR" sz="3200" dirty="0"/>
          </a:p>
        </p:txBody>
      </p:sp>
    </p:spTree>
    <p:extLst>
      <p:ext uri="{BB962C8B-B14F-4D97-AF65-F5344CB8AC3E}">
        <p14:creationId xmlns:p14="http://schemas.microsoft.com/office/powerpoint/2010/main" val="41063166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2FAF1-FD23-B0CE-1FD1-6B89EAE46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693BF09-72A7-0D69-19F4-0D103A1DA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6285402-0CA3-9960-C503-4DE842B133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Particelle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Luogo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(e),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(e-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3A911FD-F4E2-90E3-2AF3-F1ABD5C8DB32}"/>
              </a:ext>
            </a:extLst>
          </p:cNvPr>
          <p:cNvSpPr txBox="1">
            <a:spLocks/>
          </p:cNvSpPr>
          <p:nvPr/>
        </p:nvSpPr>
        <p:spPr>
          <a:xfrm>
            <a:off x="938149" y="1365661"/>
            <a:ext cx="10580916" cy="39544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dirty="0"/>
              <a:t>Allora, se dici: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b="1" dirty="0"/>
              <a:t>“Mangio a casa” </a:t>
            </a:r>
            <a:r>
              <a:rPr lang="it-IT" altLang="ko-KR" sz="3200" dirty="0"/>
              <a:t>ti verrebbe spontaneo dire </a:t>
            </a:r>
          </a:p>
          <a:p>
            <a:pPr algn="l"/>
            <a:r>
              <a:rPr lang="it-IT" altLang="ko-KR" sz="3200" dirty="0"/>
              <a:t>“</a:t>
            </a:r>
            <a:r>
              <a:rPr lang="ko-KR" altLang="en-US" sz="3200" dirty="0"/>
              <a:t>집</a:t>
            </a:r>
            <a:r>
              <a:rPr lang="ko-KR" altLang="en-US" sz="3200" b="1" dirty="0">
                <a:solidFill>
                  <a:schemeClr val="accent1"/>
                </a:solidFill>
              </a:rPr>
              <a:t>에</a:t>
            </a:r>
            <a:r>
              <a:rPr lang="ko-KR" altLang="en-US" sz="3200" dirty="0"/>
              <a:t> 먹어요”  </a:t>
            </a:r>
            <a:r>
              <a:rPr lang="it-IT" altLang="ko-KR" sz="3200" dirty="0"/>
              <a:t>purtroppo è sbagliato perché tu, stai</a:t>
            </a:r>
          </a:p>
          <a:p>
            <a:pPr algn="l"/>
            <a:r>
              <a:rPr lang="it-IT" altLang="ko-KR" sz="3200" dirty="0"/>
              <a:t> </a:t>
            </a:r>
          </a:p>
          <a:p>
            <a:pPr algn="l"/>
            <a:r>
              <a:rPr lang="it-IT" altLang="ko-KR" sz="3200" dirty="0"/>
              <a:t>compiendo l’azione di mangiare, a casa, quindi dovrai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usare la particella </a:t>
            </a:r>
            <a:r>
              <a:rPr lang="ko-KR" altLang="en-US" sz="3200" b="1" dirty="0">
                <a:solidFill>
                  <a:srgbClr val="FF0000"/>
                </a:solidFill>
              </a:rPr>
              <a:t>에서</a:t>
            </a:r>
            <a:r>
              <a:rPr lang="en-US" altLang="ko-KR" sz="3200" b="1" dirty="0">
                <a:solidFill>
                  <a:srgbClr val="FF0000"/>
                </a:solidFill>
              </a:rPr>
              <a:t> -&gt; </a:t>
            </a:r>
            <a:r>
              <a:rPr lang="ko-KR" altLang="en-US" sz="3200" dirty="0"/>
              <a:t>집</a:t>
            </a:r>
            <a:r>
              <a:rPr lang="ko-KR" altLang="en-US" sz="3200" b="1" dirty="0">
                <a:solidFill>
                  <a:srgbClr val="FF0000"/>
                </a:solidFill>
              </a:rPr>
              <a:t>에서</a:t>
            </a:r>
            <a:r>
              <a:rPr lang="ko-KR" altLang="en-US" sz="3200" dirty="0"/>
              <a:t> 먹어요 </a:t>
            </a:r>
            <a:r>
              <a:rPr lang="it-IT" altLang="ko-KR" sz="3200" b="1" dirty="0">
                <a:solidFill>
                  <a:schemeClr val="accent6"/>
                </a:solidFill>
              </a:rPr>
              <a:t>corretto</a:t>
            </a:r>
          </a:p>
        </p:txBody>
      </p:sp>
    </p:spTree>
    <p:extLst>
      <p:ext uri="{BB962C8B-B14F-4D97-AF65-F5344CB8AC3E}">
        <p14:creationId xmlns:p14="http://schemas.microsoft.com/office/powerpoint/2010/main" val="3983319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78B55-EE04-1536-AD3C-2B7EEA37C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C98921C-8987-C4EE-6E8C-A150B9C6B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2C38480-0561-4E80-1341-A6557E94C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Particelle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Luogo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(e),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(e-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797CCEE6-C858-74BA-C92D-F2B63A5DC7B5}"/>
              </a:ext>
            </a:extLst>
          </p:cNvPr>
          <p:cNvSpPr txBox="1">
            <a:spLocks/>
          </p:cNvSpPr>
          <p:nvPr/>
        </p:nvSpPr>
        <p:spPr>
          <a:xfrm>
            <a:off x="938149" y="1365661"/>
            <a:ext cx="10580916" cy="39544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dirty="0"/>
              <a:t>Esempio:</a:t>
            </a:r>
          </a:p>
          <a:p>
            <a:pPr algn="l"/>
            <a:endParaRPr lang="it-IT" altLang="ko-KR" sz="3200" dirty="0"/>
          </a:p>
          <a:p>
            <a:pPr algn="l"/>
            <a:r>
              <a:rPr lang="ko-KR" altLang="en-US" sz="3200" dirty="0"/>
              <a:t>학교</a:t>
            </a:r>
            <a:r>
              <a:rPr lang="ko-KR" altLang="en-US" sz="3200" b="1" dirty="0">
                <a:solidFill>
                  <a:srgbClr val="FF0000"/>
                </a:solidFill>
              </a:rPr>
              <a:t>에서</a:t>
            </a:r>
            <a:r>
              <a:rPr lang="ko-KR" altLang="en-US" sz="3200" dirty="0"/>
              <a:t> 뭐해요</a:t>
            </a:r>
            <a:r>
              <a:rPr lang="en-US" altLang="ko-KR" sz="3200" dirty="0"/>
              <a:t>? [</a:t>
            </a:r>
            <a:r>
              <a:rPr lang="it-IT" altLang="ko-KR" sz="3200" dirty="0"/>
              <a:t>hag-gyo-e-seo mwo-hae-yo?] </a:t>
            </a:r>
          </a:p>
          <a:p>
            <a:pPr algn="l"/>
            <a:r>
              <a:rPr lang="it-IT" altLang="ko-KR" sz="3200" dirty="0"/>
              <a:t>= “Che fai </a:t>
            </a:r>
            <a:r>
              <a:rPr lang="it-IT" altLang="ko-KR" sz="3200" b="1" dirty="0"/>
              <a:t>a</a:t>
            </a:r>
            <a:r>
              <a:rPr lang="it-IT" altLang="ko-KR" sz="3200" dirty="0"/>
              <a:t> scuola?”</a:t>
            </a:r>
          </a:p>
          <a:p>
            <a:pPr algn="l"/>
            <a:endParaRPr lang="it-IT" altLang="ko-KR" sz="3200" dirty="0"/>
          </a:p>
          <a:p>
            <a:pPr algn="l"/>
            <a:r>
              <a:rPr lang="ko-KR" altLang="en-US" sz="3200" dirty="0"/>
              <a:t>학교</a:t>
            </a:r>
            <a:r>
              <a:rPr lang="ko-KR" altLang="en-US" sz="3200" b="1" dirty="0">
                <a:solidFill>
                  <a:srgbClr val="FF0000"/>
                </a:solidFill>
              </a:rPr>
              <a:t>에서</a:t>
            </a:r>
            <a:r>
              <a:rPr lang="ko-KR" altLang="en-US" sz="3200" dirty="0"/>
              <a:t> 공부해요 </a:t>
            </a:r>
            <a:r>
              <a:rPr lang="en-US" altLang="ko-KR" sz="3200" dirty="0"/>
              <a:t>[</a:t>
            </a:r>
            <a:r>
              <a:rPr lang="it-IT" altLang="ko-KR" sz="3200" dirty="0"/>
              <a:t>hag-gyo-e-seo gong-bu-hae-yo] = “Studio </a:t>
            </a:r>
            <a:r>
              <a:rPr lang="it-IT" altLang="ko-KR" sz="3200" b="1" dirty="0"/>
              <a:t>a</a:t>
            </a:r>
            <a:r>
              <a:rPr lang="it-IT" altLang="ko-KR" sz="3200" dirty="0"/>
              <a:t> scuola”</a:t>
            </a:r>
          </a:p>
        </p:txBody>
      </p:sp>
    </p:spTree>
    <p:extLst>
      <p:ext uri="{BB962C8B-B14F-4D97-AF65-F5344CB8AC3E}">
        <p14:creationId xmlns:p14="http://schemas.microsoft.com/office/powerpoint/2010/main" val="10111234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CD8AA-BFF0-6B78-D951-039E315D9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BD78DB8-3144-A96C-2164-E753A2F6D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61D6505-39CC-41AC-2087-D4F7611E41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Particelle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Luogo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(e),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(e-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5FE7769E-982B-6A47-A758-F2A276A0F5FC}"/>
              </a:ext>
            </a:extLst>
          </p:cNvPr>
          <p:cNvSpPr txBox="1">
            <a:spLocks/>
          </p:cNvSpPr>
          <p:nvPr/>
        </p:nvSpPr>
        <p:spPr>
          <a:xfrm>
            <a:off x="938149" y="1365661"/>
            <a:ext cx="10580916" cy="39544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3200" dirty="0"/>
              <a:t>집</a:t>
            </a:r>
            <a:r>
              <a:rPr lang="ko-KR" altLang="en-US" sz="3200" b="1" dirty="0">
                <a:solidFill>
                  <a:srgbClr val="FF0000"/>
                </a:solidFill>
              </a:rPr>
              <a:t>에서</a:t>
            </a:r>
            <a:r>
              <a:rPr lang="ko-KR" altLang="en-US" sz="3200" dirty="0"/>
              <a:t> 뭐해요</a:t>
            </a:r>
            <a:r>
              <a:rPr lang="en-US" altLang="ko-KR" sz="3200" dirty="0"/>
              <a:t>? [</a:t>
            </a:r>
            <a:r>
              <a:rPr lang="it-IT" altLang="ko-KR" sz="3200" dirty="0"/>
              <a:t>jib-e-so mwo-hae-yo?] </a:t>
            </a:r>
          </a:p>
          <a:p>
            <a:pPr algn="l"/>
            <a:r>
              <a:rPr lang="it-IT" altLang="ko-KR" sz="3200" dirty="0"/>
              <a:t>= “Che fai a casa?”</a:t>
            </a:r>
          </a:p>
          <a:p>
            <a:pPr algn="l"/>
            <a:endParaRPr lang="it-IT" altLang="ko-KR" sz="3200" dirty="0"/>
          </a:p>
          <a:p>
            <a:pPr algn="l"/>
            <a:r>
              <a:rPr lang="ko-KR" altLang="en-US" sz="3200" dirty="0"/>
              <a:t>집</a:t>
            </a:r>
            <a:r>
              <a:rPr lang="ko-KR" altLang="en-US" sz="3200" b="1" dirty="0">
                <a:solidFill>
                  <a:srgbClr val="FF0000"/>
                </a:solidFill>
              </a:rPr>
              <a:t>에서</a:t>
            </a:r>
            <a:r>
              <a:rPr lang="ko-KR" altLang="en-US" sz="3200" dirty="0"/>
              <a:t> 일해요 </a:t>
            </a:r>
            <a:r>
              <a:rPr lang="en-US" altLang="ko-KR" sz="3200" dirty="0"/>
              <a:t>[</a:t>
            </a:r>
            <a:r>
              <a:rPr lang="it-IT" altLang="ko-KR" sz="3200" dirty="0"/>
              <a:t>jib-e-seo il-hae-yo] = “Lavoro </a:t>
            </a:r>
            <a:r>
              <a:rPr lang="it-IT" altLang="ko-KR" sz="3200" b="1" dirty="0">
                <a:solidFill>
                  <a:srgbClr val="FF0000"/>
                </a:solidFill>
              </a:rPr>
              <a:t>a</a:t>
            </a:r>
            <a:r>
              <a:rPr lang="it-IT" altLang="ko-KR" sz="3200" dirty="0"/>
              <a:t> casa”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Come vedi ti ho sottolineato i verbi che indicano un’azione e quindi che vogliono </a:t>
            </a:r>
            <a:r>
              <a:rPr lang="ko-KR" altLang="en-US" sz="3200" b="1" dirty="0">
                <a:solidFill>
                  <a:srgbClr val="FF0000"/>
                </a:solidFill>
              </a:rPr>
              <a:t>에서</a:t>
            </a:r>
          </a:p>
        </p:txBody>
      </p:sp>
    </p:spTree>
    <p:extLst>
      <p:ext uri="{BB962C8B-B14F-4D97-AF65-F5344CB8AC3E}">
        <p14:creationId xmlns:p14="http://schemas.microsoft.com/office/powerpoint/2010/main" val="88873121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26E1B-C4B8-6D44-B359-C4F9C619B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2B32CAF-CA4C-B517-3F20-0340014EB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74EBA7F-1274-626D-CC91-7A328A4F0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Particelle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Luogo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(e),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(e-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F6BF3004-90CF-5D3B-DD81-1E5D4E057AEE}"/>
              </a:ext>
            </a:extLst>
          </p:cNvPr>
          <p:cNvSpPr txBox="1">
            <a:spLocks/>
          </p:cNvSpPr>
          <p:nvPr/>
        </p:nvSpPr>
        <p:spPr>
          <a:xfrm>
            <a:off x="938149" y="1365661"/>
            <a:ext cx="10580916" cy="39544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dirty="0"/>
              <a:t>Se </a:t>
            </a:r>
            <a:r>
              <a:rPr lang="en-US" altLang="ko-KR" sz="3200" dirty="0" err="1"/>
              <a:t>noti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una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cosa</a:t>
            </a:r>
            <a:r>
              <a:rPr lang="en-US" altLang="ko-KR" sz="3200" dirty="0"/>
              <a:t>, “</a:t>
            </a:r>
            <a:r>
              <a:rPr lang="ko-KR" altLang="en-US" sz="3200" dirty="0"/>
              <a:t>집</a:t>
            </a:r>
            <a:r>
              <a:rPr lang="ko-KR" altLang="en-US" sz="3200" b="1" dirty="0">
                <a:solidFill>
                  <a:schemeClr val="accent1"/>
                </a:solidFill>
              </a:rPr>
              <a:t>에</a:t>
            </a:r>
            <a:r>
              <a:rPr lang="ko-KR" altLang="en-US" sz="3200" dirty="0"/>
              <a:t> 있어요” </a:t>
            </a:r>
            <a:r>
              <a:rPr lang="en-US" altLang="ko-KR" sz="3200" dirty="0"/>
              <a:t>è </a:t>
            </a:r>
            <a:r>
              <a:rPr lang="en-US" altLang="ko-KR" sz="3200" dirty="0" err="1"/>
              <a:t>scritto</a:t>
            </a:r>
            <a:r>
              <a:rPr lang="en-US" altLang="ko-KR" sz="3200" dirty="0"/>
              <a:t> con </a:t>
            </a:r>
            <a:r>
              <a:rPr lang="ko-KR" altLang="en-US" sz="3200" b="1" dirty="0">
                <a:solidFill>
                  <a:schemeClr val="accent1"/>
                </a:solidFill>
              </a:rPr>
              <a:t>에</a:t>
            </a:r>
            <a:r>
              <a:rPr lang="ko-KR" altLang="en-US" sz="3200" dirty="0"/>
              <a:t> </a:t>
            </a:r>
            <a:r>
              <a:rPr lang="en-US" altLang="ko-KR" sz="3200" dirty="0"/>
              <a:t>e non </a:t>
            </a:r>
            <a:r>
              <a:rPr lang="ko-KR" altLang="en-US" sz="3200" b="1" dirty="0">
                <a:solidFill>
                  <a:srgbClr val="FF0000"/>
                </a:solidFill>
              </a:rPr>
              <a:t>에서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questo</a:t>
            </a:r>
            <a:r>
              <a:rPr lang="en-US" altLang="ko-KR" sz="3200" dirty="0"/>
              <a:t> molto </a:t>
            </a:r>
            <a:r>
              <a:rPr lang="en-US" altLang="ko-KR" sz="3200" dirty="0" err="1"/>
              <a:t>semplicemente</a:t>
            </a:r>
            <a:r>
              <a:rPr lang="en-US" altLang="ko-KR" sz="3200" dirty="0"/>
              <a:t> </a:t>
            </a:r>
            <a:r>
              <a:rPr lang="en-US" altLang="ko-KR" sz="3200" dirty="0" err="1"/>
              <a:t>perché</a:t>
            </a:r>
            <a:r>
              <a:rPr lang="en-US" altLang="ko-KR" sz="3200" dirty="0"/>
              <a:t> lo </a:t>
            </a:r>
            <a:r>
              <a:rPr lang="en-US" altLang="ko-KR" sz="3200" u="sng" dirty="0"/>
              <a:t>“stare” </a:t>
            </a:r>
            <a:r>
              <a:rPr lang="en-US" altLang="ko-KR" sz="3200" dirty="0"/>
              <a:t>a casa con indica </a:t>
            </a:r>
            <a:r>
              <a:rPr lang="en-US" altLang="ko-KR" sz="3200" dirty="0" err="1"/>
              <a:t>un’azione</a:t>
            </a:r>
            <a:r>
              <a:rPr lang="en-US" altLang="ko-KR" sz="3200" dirty="0"/>
              <a:t> ma un </a:t>
            </a:r>
            <a:r>
              <a:rPr lang="en-US" altLang="ko-KR" sz="3200" dirty="0" err="1"/>
              <a:t>dato</a:t>
            </a:r>
            <a:r>
              <a:rPr lang="en-US" altLang="ko-KR" sz="3200" dirty="0"/>
              <a:t> di </a:t>
            </a:r>
            <a:r>
              <a:rPr lang="en-US" altLang="ko-KR" sz="3200" dirty="0" err="1"/>
              <a:t>fatto</a:t>
            </a:r>
            <a:r>
              <a:rPr lang="en-US" altLang="ko-KR" sz="3200" dirty="0"/>
              <a:t>. </a:t>
            </a:r>
            <a:r>
              <a:rPr lang="en-US" altLang="ko-KR" sz="3200" u="sng" dirty="0" err="1"/>
              <a:t>Quindi</a:t>
            </a:r>
            <a:r>
              <a:rPr lang="en-US" altLang="ko-KR" sz="3200" u="sng" dirty="0"/>
              <a:t> </a:t>
            </a:r>
            <a:r>
              <a:rPr lang="ko-KR" altLang="en-US" sz="3200" b="1" u="sng" dirty="0">
                <a:solidFill>
                  <a:srgbClr val="FF0000"/>
                </a:solidFill>
              </a:rPr>
              <a:t>에서</a:t>
            </a:r>
            <a:r>
              <a:rPr lang="ko-KR" altLang="en-US" sz="3200" u="sng" dirty="0"/>
              <a:t> </a:t>
            </a:r>
            <a:r>
              <a:rPr lang="en-US" altLang="ko-KR" sz="3200" u="sng" dirty="0" err="1"/>
              <a:t>si</a:t>
            </a:r>
            <a:r>
              <a:rPr lang="en-US" altLang="ko-KR" sz="3200" u="sng" dirty="0"/>
              <a:t> </a:t>
            </a:r>
            <a:r>
              <a:rPr lang="en-US" altLang="ko-KR" sz="3200" u="sng" dirty="0" err="1"/>
              <a:t>usa</a:t>
            </a:r>
            <a:r>
              <a:rPr lang="en-US" altLang="ko-KR" sz="3200" u="sng" dirty="0"/>
              <a:t> </a:t>
            </a:r>
            <a:r>
              <a:rPr lang="en-US" altLang="ko-KR" sz="3200" u="sng" dirty="0" err="1"/>
              <a:t>quando</a:t>
            </a:r>
            <a:r>
              <a:rPr lang="en-US" altLang="ko-KR" sz="3200" u="sng" dirty="0"/>
              <a:t> </a:t>
            </a:r>
            <a:r>
              <a:rPr lang="en-US" altLang="ko-KR" sz="3200" u="sng" dirty="0" err="1"/>
              <a:t>stai</a:t>
            </a:r>
            <a:r>
              <a:rPr lang="en-US" altLang="ko-KR" sz="3200" u="sng" dirty="0"/>
              <a:t> </a:t>
            </a:r>
            <a:r>
              <a:rPr lang="en-US" altLang="ko-KR" sz="3200" u="sng" dirty="0" err="1"/>
              <a:t>effettivamente</a:t>
            </a:r>
            <a:r>
              <a:rPr lang="en-US" altLang="ko-KR" sz="3200" u="sng" dirty="0"/>
              <a:t> </a:t>
            </a:r>
            <a:r>
              <a:rPr lang="en-US" altLang="ko-KR" sz="3200" u="sng" dirty="0" err="1"/>
              <a:t>facendo</a:t>
            </a:r>
            <a:r>
              <a:rPr lang="en-US" altLang="ko-KR" sz="3200" u="sng" dirty="0"/>
              <a:t> </a:t>
            </a:r>
            <a:r>
              <a:rPr lang="en-US" altLang="ko-KR" sz="3200" u="sng" dirty="0" err="1"/>
              <a:t>qualcosa</a:t>
            </a:r>
            <a:r>
              <a:rPr lang="en-US" altLang="ko-KR" sz="3200" u="sng" dirty="0"/>
              <a:t> in </a:t>
            </a:r>
            <a:r>
              <a:rPr lang="en-US" altLang="ko-KR" sz="3200" u="sng" dirty="0" err="1"/>
              <a:t>quel</a:t>
            </a:r>
            <a:r>
              <a:rPr lang="en-US" altLang="ko-KR" sz="3200" u="sng" dirty="0"/>
              <a:t> </a:t>
            </a:r>
            <a:r>
              <a:rPr lang="en-US" altLang="ko-KR" sz="3200" u="sng" dirty="0" err="1"/>
              <a:t>luogo</a:t>
            </a:r>
            <a:r>
              <a:rPr lang="en-US" altLang="ko-KR" sz="3200" u="sng" dirty="0"/>
              <a:t>.</a:t>
            </a:r>
            <a:endParaRPr lang="ko-KR" altLang="en-US" sz="32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2241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3E13C-0099-66CB-F50A-2CEE82019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50DD1EA-79CF-FCC0-1DD2-E6BDD6757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0AA8AA3-3AA6-F167-224E-8F44B46BC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Particelle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Luogo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(e),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 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(e-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4884FCDE-011A-AD41-3DA1-45F34182B2AF}"/>
              </a:ext>
            </a:extLst>
          </p:cNvPr>
          <p:cNvSpPr txBox="1">
            <a:spLocks/>
          </p:cNvSpPr>
          <p:nvPr/>
        </p:nvSpPr>
        <p:spPr>
          <a:xfrm>
            <a:off x="938149" y="1365661"/>
            <a:ext cx="10580916" cy="39544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dirty="0"/>
              <a:t>Parole:</a:t>
            </a:r>
          </a:p>
          <a:p>
            <a:pPr algn="l"/>
            <a:r>
              <a:rPr lang="ko-KR" altLang="en-US" sz="3200" b="1" dirty="0"/>
              <a:t>집 </a:t>
            </a:r>
            <a:r>
              <a:rPr lang="en-US" altLang="ko-KR" sz="3200" b="1" dirty="0"/>
              <a:t>[jib] </a:t>
            </a:r>
            <a:r>
              <a:rPr lang="en-US" altLang="ko-KR" sz="3200" dirty="0"/>
              <a:t>-&gt; Casa      </a:t>
            </a:r>
          </a:p>
          <a:p>
            <a:pPr algn="l"/>
            <a:r>
              <a:rPr lang="ko-KR" altLang="en-US" sz="3200" b="1" dirty="0"/>
              <a:t>학교 </a:t>
            </a:r>
            <a:r>
              <a:rPr lang="en-US" altLang="ko-KR" sz="3200" b="1" dirty="0"/>
              <a:t>[hag-</a:t>
            </a:r>
            <a:r>
              <a:rPr lang="en-US" altLang="ko-KR" sz="3200" b="1" dirty="0" err="1"/>
              <a:t>gyo</a:t>
            </a:r>
            <a:r>
              <a:rPr lang="en-US" altLang="ko-KR" sz="3200" b="1" dirty="0"/>
              <a:t>] </a:t>
            </a:r>
            <a:r>
              <a:rPr lang="en-US" altLang="ko-KR" sz="3200" dirty="0"/>
              <a:t>-&gt;</a:t>
            </a:r>
            <a:r>
              <a:rPr lang="ko-KR" altLang="en-US" sz="3200" dirty="0"/>
              <a:t> </a:t>
            </a:r>
            <a:r>
              <a:rPr lang="en-US" altLang="ko-KR" sz="3200" dirty="0" err="1"/>
              <a:t>Scuola</a:t>
            </a:r>
            <a:endParaRPr lang="en-US" altLang="ko-KR" sz="3200" dirty="0"/>
          </a:p>
          <a:p>
            <a:pPr algn="l"/>
            <a:r>
              <a:rPr lang="ko-KR" altLang="en-US" sz="3200" b="1" dirty="0"/>
              <a:t>일하다 </a:t>
            </a:r>
            <a:r>
              <a:rPr lang="en-US" altLang="ko-KR" sz="3200" b="1" dirty="0"/>
              <a:t>[il-ha-da] </a:t>
            </a:r>
            <a:r>
              <a:rPr lang="en-US" altLang="ko-KR" sz="3200" dirty="0"/>
              <a:t>-&gt; </a:t>
            </a:r>
            <a:r>
              <a:rPr lang="ko-KR" altLang="en-US" sz="3200" dirty="0"/>
              <a:t> </a:t>
            </a:r>
            <a:r>
              <a:rPr lang="en-US" altLang="ko-KR" sz="3200" dirty="0" err="1"/>
              <a:t>Lavorare</a:t>
            </a:r>
            <a:r>
              <a:rPr lang="en-US" altLang="ko-KR" sz="3200" dirty="0"/>
              <a:t> </a:t>
            </a:r>
          </a:p>
          <a:p>
            <a:pPr algn="l"/>
            <a:r>
              <a:rPr lang="ko-KR" altLang="en-US" sz="3200" b="1" dirty="0"/>
              <a:t>공부하다 </a:t>
            </a:r>
            <a:r>
              <a:rPr lang="en-US" altLang="ko-KR" sz="3200" b="1" dirty="0"/>
              <a:t>[</a:t>
            </a:r>
            <a:r>
              <a:rPr lang="en-US" altLang="ko-KR" sz="3200" b="1" dirty="0" err="1"/>
              <a:t>kong</a:t>
            </a:r>
            <a:r>
              <a:rPr lang="en-US" altLang="ko-KR" sz="3200" b="1" dirty="0"/>
              <a:t>-</a:t>
            </a:r>
            <a:r>
              <a:rPr lang="en-US" altLang="ko-KR" sz="3200" b="1" dirty="0" err="1"/>
              <a:t>bu</a:t>
            </a:r>
            <a:r>
              <a:rPr lang="en-US" altLang="ko-KR" sz="3200" b="1" dirty="0"/>
              <a:t>-ha-da] </a:t>
            </a:r>
            <a:r>
              <a:rPr lang="en-US" altLang="ko-KR" sz="3200" dirty="0"/>
              <a:t>-&gt; </a:t>
            </a:r>
            <a:r>
              <a:rPr lang="ko-KR" altLang="en-US" sz="3200" dirty="0"/>
              <a:t> </a:t>
            </a:r>
            <a:r>
              <a:rPr lang="en-US" altLang="ko-KR" sz="3200" dirty="0" err="1"/>
              <a:t>Studiare</a:t>
            </a:r>
            <a:endParaRPr lang="en-US" altLang="ko-KR" sz="3200" dirty="0"/>
          </a:p>
          <a:p>
            <a:pPr algn="l"/>
            <a:r>
              <a:rPr lang="ko-KR" altLang="en-US" sz="3200" b="1" dirty="0"/>
              <a:t>전화 </a:t>
            </a:r>
            <a:r>
              <a:rPr lang="en-US" altLang="ko-KR" sz="3200" b="1" dirty="0"/>
              <a:t>[jeon-</a:t>
            </a:r>
            <a:r>
              <a:rPr lang="en-US" altLang="ko-KR" sz="3200" b="1" dirty="0" err="1"/>
              <a:t>hwa</a:t>
            </a:r>
            <a:r>
              <a:rPr lang="en-US" altLang="ko-KR" sz="3200" b="1" dirty="0"/>
              <a:t>] </a:t>
            </a:r>
            <a:r>
              <a:rPr lang="en-US" altLang="ko-KR" sz="3200" dirty="0"/>
              <a:t>-&gt;</a:t>
            </a:r>
            <a:r>
              <a:rPr lang="ko-KR" altLang="en-US" sz="3200" dirty="0"/>
              <a:t> </a:t>
            </a:r>
            <a:r>
              <a:rPr lang="en-US" altLang="ko-KR" sz="3200" dirty="0" err="1"/>
              <a:t>Telefono</a:t>
            </a:r>
            <a:r>
              <a:rPr lang="en-US" altLang="ko-KR" sz="3200" dirty="0"/>
              <a:t>/</a:t>
            </a:r>
            <a:r>
              <a:rPr lang="en-US" altLang="ko-KR" sz="3200" dirty="0" err="1"/>
              <a:t>Telefonata</a:t>
            </a:r>
            <a:endParaRPr lang="en-US" altLang="ko-KR" sz="3200" dirty="0"/>
          </a:p>
        </p:txBody>
      </p:sp>
    </p:spTree>
    <p:extLst>
      <p:ext uri="{BB962C8B-B14F-4D97-AF65-F5344CB8AC3E}">
        <p14:creationId xmlns:p14="http://schemas.microsoft.com/office/powerpoint/2010/main" val="428368549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A87EE-917E-FF10-7894-BA238802A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B2768F8-7F34-F989-36AD-596FF5592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6D9B1AE2-8276-FBF0-ABC2-BD1E9662FAD2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1. “Sono a casa” → 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집 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집에 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집에서 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집으로 있어요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41451663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15AEE-5920-80D2-A821-73F58D107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D5BB7CF-96AC-0E5D-1F51-1D126E23B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337908F1-A0F7-F5CB-4D39-9EB4BD07BC7D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2. “Vado a </a:t>
            </a:r>
            <a:r>
              <a:rPr lang="en-US" altLang="ko-KR" sz="4000" b="1" dirty="0" err="1"/>
              <a:t>scuola</a:t>
            </a:r>
            <a:r>
              <a:rPr lang="en-US" altLang="ko-KR" sz="4000" b="1" dirty="0"/>
              <a:t>” → 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학교 가요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학교에 가요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학교에서 가요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 err="1"/>
              <a:t>학교으로</a:t>
            </a:r>
            <a:r>
              <a:rPr lang="ko-KR" altLang="en-US" sz="4000" b="1" dirty="0"/>
              <a:t> 가요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7399225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2494B-FFF6-5842-0230-04210E8B1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AE20F55-2E68-BA4A-BC58-AF81167FB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C80B4163-803C-EB5E-FF34-E2DE95F386C0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3. “Studio a </a:t>
            </a:r>
            <a:r>
              <a:rPr lang="en-US" altLang="ko-KR" sz="4000" b="1" dirty="0" err="1"/>
              <a:t>scuola</a:t>
            </a:r>
            <a:r>
              <a:rPr lang="en-US" altLang="ko-KR" sz="4000" b="1" dirty="0"/>
              <a:t>” → 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학교에 공부해요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학교에서 공부해요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학교 공부해요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 err="1"/>
              <a:t>학교으로</a:t>
            </a:r>
            <a:r>
              <a:rPr lang="ko-KR" altLang="en-US" sz="4000" b="1" dirty="0"/>
              <a:t> 공부해요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1255206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29EF3-59BD-C0D3-EBE2-1431E36E1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13FC003-B996-C874-BEB4-DEAD35136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CC0EB1C7-0271-4333-2230-DF2B1D53214E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4. “Che </a:t>
            </a:r>
            <a:r>
              <a:rPr lang="en-US" altLang="ko-KR" sz="4000" b="1" dirty="0" err="1"/>
              <a:t>fai</a:t>
            </a:r>
            <a:r>
              <a:rPr lang="en-US" altLang="ko-KR" sz="4000" b="1" dirty="0"/>
              <a:t> a casa?” → 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집에 뭐해요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집에서 뭐해요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집 뭐해요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집으로 뭐해요</a:t>
            </a:r>
            <a:r>
              <a:rPr lang="en-US" altLang="ko-KR" sz="4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377986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7FCED-7242-5270-AACF-E887F7CA2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693F54C-7175-CD3D-96FA-31FC2711D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6E4997D0-FC4E-15E0-FBE3-32F2DE712601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5. “Vengo da casa” → 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집에 와요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집에서 와요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집 와요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집으로 와요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6859466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F4DDE-F29D-979C-EBE9-B59E11A62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3939831-FF4B-A503-0263-B561EE928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84C85A6B-84AA-3EE4-C3EA-338B82A32F0D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6. “È </a:t>
            </a:r>
            <a:r>
              <a:rPr lang="en-US" altLang="ko-KR" sz="4000" b="1" dirty="0" err="1"/>
              <a:t>arrivata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una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chiamata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dall’Italia</a:t>
            </a:r>
            <a:r>
              <a:rPr lang="en-US" altLang="ko-KR" sz="4000" b="1" dirty="0"/>
              <a:t>” → 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이탈리아에 전화 왔어요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이탈리아에서 전화 왔어요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이탈리아 전화 왔어요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 err="1"/>
              <a:t>이탈리아으로</a:t>
            </a:r>
            <a:r>
              <a:rPr lang="ko-KR" altLang="en-US" sz="4000" b="1" dirty="0"/>
              <a:t> 전화 왔어요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1108842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C073A-8B6C-6210-A9CC-0A628D366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F4A952F-2EF8-06BC-6FBB-603B74FCD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D32A80B1-1A05-4FC4-6429-A00F8C7F6BE8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7. “Mangio a casa” → 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집에 먹어요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집에서 먹어요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집 먹어요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집으로 먹어요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9242551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BB8BB-6CCB-9843-6F3B-576ED3B85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3A7B9E6-6923-F2FC-DB86-8E34C4ABA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7A28CCCB-8DD1-2373-6D0A-F9D6DF386A2A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8. “Dove sei?” → 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어디에서 있어요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어디에 있어요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어디 있어요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 err="1"/>
              <a:t>어디으로</a:t>
            </a:r>
            <a:r>
              <a:rPr lang="ko-KR" altLang="en-US" sz="4000" b="1" dirty="0"/>
              <a:t> 있어요</a:t>
            </a:r>
            <a:r>
              <a:rPr lang="en-US" altLang="ko-KR" sz="4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35977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3042</Words>
  <Application>Microsoft Office PowerPoint</Application>
  <PresentationFormat>와이드스크린</PresentationFormat>
  <Paragraphs>456</Paragraphs>
  <Slides>74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74</vt:i4>
      </vt:variant>
    </vt:vector>
  </HeadingPairs>
  <TitlesOfParts>
    <vt:vector size="78" baseType="lpstr">
      <vt:lpstr>맑은 고딕</vt:lpstr>
      <vt:lpstr>서울남산체 EB</vt:lpstr>
      <vt:lpstr>Arial</vt:lpstr>
      <vt:lpstr>Office 테마</vt:lpstr>
      <vt:lpstr>2025년 10월 14일 화요일 (Hwa yo il) martedi’   </vt:lpstr>
      <vt:lpstr>Esercizi</vt:lpstr>
      <vt:lpstr>Esercizi</vt:lpstr>
      <vt:lpstr>Esercizi</vt:lpstr>
      <vt:lpstr>Esercizi</vt:lpstr>
      <vt:lpstr>Esercizi</vt:lpstr>
      <vt:lpstr>Esercizi</vt:lpstr>
      <vt:lpstr>Esercizi</vt:lpstr>
      <vt:lpstr>Esercizi</vt:lpstr>
      <vt:lpstr>Lezione: Voglio (원하다/Won ha da)</vt:lpstr>
      <vt:lpstr>Lezione: Voglio (원하다/Won ha da)</vt:lpstr>
      <vt:lpstr>Lezione: Voglio (원하다/Won ha da)</vt:lpstr>
      <vt:lpstr>Lezione: Voglio (원하다/Won ha da)</vt:lpstr>
      <vt:lpstr>Lezione: Voglio (원하다/Won ha da)</vt:lpstr>
      <vt:lpstr>Lezione: Voglio (원하다/Won ha da)</vt:lpstr>
      <vt:lpstr>Lezione: Voglio (원하다/Won ha da)</vt:lpstr>
      <vt:lpstr>Lezione: Voglio (원하다/Won ha da)</vt:lpstr>
      <vt:lpstr>Lezione: Voglio (원하다/Won ha da)</vt:lpstr>
      <vt:lpstr>Lezione: Voglio (원하다/Won ha da)</vt:lpstr>
      <vt:lpstr>Lezione: Voglio (원하다/Won ha da)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Il passato / 과거형 (gwa gheo hyoung</vt:lpstr>
      <vt:lpstr>Il passato / 과거형 (gwa gheo hyoung</vt:lpstr>
      <vt:lpstr>Il passato / 과거형 (gwa gheo hyoung</vt:lpstr>
      <vt:lpstr>Il passato / 과거형 (gwa gheo hyoung</vt:lpstr>
      <vt:lpstr>Il passato / 과거형 (gwa gheo hyoung</vt:lpstr>
      <vt:lpstr>Il passato / 과거형 (gwa gheo hyoung</vt:lpstr>
      <vt:lpstr>Il passato / 과거형 (gwa gheo hyoung</vt:lpstr>
      <vt:lpstr>Il passato / 과거형 (gwa gheo hyoung</vt:lpstr>
      <vt:lpstr>Il passato / 과거형 (gwa gheo hyoung</vt:lpstr>
      <vt:lpstr>Il passato / 과거형 (gwa gheo hyoung</vt:lpstr>
      <vt:lpstr>Il passato / 과거형 (gwa gheo hyoung</vt:lpstr>
      <vt:lpstr>Il passato / 과거형 (gwa gheo hyoung</vt:lpstr>
      <vt:lpstr>Il passato / 과거형 (gwa gheo hyoung</vt:lpstr>
      <vt:lpstr>Il passato / 과거형 (gwa gheo hyoung</vt:lpstr>
      <vt:lpstr>Il passato / 과거형 (gwa gheo hyoung</vt:lpstr>
      <vt:lpstr>Il passato / 과거형 (gwa gheo hyoung</vt:lpstr>
      <vt:lpstr>Il passato / 과거형 (gwa gheo hyoung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Particelle di Luogo / 에 (e), 에서 (e-seo)</vt:lpstr>
      <vt:lpstr>Particelle di Luogo / 에 (e), 에서 (e-seo)</vt:lpstr>
      <vt:lpstr>Particelle di Luogo / 에 (e), 에서 (e-seo)</vt:lpstr>
      <vt:lpstr>Particelle di Luogo / 에 (e), 에서 (e-seo)</vt:lpstr>
      <vt:lpstr>Particelle di Luogo / 에 (e), 에서 (e-seo)</vt:lpstr>
      <vt:lpstr>Particelle di Luogo / 에 (e), 에서 (e-seo)</vt:lpstr>
      <vt:lpstr>Particelle di Luogo / 에 (e), 에서 (e-seo)</vt:lpstr>
      <vt:lpstr>Particelle di Luogo / 에 (e), 에서 (e-seo)</vt:lpstr>
      <vt:lpstr>Particelle di Luogo / 에 (e), 에서 (e-seo)</vt:lpstr>
      <vt:lpstr>Particelle di Luogo / 에 (e), 에서 (e-seo)</vt:lpstr>
      <vt:lpstr>Particelle di Luogo / 에 (e), 에서 (e-seo)</vt:lpstr>
      <vt:lpstr>Particelle di Luogo / 에 (e), 에서 (e-seo)</vt:lpstr>
      <vt:lpstr>Particelle di Luogo / 에 (e), 에서 (e-seo)</vt:lpstr>
      <vt:lpstr>Particelle di Luogo / 에 (e), 에서 (e-seo)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YOUNGSOL KIM</dc:creator>
  <cp:lastModifiedBy>YOUNGSOL KIM</cp:lastModifiedBy>
  <cp:revision>285</cp:revision>
  <dcterms:created xsi:type="dcterms:W3CDTF">2025-05-14T20:37:27Z</dcterms:created>
  <dcterms:modified xsi:type="dcterms:W3CDTF">2025-10-14T14:28:31Z</dcterms:modified>
</cp:coreProperties>
</file>