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679" r:id="rId3"/>
    <p:sldId id="680" r:id="rId4"/>
    <p:sldId id="681" r:id="rId5"/>
    <p:sldId id="682" r:id="rId6"/>
    <p:sldId id="683" r:id="rId7"/>
    <p:sldId id="684" r:id="rId8"/>
    <p:sldId id="685" r:id="rId9"/>
    <p:sldId id="686" r:id="rId10"/>
    <p:sldId id="687" r:id="rId11"/>
    <p:sldId id="688" r:id="rId12"/>
    <p:sldId id="689" r:id="rId13"/>
    <p:sldId id="690" r:id="rId14"/>
    <p:sldId id="691" r:id="rId15"/>
    <p:sldId id="692" r:id="rId16"/>
    <p:sldId id="693" r:id="rId17"/>
    <p:sldId id="694" r:id="rId18"/>
    <p:sldId id="695" r:id="rId19"/>
    <p:sldId id="696" r:id="rId20"/>
    <p:sldId id="697" r:id="rId21"/>
    <p:sldId id="698" r:id="rId22"/>
    <p:sldId id="699" r:id="rId23"/>
    <p:sldId id="700" r:id="rId24"/>
    <p:sldId id="701" r:id="rId25"/>
    <p:sldId id="702" r:id="rId26"/>
    <p:sldId id="703" r:id="rId27"/>
    <p:sldId id="557" r:id="rId28"/>
    <p:sldId id="704" r:id="rId29"/>
    <p:sldId id="705" r:id="rId30"/>
    <p:sldId id="706" r:id="rId31"/>
    <p:sldId id="707" r:id="rId32"/>
    <p:sldId id="708" r:id="rId33"/>
    <p:sldId id="618" r:id="rId34"/>
    <p:sldId id="619" r:id="rId35"/>
    <p:sldId id="709" r:id="rId36"/>
    <p:sldId id="710" r:id="rId37"/>
    <p:sldId id="711" r:id="rId38"/>
    <p:sldId id="712" r:id="rId39"/>
    <p:sldId id="713" r:id="rId40"/>
    <p:sldId id="714" r:id="rId41"/>
    <p:sldId id="715" r:id="rId42"/>
    <p:sldId id="716" r:id="rId43"/>
    <p:sldId id="717" r:id="rId44"/>
    <p:sldId id="718" r:id="rId45"/>
    <p:sldId id="719" r:id="rId46"/>
    <p:sldId id="720" r:id="rId47"/>
    <p:sldId id="721" r:id="rId48"/>
    <p:sldId id="722" r:id="rId49"/>
    <p:sldId id="723" r:id="rId50"/>
    <p:sldId id="724" r:id="rId51"/>
    <p:sldId id="725" r:id="rId52"/>
    <p:sldId id="726" r:id="rId53"/>
    <p:sldId id="558" r:id="rId54"/>
    <p:sldId id="727" r:id="rId55"/>
    <p:sldId id="728" r:id="rId56"/>
    <p:sldId id="729" r:id="rId57"/>
    <p:sldId id="730" r:id="rId58"/>
    <p:sldId id="731" r:id="rId59"/>
    <p:sldId id="732" r:id="rId60"/>
    <p:sldId id="733" r:id="rId61"/>
    <p:sldId id="734" r:id="rId62"/>
    <p:sldId id="735" r:id="rId63"/>
    <p:sldId id="736" r:id="rId64"/>
    <p:sldId id="737" r:id="rId65"/>
    <p:sldId id="739" r:id="rId66"/>
    <p:sldId id="740" r:id="rId67"/>
    <p:sldId id="738" r:id="rId68"/>
    <p:sldId id="678" r:id="rId69"/>
    <p:sldId id="741" r:id="rId70"/>
    <p:sldId id="742" r:id="rId71"/>
    <p:sldId id="743" r:id="rId72"/>
    <p:sldId id="744" r:id="rId73"/>
    <p:sldId id="745" r:id="rId74"/>
    <p:sldId id="747" r:id="rId75"/>
    <p:sldId id="746" r:id="rId76"/>
    <p:sldId id="748" r:id="rId77"/>
    <p:sldId id="749" r:id="rId78"/>
    <p:sldId id="750" r:id="rId79"/>
    <p:sldId id="751" r:id="rId80"/>
    <p:sldId id="756" r:id="rId8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29EAC2-5A58-8FBA-D7CF-5B8414C64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4614B22-C981-E791-7200-3D5F531CB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1D8319-6B4C-69CD-E87B-4CA46412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729398-BAB7-C84F-78ED-C42FDEC4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382205-7491-CFFA-1C12-76376CC2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15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891EE7-5B84-CCE6-0C31-8D34C660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63A56A-0443-2B09-DDB1-1EE99FCCA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CE2715-9CF4-6112-CCCD-42F65E29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C20F3-8F7A-4FFE-0679-10EC876D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40C424-D066-9A7C-86FE-880E0711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65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0FA8B-E135-2C55-E829-E9E44EA7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4F8F7A-1729-BC0B-A8B9-31D8B6E13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7883A5-F038-1414-8735-9A380A25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897BA5-CB62-00FE-05DC-77040F43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A8FD1E-E427-6C28-5C5C-FED86114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78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6078C3-8979-44CC-D6ED-6FB480E3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882537-4A94-9E76-517A-AD3D7331E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A16CB01-7AEC-0F9A-0B71-4820EE672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AA79FC-5CA1-9ECD-191C-DD444367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C54FDC-553B-CFE5-C968-2BE674C4D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40E08E-B58D-B837-E1B7-A7D8177A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6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436790-A559-6C0B-B4BB-6D426C3A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17C3C2-F0B2-EA02-EE3C-4927D1BBE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F349E1F-5E0E-334C-A4F7-A66718FD6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E765FF-19CB-E6E3-07F2-52FF5D3D6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7670837-1B2F-F5BE-965D-11F9265CE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B18F07-65FD-40D0-35D1-EE30EC099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0F7EB55-830A-0985-EB8D-31B1CD2D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285AB1A-C028-D3EB-8A31-4EC5D87B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15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4C75EB-4737-7899-C67F-4AC0E1B3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E102225-EFA4-1E7E-3D78-0921EDB8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8C2A705-28F9-99B6-FE54-891FC813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DEA5B7-3F74-D058-3A2C-7DDEABA4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09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F97AC22-C20F-5AE6-3707-EFBA6D8A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234F67-A22B-99FF-334C-11DBB7E1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8E71AD-B6B4-7D09-ACFB-2E94671C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51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38A683-CFAC-7B6B-D050-9698DF0B1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0D8826-8257-D56F-1C4F-10623558A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D944F-5E21-61BA-3158-F9B368031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337141-6446-FD7B-640D-82FB3C6D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CCE80C-430F-C863-0286-8A00DA5B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1C9342-59AE-00C5-146F-18C8385A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1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3A7DBD-86F7-81B8-8755-663D9C3E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C02158-79FB-3D2C-FED5-48698309C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DBB424-9CD4-9864-1ABB-A8BEA4486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2943FA-27D8-F363-39B7-061214AB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2724DD-930A-6C86-69E7-F35FC5F44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3DBEC0-58CF-6306-3AC1-3429B71F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1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E922A5-11DE-56B7-0ADF-A14F545E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8C6863-5F5D-1191-6B3E-AFD8D970B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5DB045-92E0-D6CF-1AB8-F18B8ACF7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B4B865-D84E-4F9D-86A5-79D961F4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78A7C3-5953-4C33-AA30-DBFAF79B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431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FEAA63C-A9C7-8990-F7FC-CBF1B3F81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F38E134-A721-074B-4C32-2E4A27906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E9FB28-0B50-2E0E-6E79-74CF56D3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82FDA-81C0-4EA5-2160-D6C3D89C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10918-6A65-81AC-E2CF-285D470E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75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177CA3-D3DC-232A-DDCF-92179823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66CC87-9E72-5BCE-C0AA-03F857245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472B21-EC7B-13D3-6707-5826358DB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C146C-D3B0-4E2B-9EB2-F60083A70B4D}" type="datetimeFigureOut">
              <a:rPr lang="ko-KR" altLang="en-US" smtClean="0"/>
              <a:t>2025-10-20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39C984-06CB-F9F2-E3F9-23344FF80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6D41B-DF8B-04A3-0AF7-1995D876C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9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963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8FB4AD-41E6-47ED-BDA3-A923E30D3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7034"/>
            <a:ext cx="12188949" cy="6858000"/>
            <a:chOff x="-2848" y="0"/>
            <a:chExt cx="12188949" cy="6858000"/>
          </a:xfrm>
        </p:grpSpPr>
        <p:sp>
          <p:nvSpPr>
            <p:cNvPr id="39" name="Color Cover">
              <a:extLst>
                <a:ext uri="{FF2B5EF4-FFF2-40B4-BE49-F238E27FC236}">
                  <a16:creationId xmlns:a16="http://schemas.microsoft.com/office/drawing/2014/main" id="{6BAE21C0-2D03-4FC3-9667-4C4B9CC76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Color Cover">
              <a:extLst>
                <a:ext uri="{FF2B5EF4-FFF2-40B4-BE49-F238E27FC236}">
                  <a16:creationId xmlns:a16="http://schemas.microsoft.com/office/drawing/2014/main" id="{FCB3CB3B-5D77-4F1E-A155-DF4EE6E859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4F4E70D-A4C9-44E3-A00A-F3AD121A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43" name="Color">
              <a:extLst>
                <a:ext uri="{FF2B5EF4-FFF2-40B4-BE49-F238E27FC236}">
                  <a16:creationId xmlns:a16="http://schemas.microsoft.com/office/drawing/2014/main" id="{E8AFF701-6A8D-44BD-8C85-9EE4110F6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Color">
              <a:extLst>
                <a:ext uri="{FF2B5EF4-FFF2-40B4-BE49-F238E27FC236}">
                  <a16:creationId xmlns:a16="http://schemas.microsoft.com/office/drawing/2014/main" id="{7D44C50E-4B0D-458E-8745-151B0968E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F61F91B-361F-4DD4-9DD1-C381F901C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77608" y="6400535"/>
              <a:ext cx="985772" cy="457465"/>
            </a:xfrm>
            <a:custGeom>
              <a:avLst/>
              <a:gdLst>
                <a:gd name="connsiteX0" fmla="*/ 492886 w 985772"/>
                <a:gd name="connsiteY0" fmla="*/ 0 h 460049"/>
                <a:gd name="connsiteX1" fmla="*/ 979365 w 985772"/>
                <a:gd name="connsiteY1" fmla="*/ 396492 h 460049"/>
                <a:gd name="connsiteX2" fmla="*/ 985772 w 985772"/>
                <a:gd name="connsiteY2" fmla="*/ 460049 h 460049"/>
                <a:gd name="connsiteX3" fmla="*/ 0 w 985772"/>
                <a:gd name="connsiteY3" fmla="*/ 460049 h 460049"/>
                <a:gd name="connsiteX4" fmla="*/ 6407 w 985772"/>
                <a:gd name="connsiteY4" fmla="*/ 396492 h 460049"/>
                <a:gd name="connsiteX5" fmla="*/ 492886 w 985772"/>
                <a:gd name="connsiteY5" fmla="*/ 0 h 46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772" h="460049">
                  <a:moveTo>
                    <a:pt x="492886" y="0"/>
                  </a:moveTo>
                  <a:cubicBezTo>
                    <a:pt x="732851" y="0"/>
                    <a:pt x="933061" y="170215"/>
                    <a:pt x="979365" y="396492"/>
                  </a:cubicBezTo>
                  <a:lnTo>
                    <a:pt x="985772" y="460049"/>
                  </a:lnTo>
                  <a:lnTo>
                    <a:pt x="0" y="460049"/>
                  </a:lnTo>
                  <a:lnTo>
                    <a:pt x="6407" y="396492"/>
                  </a:lnTo>
                  <a:cubicBezTo>
                    <a:pt x="52711" y="170215"/>
                    <a:pt x="252921" y="0"/>
                    <a:pt x="492886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CC1CF0B6-3888-CA4D-0F5A-D8EFAF7FC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984" y="819015"/>
            <a:ext cx="5821537" cy="25457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latinLnBrk="0"/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2025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년 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10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월 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20</a:t>
            </a: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일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월요일 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wol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il) </a:t>
            </a:r>
            <a:r>
              <a:rPr lang="en-US" altLang="ko-KR" sz="37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Lunedi</a:t>
            </a: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’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altLang="ko-KR" sz="3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altLang="ko-KR" sz="37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7960-585A-BAD0-D2E6-1AD78517EE92}"/>
              </a:ext>
            </a:extLst>
          </p:cNvPr>
          <p:cNvSpPr txBox="1"/>
          <p:nvPr/>
        </p:nvSpPr>
        <p:spPr>
          <a:xfrm>
            <a:off x="1014984" y="3442089"/>
            <a:ext cx="5821537" cy="25968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latinLnBrk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dirty="0" err="1">
                <a:solidFill>
                  <a:schemeClr val="bg1"/>
                </a:solidFill>
              </a:rPr>
              <a:t>Lezione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오늘의 수업 </a:t>
            </a:r>
            <a:r>
              <a:rPr lang="en-US" altLang="ko-KR" dirty="0">
                <a:solidFill>
                  <a:schemeClr val="bg1"/>
                </a:solidFill>
              </a:rPr>
              <a:t>(O-</a:t>
            </a:r>
            <a:r>
              <a:rPr lang="en-US" altLang="ko-KR" dirty="0" err="1">
                <a:solidFill>
                  <a:schemeClr val="bg1"/>
                </a:solidFill>
              </a:rPr>
              <a:t>nul</a:t>
            </a:r>
            <a:r>
              <a:rPr lang="en-US" altLang="ko-KR" dirty="0">
                <a:solidFill>
                  <a:schemeClr val="bg1"/>
                </a:solidFill>
              </a:rPr>
              <a:t>-e-</a:t>
            </a:r>
            <a:r>
              <a:rPr lang="en-US" altLang="ko-KR" dirty="0" err="1">
                <a:solidFill>
                  <a:schemeClr val="bg1"/>
                </a:solidFill>
              </a:rPr>
              <a:t>su</a:t>
            </a:r>
            <a:r>
              <a:rPr lang="en-US" altLang="ko-KR" dirty="0">
                <a:solidFill>
                  <a:schemeClr val="bg1"/>
                </a:solidFill>
              </a:rPr>
              <a:t>-up)</a:t>
            </a:r>
            <a:br>
              <a:rPr lang="en-US" altLang="ko-KR" dirty="0">
                <a:solidFill>
                  <a:schemeClr val="bg1"/>
                </a:solidFill>
              </a:rPr>
            </a:br>
            <a:endParaRPr lang="en-US" altLang="ko-KR" dirty="0">
              <a:solidFill>
                <a:schemeClr val="bg1"/>
              </a:solidFill>
            </a:endParaRP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1. Ripasso / </a:t>
            </a:r>
            <a:r>
              <a:rPr lang="ko-KR" altLang="en-US" dirty="0">
                <a:solidFill>
                  <a:schemeClr val="bg1"/>
                </a:solidFill>
              </a:rPr>
              <a:t>복습 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en-US" altLang="ko-KR" dirty="0" err="1">
                <a:solidFill>
                  <a:schemeClr val="bg1"/>
                </a:solidFill>
              </a:rPr>
              <a:t>bok</a:t>
            </a:r>
            <a:r>
              <a:rPr lang="en-US" altLang="ko-KR" dirty="0">
                <a:solidFill>
                  <a:schemeClr val="bg1"/>
                </a:solidFill>
              </a:rPr>
              <a:t>-sup)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2. Da – A / </a:t>
            </a:r>
            <a:r>
              <a:rPr lang="ko-KR" altLang="en-US" dirty="0">
                <a:solidFill>
                  <a:schemeClr val="bg1"/>
                </a:solidFill>
              </a:rPr>
              <a:t>에서 까지 </a:t>
            </a:r>
            <a:r>
              <a:rPr lang="en-US" altLang="ko-KR" dirty="0">
                <a:solidFill>
                  <a:schemeClr val="bg1"/>
                </a:solidFill>
              </a:rPr>
              <a:t>(e </a:t>
            </a:r>
            <a:r>
              <a:rPr lang="en-US" altLang="ko-KR" dirty="0" err="1">
                <a:solidFill>
                  <a:schemeClr val="bg1"/>
                </a:solidFill>
              </a:rPr>
              <a:t>seo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en-US" altLang="ko-KR" dirty="0" err="1">
                <a:solidFill>
                  <a:schemeClr val="bg1"/>
                </a:solidFill>
              </a:rPr>
              <a:t>kkaji</a:t>
            </a:r>
            <a:r>
              <a:rPr lang="en-US" altLang="ko-KR" dirty="0">
                <a:solidFill>
                  <a:schemeClr val="bg1"/>
                </a:solidFill>
              </a:rPr>
              <a:t>)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3. </a:t>
            </a:r>
            <a:r>
              <a:rPr lang="en-US" altLang="ko-KR" dirty="0" err="1">
                <a:solidFill>
                  <a:schemeClr val="bg1"/>
                </a:solidFill>
              </a:rPr>
              <a:t>Forme</a:t>
            </a:r>
            <a:r>
              <a:rPr lang="en-US" altLang="ko-KR" dirty="0">
                <a:solidFill>
                  <a:schemeClr val="bg1"/>
                </a:solidFill>
              </a:rPr>
              <a:t> negative / </a:t>
            </a:r>
            <a:r>
              <a:rPr lang="ko-KR" altLang="en-US" dirty="0">
                <a:solidFill>
                  <a:schemeClr val="bg1"/>
                </a:solidFill>
              </a:rPr>
              <a:t>안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지 않다 </a:t>
            </a:r>
            <a:r>
              <a:rPr lang="en-US" altLang="ko-KR" dirty="0">
                <a:solidFill>
                  <a:schemeClr val="bg1"/>
                </a:solidFill>
              </a:rPr>
              <a:t>(an, ji anta)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dirty="0">
                <a:solidFill>
                  <a:schemeClr val="bg1"/>
                </a:solidFill>
              </a:rPr>
              <a:t>4. </a:t>
            </a:r>
            <a:r>
              <a:rPr lang="en-US" altLang="ko-KR" dirty="0" err="1">
                <a:solidFill>
                  <a:schemeClr val="bg1"/>
                </a:solidFill>
              </a:rPr>
              <a:t>Compiti</a:t>
            </a:r>
            <a:r>
              <a:rPr lang="en-US" altLang="ko-KR" dirty="0">
                <a:solidFill>
                  <a:schemeClr val="bg1"/>
                </a:solidFill>
              </a:rPr>
              <a:t> / </a:t>
            </a:r>
            <a:r>
              <a:rPr lang="ko-KR" altLang="en-US" dirty="0">
                <a:solidFill>
                  <a:schemeClr val="bg1"/>
                </a:solidFill>
              </a:rPr>
              <a:t>숙제 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en-US" altLang="ko-KR" dirty="0" err="1">
                <a:solidFill>
                  <a:schemeClr val="bg1"/>
                </a:solidFill>
              </a:rPr>
              <a:t>suk</a:t>
            </a:r>
            <a:r>
              <a:rPr lang="en-US" altLang="ko-KR" dirty="0">
                <a:solidFill>
                  <a:schemeClr val="bg1"/>
                </a:solidFill>
              </a:rPr>
              <a:t> je)</a:t>
            </a:r>
          </a:p>
        </p:txBody>
      </p:sp>
      <p:pic>
        <p:nvPicPr>
          <p:cNvPr id="5" name="그림 4" descr="건물, 중국 건축, 일본 건축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6C1A1FC-47A3-3D1C-7003-D568434F8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90" y="3336725"/>
            <a:ext cx="5224964" cy="348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7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EBF7E-014A-3397-9C1C-023861769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A092E8E-45E4-C008-B335-43B6941E4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2649C825-6AB8-3E0E-9E15-32C410BCFC66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1️⃣ Il verbo “</a:t>
            </a:r>
            <a:r>
              <a:rPr lang="ko-KR" altLang="en-US" sz="4000" b="1" dirty="0"/>
              <a:t>쓰다” </a:t>
            </a:r>
            <a:r>
              <a:rPr lang="en-US" altLang="ko-KR" sz="4000" b="1" dirty="0"/>
              <a:t>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scrive: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 err="1"/>
              <a:t>썼어요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 err="1"/>
              <a:t>써어요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쓰었어요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 err="1"/>
              <a:t>쓰했어요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 err="1"/>
              <a:t>쓰어요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64521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E5CA6-FF8C-FC3F-5AB1-612FC1549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C52A983-33DB-4543-BDFF-244DCB2D3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9B571F02-1828-C53F-BB5D-31391321ADE5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2️⃣ Traduci: “Io ho parlato.”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439155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820B8-8FF3-77D5-D9ED-C096B35CB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A11BCF-42FD-7E3B-4771-15AE06F36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FB6CD99-04F0-C27F-9DFA-0C4456386D9D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3️⃣ Quale </a:t>
            </a:r>
            <a:r>
              <a:rPr lang="en-US" altLang="ko-KR" sz="4000" b="1" dirty="0" err="1"/>
              <a:t>tra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questi</a:t>
            </a:r>
            <a:r>
              <a:rPr lang="en-US" altLang="ko-KR" sz="4000" b="1" dirty="0"/>
              <a:t> è 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del verbo “</a:t>
            </a:r>
            <a:r>
              <a:rPr lang="ko-KR" altLang="en-US" sz="4000" b="1" dirty="0"/>
              <a:t>보다” </a:t>
            </a:r>
            <a:r>
              <a:rPr lang="en-US" altLang="ko-KR" sz="4000" b="1" dirty="0"/>
              <a:t>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보았어요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 err="1"/>
              <a:t>봐어요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봤어요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 err="1"/>
              <a:t>봐했어요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630947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02ACC-8902-FBC0-2A5A-F9A98E31F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111AFFF-0ECB-BF00-566A-9BF06C532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986B34F-C1EB-0D9B-E6F6-131F64B27E89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4️⃣ “</a:t>
            </a:r>
            <a:r>
              <a:rPr lang="ko-KR" altLang="en-US" sz="4000" b="1" dirty="0"/>
              <a:t>요리하다” </a:t>
            </a:r>
            <a:r>
              <a:rPr lang="en-US" altLang="ko-KR" sz="4000" b="1" dirty="0" err="1"/>
              <a:t>deriva</a:t>
            </a:r>
            <a:r>
              <a:rPr lang="en-US" altLang="ko-KR" sz="4000" b="1" dirty="0"/>
              <a:t> da: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요리 </a:t>
            </a:r>
            <a:r>
              <a:rPr lang="en-US" altLang="ko-KR" sz="4000" b="1" dirty="0"/>
              <a:t>+ </a:t>
            </a:r>
            <a:r>
              <a:rPr lang="ko-KR" altLang="en-US" sz="4000" b="1" dirty="0"/>
              <a:t>하다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요리 </a:t>
            </a:r>
            <a:r>
              <a:rPr lang="en-US" altLang="ko-KR" sz="4000" b="1" dirty="0"/>
              <a:t>+ </a:t>
            </a:r>
            <a:r>
              <a:rPr lang="ko-KR" altLang="en-US" sz="4000" b="1" dirty="0"/>
              <a:t>되다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요리 </a:t>
            </a:r>
            <a:r>
              <a:rPr lang="en-US" altLang="ko-KR" sz="4000" b="1" dirty="0"/>
              <a:t>+ </a:t>
            </a:r>
            <a:r>
              <a:rPr lang="ko-KR" altLang="en-US" sz="4000" b="1" dirty="0"/>
              <a:t>보다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요리 </a:t>
            </a:r>
            <a:r>
              <a:rPr lang="en-US" altLang="ko-KR" sz="4000" b="1" dirty="0"/>
              <a:t>+ </a:t>
            </a:r>
            <a:r>
              <a:rPr lang="ko-KR" altLang="en-US" sz="4000" b="1" dirty="0"/>
              <a:t>가다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요리 </a:t>
            </a:r>
            <a:r>
              <a:rPr lang="en-US" altLang="ko-KR" sz="4000" b="1" dirty="0"/>
              <a:t>+ </a:t>
            </a:r>
            <a:r>
              <a:rPr lang="ko-KR" altLang="en-US" sz="4000" b="1" dirty="0"/>
              <a:t>쓰다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226761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61C26-484E-9CC2-BF51-20FF08BFD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505E9A3-A616-9830-8EF2-9BAE3DEEF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666775C-0C87-CAF1-3C2D-2B52DD328853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5️⃣ Traduci: “Noi abbiamo pulito la casa.”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Noi in coreano e’ </a:t>
            </a:r>
            <a:r>
              <a:rPr lang="ko-KR" altLang="en-US" sz="4000" b="1" dirty="0"/>
              <a:t>우리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uri</a:t>
            </a:r>
            <a:r>
              <a:rPr lang="en-US" altLang="ko-KR" sz="4000" b="1" dirty="0"/>
              <a:t>)</a:t>
            </a: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180636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538DD-A12A-2D9D-E467-DE9F2AFB1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4ADD1B4-594C-9D10-A003-981BD92F1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06D6766-9CA1-8379-5EBF-FECC5BAFE718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6️⃣ Quale </a:t>
            </a:r>
            <a:r>
              <a:rPr lang="en-US" altLang="ko-KR" sz="4000" b="1" dirty="0" err="1"/>
              <a:t>suffisso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usa</a:t>
            </a:r>
            <a:r>
              <a:rPr lang="en-US" altLang="ko-KR" sz="4000" b="1" dirty="0"/>
              <a:t> per </a:t>
            </a:r>
            <a:r>
              <a:rPr lang="en-US" altLang="ko-KR" sz="4000" b="1" dirty="0" err="1"/>
              <a:t>coniugare</a:t>
            </a:r>
            <a:r>
              <a:rPr lang="en-US" altLang="ko-KR" sz="4000" b="1" dirty="0"/>
              <a:t> 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 la forma “</a:t>
            </a:r>
            <a:r>
              <a:rPr lang="ko-KR" altLang="en-US" sz="4000" b="1" dirty="0"/>
              <a:t>먹어요”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-</a:t>
            </a:r>
            <a:r>
              <a:rPr lang="ko-KR" altLang="en-US" sz="4000" b="1" dirty="0" err="1"/>
              <a:t>았어요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-</a:t>
            </a:r>
            <a:r>
              <a:rPr lang="ko-KR" altLang="en-US" sz="4000" b="1" dirty="0" err="1"/>
              <a:t>었어요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-</a:t>
            </a:r>
            <a:r>
              <a:rPr lang="ko-KR" altLang="en-US" sz="4000" b="1" dirty="0"/>
              <a:t>였어요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-</a:t>
            </a:r>
            <a:r>
              <a:rPr lang="ko-KR" altLang="en-US" sz="4000" b="1" dirty="0"/>
              <a:t>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-</a:t>
            </a:r>
            <a:r>
              <a:rPr lang="ko-KR" altLang="en-US" sz="4000" b="1" dirty="0"/>
              <a:t>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4270496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6C628-5A66-BAED-0E92-AD2EC8DAA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548DA85-F749-931D-1BDC-834C950E0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C30C4C04-3443-AAD0-01AD-787B4000E72C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7️⃣ Il verbo “</a:t>
            </a:r>
            <a:r>
              <a:rPr lang="ko-KR" altLang="en-US" sz="4000" b="1" dirty="0"/>
              <a:t>놀다” </a:t>
            </a:r>
            <a:r>
              <a:rPr lang="en-US" altLang="ko-KR" sz="4000" b="1" dirty="0"/>
              <a:t>al </a:t>
            </a:r>
            <a:r>
              <a:rPr lang="en-US" altLang="ko-KR" sz="4000" b="1" dirty="0" err="1"/>
              <a:t>presente</a:t>
            </a:r>
            <a:r>
              <a:rPr lang="en-US" altLang="ko-KR" sz="4000" b="1" dirty="0"/>
              <a:t> è: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놀아요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 err="1"/>
              <a:t>놀어요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 err="1"/>
              <a:t>놀어요요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 err="1"/>
              <a:t>놀아요요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 err="1"/>
              <a:t>놀다요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205192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9BA29-7704-E2D4-F8A8-0EC62BB79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59A57B4-8354-E905-A56D-4313D2DE3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DFFC0603-C5DF-D79B-EF5F-8811E7851D30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8️⃣ Traduci: “Quando hai mangiato?”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Quando in coreano e’ </a:t>
            </a:r>
            <a:r>
              <a:rPr lang="ko-KR" altLang="en-US" sz="4000" b="1" dirty="0"/>
              <a:t>언제 </a:t>
            </a:r>
            <a:r>
              <a:rPr lang="en-US" altLang="ko-KR" sz="4000" b="1" dirty="0"/>
              <a:t>(</a:t>
            </a:r>
            <a:r>
              <a:rPr lang="en-US" altLang="ko-KR" sz="4000" b="1" dirty="0" err="1"/>
              <a:t>eonje</a:t>
            </a:r>
            <a:r>
              <a:rPr lang="en-US" altLang="ko-KR" sz="4000" b="1" dirty="0"/>
              <a:t>)</a:t>
            </a: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691956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5B61-4C9D-EC98-A5B1-54CF9E1EE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6020305-3421-5250-6B78-D9E19E018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7EE4FED-BA30-9C43-A355-C0B633C06B80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9️⃣ </a:t>
            </a:r>
            <a:r>
              <a:rPr lang="en-US" altLang="ko-KR" sz="4000" b="1" dirty="0" err="1"/>
              <a:t>Scegli</a:t>
            </a:r>
            <a:r>
              <a:rPr lang="en-US" altLang="ko-KR" sz="4000" b="1" dirty="0"/>
              <a:t> il verbo </a:t>
            </a:r>
            <a:r>
              <a:rPr lang="en-US" altLang="ko-KR" sz="4000" b="1" dirty="0" err="1"/>
              <a:t>che</a:t>
            </a:r>
            <a:r>
              <a:rPr lang="en-US" altLang="ko-KR" sz="4000" b="1" dirty="0"/>
              <a:t> NON </a:t>
            </a:r>
            <a:r>
              <a:rPr lang="en-US" altLang="ko-KR" sz="4000" b="1" dirty="0" err="1"/>
              <a:t>usa</a:t>
            </a:r>
            <a:r>
              <a:rPr lang="en-US" altLang="ko-KR" sz="4000" b="1" dirty="0"/>
              <a:t> </a:t>
            </a:r>
            <a:r>
              <a:rPr lang="ko-KR" altLang="en-US" sz="4000" b="1" dirty="0"/>
              <a:t>하다 </a:t>
            </a:r>
            <a:r>
              <a:rPr lang="en-US" altLang="ko-KR" sz="4000" b="1" dirty="0"/>
              <a:t>per </a:t>
            </a:r>
            <a:r>
              <a:rPr lang="en-US" altLang="ko-KR" sz="4000" b="1" dirty="0" err="1"/>
              <a:t>formarsi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공부하다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요리하다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청소하다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먹다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준비하다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472009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9DE6F-2BAE-93E9-4EB2-7FE99AB6B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F373F74-7C4E-9B3C-38A2-D253B2221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CE63438-D2F3-4599-59E6-EBB44F82C0F3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4000" b="1" dirty="0"/>
              <a:t>🔟 </a:t>
            </a:r>
            <a:r>
              <a:rPr lang="en-US" altLang="ko-KR" sz="4000" b="1" dirty="0"/>
              <a:t>La forma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di “</a:t>
            </a:r>
            <a:r>
              <a:rPr lang="ko-KR" altLang="en-US" sz="4000" b="1" dirty="0"/>
              <a:t>하다” </a:t>
            </a:r>
            <a:r>
              <a:rPr lang="en-US" altLang="ko-KR" sz="4000" b="1" dirty="0"/>
              <a:t>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 è: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 err="1"/>
              <a:t>해어요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 err="1"/>
              <a:t>하어요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 err="1"/>
              <a:t>해었어요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해했어요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152899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DE983-D1A7-8422-3A49-53C3165F4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5747757-BAE6-3867-2828-82FCFD0C0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2DFD6D4C-6634-4B3F-55CA-3643AF45F41C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11️⃣ Traduci in coreano: “Io ho visto il film.”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142953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4B8C9-4703-D5BB-5036-65D267198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834CA73-C680-6B28-798F-A8C9F4BEB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216FD01E-49E9-15FC-99C4-67E75CC00DDE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12️⃣ Se il verbo termina con </a:t>
            </a:r>
            <a:r>
              <a:rPr lang="ko-KR" altLang="en-US" sz="4000" b="1" dirty="0" err="1"/>
              <a:t>ㅗ</a:t>
            </a:r>
            <a:r>
              <a:rPr lang="en-US" altLang="ko-KR" sz="4000" b="1" dirty="0"/>
              <a:t>, quale </a:t>
            </a:r>
            <a:r>
              <a:rPr lang="en-US" altLang="ko-KR" sz="4000" b="1" dirty="0" err="1"/>
              <a:t>suffisso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prendi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-</a:t>
            </a:r>
            <a:r>
              <a:rPr lang="ko-KR" altLang="en-US" sz="4000" b="1" dirty="0"/>
              <a:t>아요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-</a:t>
            </a:r>
            <a:r>
              <a:rPr lang="ko-KR" altLang="en-US" sz="4000" b="1" dirty="0"/>
              <a:t>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-</a:t>
            </a:r>
            <a:r>
              <a:rPr lang="ko-KR" altLang="en-US" sz="4000" b="1" dirty="0"/>
              <a:t>여요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-</a:t>
            </a:r>
            <a:r>
              <a:rPr lang="ko-KR" altLang="en-US" sz="4000" b="1" dirty="0"/>
              <a:t>였어요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-</a:t>
            </a:r>
            <a:r>
              <a:rPr lang="ko-KR" altLang="en-US" sz="4000" b="1" dirty="0" err="1"/>
              <a:t>아요요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49828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5540A-F92D-67F3-3D09-38892CFA1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FB3B381-03CB-D3A4-2A79-92CCE1869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1A7EFE39-F99B-47C6-86DA-268357DB8598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13️⃣ Qual è la forma </a:t>
            </a:r>
            <a:r>
              <a:rPr lang="en-US" altLang="ko-KR" sz="4000" b="1" dirty="0" err="1"/>
              <a:t>presente</a:t>
            </a:r>
            <a:r>
              <a:rPr lang="en-US" altLang="ko-KR" sz="4000" b="1" dirty="0"/>
              <a:t> di “</a:t>
            </a:r>
            <a:r>
              <a:rPr lang="ko-KR" altLang="en-US" sz="4000" b="1" dirty="0"/>
              <a:t>말하다”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말해요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말어요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말아요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말했어요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 err="1"/>
              <a:t>말어요요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613691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0BC8D-9B22-6F35-09D7-86D1100F3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660A977-F315-11CE-AB18-4F2FAC69F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DDECA0CA-D6AA-9D7B-E3A6-9F13B5F3FD5B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14️⃣ Traduci: “Non avevo fame.”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Non in coreano </a:t>
            </a:r>
            <a:r>
              <a:rPr lang="ko-KR" altLang="en-US" sz="4000" b="1" dirty="0"/>
              <a:t>안 </a:t>
            </a:r>
            <a:r>
              <a:rPr lang="en-US" altLang="ko-KR" sz="4000" b="1" dirty="0"/>
              <a:t>(an)</a:t>
            </a: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066259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2FA3D-98A7-2700-4103-A506BA63B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622A41F-D3BD-B201-9C0E-054461384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B98C6E85-C640-0368-EFFE-C4E7B5AFECA5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15️⃣ “</a:t>
            </a:r>
            <a:r>
              <a:rPr lang="ko-KR" altLang="en-US" sz="4000" b="1" dirty="0"/>
              <a:t>보아요”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trasforma</a:t>
            </a:r>
            <a:r>
              <a:rPr lang="en-US" altLang="ko-KR" sz="4000" b="1" dirty="0"/>
              <a:t> in quale forma </a:t>
            </a:r>
            <a:r>
              <a:rPr lang="en-US" altLang="ko-KR" sz="4000" b="1" dirty="0" err="1"/>
              <a:t>abbreviata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봐요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바요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보아요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 err="1"/>
              <a:t>봐어요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532736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F0507-EADD-CEDB-D8E2-844527929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9740EF3-65AC-289D-913E-01CB19521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0A8BFF42-66BA-2F3A-B0E6-58347B18AFBA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16️⃣ Traduci: “Io ho studiato matematica.”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733473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E03E2-DC4A-8B26-3903-C1B5F53BA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36EB0AC-DCD7-1BBF-B822-026100983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918CC35D-51CE-5D33-7E64-25AF600EB438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17️⃣ Quale verbo è </a:t>
            </a:r>
            <a:r>
              <a:rPr lang="en-US" altLang="ko-KR" sz="4000" b="1" dirty="0" err="1"/>
              <a:t>irregolare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nella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sua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coniugazione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배고프다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가다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보다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놀다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먹다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636028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D2670-2CC3-7ED8-47C1-9CC1E47B6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253BD14-FD8E-D85B-9821-787DA988D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6D0EE1F-BC72-1FD9-CE0A-D337D9DCA415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18️⃣ “</a:t>
            </a:r>
            <a:r>
              <a:rPr lang="ko-KR" altLang="en-US" sz="4000" b="1" dirty="0"/>
              <a:t>준비하다” </a:t>
            </a:r>
            <a:r>
              <a:rPr lang="en-US" altLang="ko-KR" sz="4000" b="1" dirty="0"/>
              <a:t>al </a:t>
            </a:r>
            <a:r>
              <a:rPr lang="en-US" altLang="ko-KR" sz="4000" b="1" dirty="0" err="1"/>
              <a:t>passato</a:t>
            </a:r>
            <a:r>
              <a:rPr lang="en-US" altLang="ko-KR" sz="4000" b="1" dirty="0"/>
              <a:t> è: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준비했어요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준비하였어요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 err="1"/>
              <a:t>준비해어요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 err="1"/>
              <a:t>준비했어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 err="1"/>
              <a:t>준비어요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586387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90E5C-FB95-7B3F-8E0F-5A1940D62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DC51E91-2542-04DD-EB9E-E5154348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7468520F-CDBD-B7CC-5D01-E400572F778F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19️⃣ Traduci: “Hai pulito la casa ieri?”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269334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89912-35CB-D003-8E08-CAAD1105E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0D7989A-D648-F1F7-6B3F-D0AF76617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09087C2-ECBF-5F1A-9392-8FBF8D21E438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20️⃣ Se un verbo termina con la </a:t>
            </a:r>
            <a:r>
              <a:rPr lang="en-US" altLang="ko-KR" sz="4000" b="1" dirty="0" err="1"/>
              <a:t>vocale</a:t>
            </a:r>
            <a:r>
              <a:rPr lang="en-US" altLang="ko-KR" sz="4000" b="1" dirty="0"/>
              <a:t> </a:t>
            </a:r>
            <a:r>
              <a:rPr lang="ko-KR" altLang="en-US" sz="4000" b="1" dirty="0" err="1"/>
              <a:t>ㅡ</a:t>
            </a:r>
            <a:r>
              <a:rPr lang="en-US" altLang="ko-KR" sz="4000" b="1" dirty="0"/>
              <a:t>, quale </a:t>
            </a:r>
            <a:r>
              <a:rPr lang="en-US" altLang="ko-KR" sz="4000" b="1" dirty="0" err="1"/>
              <a:t>suffisso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usi</a:t>
            </a:r>
            <a:r>
              <a:rPr lang="en-US" altLang="ko-KR" sz="4000" b="1" dirty="0"/>
              <a:t> al </a:t>
            </a:r>
            <a:r>
              <a:rPr lang="en-US" altLang="ko-KR" sz="4000" b="1" dirty="0" err="1"/>
              <a:t>presente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-</a:t>
            </a:r>
            <a:r>
              <a:rPr lang="ko-KR" altLang="en-US" sz="4000" b="1" dirty="0"/>
              <a:t>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-</a:t>
            </a:r>
            <a:r>
              <a:rPr lang="ko-KR" altLang="en-US" sz="4000" b="1" dirty="0"/>
              <a:t>아요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-</a:t>
            </a:r>
            <a:r>
              <a:rPr lang="ko-KR" altLang="en-US" sz="4000" b="1" dirty="0"/>
              <a:t>여요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-</a:t>
            </a:r>
            <a:r>
              <a:rPr lang="ko-KR" altLang="en-US" sz="4000" b="1" dirty="0" err="1"/>
              <a:t>ㅆ어요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-</a:t>
            </a:r>
            <a:r>
              <a:rPr lang="ko-KR" altLang="en-US" sz="4000" b="1" dirty="0"/>
              <a:t>요만 붙임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4186197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0FCCE-B05D-1CEA-4830-BF9C2BAAF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1D2631B-3D9F-0271-31A4-CD1E9B13B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D032F936-9FC0-F907-B29B-8329078FD9FD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21️⃣ “</a:t>
            </a:r>
            <a:r>
              <a:rPr lang="ko-KR" altLang="en-US" sz="4000" b="1" dirty="0"/>
              <a:t>하다” </a:t>
            </a:r>
            <a:r>
              <a:rPr lang="en-US" altLang="ko-KR" sz="4000" b="1" dirty="0"/>
              <a:t>+ “</a:t>
            </a:r>
            <a:r>
              <a:rPr lang="ko-KR" altLang="en-US" sz="4000" b="1" dirty="0"/>
              <a:t>공부” → </a:t>
            </a:r>
            <a:r>
              <a:rPr lang="en-US" altLang="ko-KR" sz="4000" b="1" dirty="0"/>
              <a:t>(forma </a:t>
            </a:r>
            <a:r>
              <a:rPr lang="en-US" altLang="ko-KR" sz="4000" b="1" dirty="0" err="1"/>
              <a:t>presente</a:t>
            </a:r>
            <a:r>
              <a:rPr lang="en-US" altLang="ko-KR" sz="4000" b="1" dirty="0"/>
              <a:t>):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공부해요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공부했어요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공부하요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공부하여요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 err="1"/>
              <a:t>공부어요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4109187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811B1-2326-FB55-000A-215F7A5E5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A270FD2-CFDB-45CD-0AC7-4DE5B6A55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859D2D8-0EF0-122A-EFFA-3B82A65E6D85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22️⃣ Traduci: “Tu hai cantato?”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676315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C7CCC-6A38-EA69-B127-6FE19CC69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32B0A4B-FB1D-BF81-50BD-7CB0989A4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A74A95A-AA6E-0A66-080D-918C5EB5F359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23️⃣ Quale forma è sbagliata?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a) </a:t>
            </a:r>
            <a:r>
              <a:rPr lang="ko-KR" altLang="en-US" sz="4000" b="1" dirty="0"/>
              <a:t>가요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b) </a:t>
            </a:r>
            <a:r>
              <a:rPr lang="ko-KR" altLang="en-US" sz="4000" b="1" dirty="0"/>
              <a:t>봐요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c) </a:t>
            </a:r>
            <a:r>
              <a:rPr lang="ko-KR" altLang="en-US" sz="4000" b="1" dirty="0"/>
              <a:t>먹어요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d) </a:t>
            </a:r>
            <a:r>
              <a:rPr lang="ko-KR" altLang="en-US" sz="4000" b="1" dirty="0" err="1"/>
              <a:t>쓰아요</a:t>
            </a:r>
            <a:endParaRPr lang="ko-KR" altLang="en-US" sz="4000" b="1" dirty="0"/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e) </a:t>
            </a:r>
            <a:r>
              <a:rPr lang="ko-KR" altLang="en-US" sz="4000" b="1" dirty="0"/>
              <a:t>놀아요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978328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189F6-36FC-256C-3CAE-9589194F8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CA81215-F4B4-F816-F613-1C1C0C3B4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9024330A-D3F6-C86C-8A15-21F6F138D0A3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24️⃣ Traduci: “Io sono andato a casa.”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4245741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EE6AE-0B88-F665-11D3-6B82B310C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AA05A2C-5683-6C1C-970D-82267EE8F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28DDFD3-D578-EAA5-2BDD-BA8AC1FE3089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25️⃣ “</a:t>
            </a:r>
            <a:r>
              <a:rPr lang="ko-KR" altLang="en-US" sz="4000" b="1" dirty="0"/>
              <a:t>배고프다” </a:t>
            </a:r>
            <a:r>
              <a:rPr lang="en-US" altLang="ko-KR" sz="4000" b="1" dirty="0"/>
              <a:t>segue la </a:t>
            </a:r>
            <a:r>
              <a:rPr lang="en-US" altLang="ko-KR" sz="4000" b="1" dirty="0" err="1"/>
              <a:t>stessa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regola</a:t>
            </a:r>
            <a:r>
              <a:rPr lang="en-US" altLang="ko-KR" sz="4000" b="1" dirty="0"/>
              <a:t> di “</a:t>
            </a:r>
            <a:r>
              <a:rPr lang="ko-KR" altLang="en-US" sz="4000" b="1" dirty="0"/>
              <a:t>먹다”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No, è </a:t>
            </a:r>
            <a:r>
              <a:rPr lang="en-US" altLang="ko-KR" sz="4000" b="1" dirty="0" err="1"/>
              <a:t>irregolare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en-US" altLang="ko-KR" sz="4000" b="1" dirty="0" err="1"/>
              <a:t>Sì</a:t>
            </a:r>
            <a:r>
              <a:rPr lang="en-US" altLang="ko-KR" sz="4000" b="1" dirty="0"/>
              <a:t>, </a:t>
            </a:r>
            <a:r>
              <a:rPr lang="en-US" altLang="ko-KR" sz="4000" b="1" dirty="0" err="1"/>
              <a:t>stessa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regola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Solo </a:t>
            </a:r>
            <a:r>
              <a:rPr lang="en-US" altLang="ko-KR" sz="4000" b="1" dirty="0" err="1"/>
              <a:t>nella</a:t>
            </a:r>
            <a:r>
              <a:rPr lang="en-US" altLang="ko-KR" sz="4000" b="1" dirty="0"/>
              <a:t> forma </a:t>
            </a:r>
            <a:r>
              <a:rPr lang="en-US" altLang="ko-KR" sz="4000" b="1" dirty="0" err="1"/>
              <a:t>negativa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Solo </a:t>
            </a:r>
            <a:r>
              <a:rPr lang="en-US" altLang="ko-KR" sz="4000" b="1" dirty="0" err="1"/>
              <a:t>nel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futuro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en-US" altLang="ko-KR" sz="4000" b="1" dirty="0" err="1"/>
              <a:t>Nessuna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delle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precedenti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91149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BF972-109E-C4DE-99AF-378541755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BA32434-70A1-F834-9799-DCC282324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D04068E-A9B6-4CB8-37ED-BCCCE5630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Da – a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까지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9EBB5F7-6F06-082C-4DDA-E2F8FAB0227C}"/>
              </a:ext>
            </a:extLst>
          </p:cNvPr>
          <p:cNvSpPr txBox="1">
            <a:spLocks/>
          </p:cNvSpPr>
          <p:nvPr/>
        </p:nvSpPr>
        <p:spPr>
          <a:xfrm>
            <a:off x="912420" y="1185150"/>
            <a:ext cx="10367159" cy="4790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ko-KR" sz="3200" b="1" dirty="0">
                <a:solidFill>
                  <a:srgbClr val="FF0000"/>
                </a:solidFill>
              </a:rPr>
              <a:t>DA - A</a:t>
            </a:r>
          </a:p>
          <a:p>
            <a:pPr algn="l"/>
            <a:r>
              <a:rPr lang="it-IT" altLang="ko-KR" sz="3200" dirty="0"/>
              <a:t>Abbiamo visto che la particella </a:t>
            </a:r>
            <a:r>
              <a:rPr lang="ko-KR" altLang="en-US" sz="3200" b="1" dirty="0"/>
              <a:t>에서</a:t>
            </a:r>
            <a:r>
              <a:rPr lang="en-US" altLang="ko-KR" sz="3200" b="1" dirty="0"/>
              <a:t>[</a:t>
            </a:r>
            <a:r>
              <a:rPr lang="it-IT" altLang="ko-KR" sz="3200" b="1" dirty="0"/>
              <a:t>e-seo] </a:t>
            </a:r>
            <a:r>
              <a:rPr lang="it-IT" altLang="ko-KR" sz="3200" dirty="0"/>
              <a:t>si usa anche per indicare il luogo </a:t>
            </a:r>
            <a:r>
              <a:rPr lang="it-IT" altLang="ko-KR" sz="3200" b="1" dirty="0"/>
              <a:t>DA</a:t>
            </a:r>
            <a:r>
              <a:rPr lang="it-IT" altLang="ko-KR" sz="3200" dirty="0"/>
              <a:t> cui si proviene.</a:t>
            </a:r>
          </a:p>
          <a:p>
            <a:pPr algn="l"/>
            <a:r>
              <a:rPr lang="it-IT" altLang="ko-KR" sz="3200" dirty="0"/>
              <a:t>Vediamo ora come si indica il luogo di arrivo in coreano.</a:t>
            </a:r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</p:txBody>
      </p:sp>
    </p:spTree>
    <p:extLst>
      <p:ext uri="{BB962C8B-B14F-4D97-AF65-F5344CB8AC3E}">
        <p14:creationId xmlns:p14="http://schemas.microsoft.com/office/powerpoint/2010/main" val="410417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751E9-224B-436A-B9A4-0706BDF1A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AFF03CB-F4CD-9D90-B621-3334DBC7E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CDF35D1-81AB-389E-6D03-20EE38C60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Da – a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까지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09F54C6-DDEC-3293-AC92-B3E627876B72}"/>
              </a:ext>
            </a:extLst>
          </p:cNvPr>
          <p:cNvSpPr txBox="1">
            <a:spLocks/>
          </p:cNvSpPr>
          <p:nvPr/>
        </p:nvSpPr>
        <p:spPr>
          <a:xfrm>
            <a:off x="912420" y="1185150"/>
            <a:ext cx="10367159" cy="479068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b="1" dirty="0"/>
              <a:t>LUOGO:</a:t>
            </a:r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Per fare ciò in coreano devi usare la particella</a:t>
            </a:r>
          </a:p>
          <a:p>
            <a:pPr algn="l"/>
            <a:r>
              <a:rPr lang="it-IT" altLang="ko-KR" sz="3200" dirty="0"/>
              <a:t> </a:t>
            </a:r>
          </a:p>
          <a:p>
            <a:r>
              <a:rPr lang="it-IT" altLang="ko-KR" sz="3200" b="1" dirty="0">
                <a:solidFill>
                  <a:srgbClr val="FF0000"/>
                </a:solidFill>
              </a:rPr>
              <a:t>-</a:t>
            </a:r>
            <a:r>
              <a:rPr lang="ko-KR" altLang="en-US" sz="3200" b="1" dirty="0">
                <a:solidFill>
                  <a:srgbClr val="FF0000"/>
                </a:solidFill>
              </a:rPr>
              <a:t>까지 </a:t>
            </a:r>
            <a:r>
              <a:rPr lang="en-US" altLang="ko-KR" sz="3200" b="1" dirty="0">
                <a:solidFill>
                  <a:srgbClr val="FF0000"/>
                </a:solidFill>
              </a:rPr>
              <a:t>[</a:t>
            </a:r>
            <a:r>
              <a:rPr lang="it-IT" altLang="ko-KR" sz="3200" b="1" dirty="0">
                <a:solidFill>
                  <a:srgbClr val="FF0000"/>
                </a:solidFill>
              </a:rPr>
              <a:t>kka-ji]</a:t>
            </a:r>
          </a:p>
          <a:p>
            <a:pPr algn="l"/>
            <a:endParaRPr lang="it-IT" altLang="ko-KR" sz="3200" b="1" dirty="0">
              <a:solidFill>
                <a:srgbClr val="FF0000"/>
              </a:solidFill>
            </a:endParaRPr>
          </a:p>
          <a:p>
            <a:pPr algn="l"/>
            <a:r>
              <a:rPr lang="it-IT" altLang="ko-KR" sz="3200" dirty="0"/>
              <a:t>Vediamo direttamente degli esempi per capire meglio il concetto.</a:t>
            </a:r>
          </a:p>
        </p:txBody>
      </p:sp>
    </p:spTree>
    <p:extLst>
      <p:ext uri="{BB962C8B-B14F-4D97-AF65-F5344CB8AC3E}">
        <p14:creationId xmlns:p14="http://schemas.microsoft.com/office/powerpoint/2010/main" val="667112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E411E-ABCE-2B21-47AC-552AA3075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81539E0-1EF3-5DD0-4F45-AB4F4BDDF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A0F08D5-CC8D-908C-715A-9CD46AF09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Da – a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까지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EFFEE3B-4686-60F4-0D58-B884B6BD6062}"/>
              </a:ext>
            </a:extLst>
          </p:cNvPr>
          <p:cNvSpPr txBox="1">
            <a:spLocks/>
          </p:cNvSpPr>
          <p:nvPr/>
        </p:nvSpPr>
        <p:spPr>
          <a:xfrm>
            <a:off x="912420" y="1185150"/>
            <a:ext cx="10367159" cy="47906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b="1" dirty="0"/>
              <a:t>LUOGO:</a:t>
            </a:r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b="1" dirty="0"/>
              <a:t>집</a:t>
            </a:r>
            <a:r>
              <a:rPr lang="ko-KR" altLang="en-US" sz="3200" b="1" dirty="0">
                <a:solidFill>
                  <a:schemeClr val="accent1"/>
                </a:solidFill>
              </a:rPr>
              <a:t>에서</a:t>
            </a:r>
            <a:r>
              <a:rPr lang="ko-KR" altLang="en-US" sz="3200" b="1" dirty="0"/>
              <a:t> 학교</a:t>
            </a:r>
            <a:r>
              <a:rPr lang="ko-KR" altLang="en-US" sz="3200" b="1" dirty="0">
                <a:solidFill>
                  <a:srgbClr val="FF0000"/>
                </a:solidFill>
              </a:rPr>
              <a:t>까지</a:t>
            </a:r>
            <a:r>
              <a:rPr lang="ko-KR" altLang="en-US" sz="3200" b="1" dirty="0"/>
              <a:t> </a:t>
            </a:r>
            <a:r>
              <a:rPr lang="ko-KR" altLang="en-US" sz="3200" dirty="0"/>
              <a:t> </a:t>
            </a:r>
            <a:r>
              <a:rPr lang="en-US" altLang="ko-KR" sz="3200" dirty="0"/>
              <a:t>[</a:t>
            </a:r>
            <a:r>
              <a:rPr lang="it-IT" altLang="ko-KR" sz="3200" dirty="0"/>
              <a:t>jib-e-seo hag-gyo-kka-ji] -&gt;</a:t>
            </a:r>
            <a:r>
              <a:rPr lang="ko-KR" altLang="it-IT" sz="3200" dirty="0"/>
              <a:t> </a:t>
            </a:r>
            <a:endParaRPr lang="en-US" altLang="ko-KR" sz="3200" dirty="0"/>
          </a:p>
          <a:p>
            <a:pPr algn="l"/>
            <a:r>
              <a:rPr lang="it-IT" altLang="ko-KR" sz="3200" b="1" dirty="0">
                <a:solidFill>
                  <a:schemeClr val="accent1"/>
                </a:solidFill>
              </a:rPr>
              <a:t>Da</a:t>
            </a:r>
            <a:r>
              <a:rPr lang="it-IT" altLang="ko-KR" sz="3200" b="1" dirty="0"/>
              <a:t> casa </a:t>
            </a:r>
            <a:r>
              <a:rPr lang="it-IT" altLang="ko-KR" sz="3200" b="1" dirty="0">
                <a:solidFill>
                  <a:srgbClr val="FF0000"/>
                </a:solidFill>
              </a:rPr>
              <a:t>a</a:t>
            </a:r>
            <a:r>
              <a:rPr lang="it-IT" altLang="ko-KR" sz="3200" b="1" dirty="0"/>
              <a:t> scuola</a:t>
            </a:r>
            <a:r>
              <a:rPr lang="it-IT" altLang="ko-KR" sz="3200" dirty="0"/>
              <a:t> </a:t>
            </a:r>
          </a:p>
          <a:p>
            <a:pPr algn="l"/>
            <a:endParaRPr lang="en-US" altLang="ko-KR" sz="3200" dirty="0"/>
          </a:p>
          <a:p>
            <a:pPr algn="l"/>
            <a:endParaRPr lang="en-US" altLang="ko-KR" sz="3200" dirty="0"/>
          </a:p>
          <a:p>
            <a:pPr algn="l"/>
            <a:r>
              <a:rPr lang="ko-KR" altLang="en-US" sz="3200" b="1" dirty="0"/>
              <a:t>이탈리아</a:t>
            </a:r>
            <a:r>
              <a:rPr lang="ko-KR" altLang="en-US" sz="3200" b="1" dirty="0">
                <a:solidFill>
                  <a:schemeClr val="accent1"/>
                </a:solidFill>
              </a:rPr>
              <a:t>에서</a:t>
            </a:r>
            <a:r>
              <a:rPr lang="ko-KR" altLang="en-US" sz="3200" b="1" dirty="0"/>
              <a:t> 한국</a:t>
            </a:r>
            <a:r>
              <a:rPr lang="ko-KR" altLang="en-US" sz="3200" b="1" dirty="0">
                <a:solidFill>
                  <a:srgbClr val="FF0000"/>
                </a:solidFill>
              </a:rPr>
              <a:t>까지</a:t>
            </a:r>
            <a:r>
              <a:rPr lang="ko-KR" altLang="en-US" sz="3200" b="1" dirty="0"/>
              <a:t> 왔어요</a:t>
            </a:r>
            <a:r>
              <a:rPr lang="en-US" altLang="ko-KR" sz="3200" b="1" dirty="0"/>
              <a:t> </a:t>
            </a:r>
            <a:r>
              <a:rPr lang="en-US" altLang="ko-KR" sz="3200" dirty="0"/>
              <a:t>[</a:t>
            </a:r>
            <a:r>
              <a:rPr lang="it-IT" altLang="ko-KR" sz="3200" dirty="0"/>
              <a:t>I-thal-li-a-e-seo han-gug-kka-ji] -&gt;</a:t>
            </a:r>
            <a:r>
              <a:rPr lang="ko-KR" altLang="it-IT" sz="3200" dirty="0"/>
              <a:t> </a:t>
            </a:r>
            <a:r>
              <a:rPr lang="it-IT" altLang="ko-KR" sz="3200" b="1" dirty="0"/>
              <a:t>Sono venuto </a:t>
            </a:r>
            <a:r>
              <a:rPr lang="it-IT" altLang="ko-KR" sz="3200" b="1" dirty="0">
                <a:solidFill>
                  <a:srgbClr val="C00000"/>
                </a:solidFill>
              </a:rPr>
              <a:t>fino in </a:t>
            </a:r>
            <a:r>
              <a:rPr lang="it-IT" altLang="ko-KR" sz="3200" b="1" dirty="0"/>
              <a:t>Corea </a:t>
            </a:r>
            <a:r>
              <a:rPr lang="it-IT" altLang="ko-KR" sz="3200" b="1" dirty="0">
                <a:solidFill>
                  <a:schemeClr val="accent1"/>
                </a:solidFill>
              </a:rPr>
              <a:t>dall</a:t>
            </a:r>
            <a:r>
              <a:rPr lang="it-IT" altLang="ko-KR" sz="3200" b="1" dirty="0"/>
              <a:t>’Italia</a:t>
            </a:r>
          </a:p>
        </p:txBody>
      </p:sp>
    </p:spTree>
    <p:extLst>
      <p:ext uri="{BB962C8B-B14F-4D97-AF65-F5344CB8AC3E}">
        <p14:creationId xmlns:p14="http://schemas.microsoft.com/office/powerpoint/2010/main" val="847470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0C338-00D3-B78B-233D-4A55E040E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62CC92B-A7F0-F6F4-AD64-D59853D01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2C2F30C-E3E4-FC5B-6390-32F5943D60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Da – a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까지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F047068A-0F2C-2C8B-470A-4C8335F99203}"/>
              </a:ext>
            </a:extLst>
          </p:cNvPr>
          <p:cNvSpPr txBox="1">
            <a:spLocks/>
          </p:cNvSpPr>
          <p:nvPr/>
        </p:nvSpPr>
        <p:spPr>
          <a:xfrm>
            <a:off x="912420" y="1185150"/>
            <a:ext cx="10367159" cy="4790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b="1" dirty="0"/>
              <a:t>LUOGO:</a:t>
            </a:r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Come puoi vedere è abbastanza semplice. Tuttavia, questo discorso </a:t>
            </a:r>
            <a:r>
              <a:rPr lang="it-IT" altLang="ko-KR" sz="3200" b="1" dirty="0"/>
              <a:t>vale solo per i luoghi</a:t>
            </a:r>
            <a:r>
              <a:rPr lang="it-IT" altLang="ko-KR" sz="3200" dirty="0"/>
              <a:t>, Se vuoi riferirti a situazioni temporali come </a:t>
            </a:r>
          </a:p>
          <a:p>
            <a:pPr algn="l"/>
            <a:r>
              <a:rPr lang="it-IT" altLang="ko-KR" sz="3200" dirty="0"/>
              <a:t>“Da oggi A Domani” o “Dalle 2 alle 5 “dovrai usare dei suffissi diversi:</a:t>
            </a:r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</p:txBody>
      </p:sp>
    </p:spTree>
    <p:extLst>
      <p:ext uri="{BB962C8B-B14F-4D97-AF65-F5344CB8AC3E}">
        <p14:creationId xmlns:p14="http://schemas.microsoft.com/office/powerpoint/2010/main" val="421342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7707F-CB23-733B-6577-017E3DEFC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8B8FCF6-E9B5-E005-D6A2-DEADEDAB6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46B42D4-DB85-5D7D-9C61-29CA1E1EF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Da – a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까지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7A8025D-CAD0-0216-B233-8920E7AF333D}"/>
              </a:ext>
            </a:extLst>
          </p:cNvPr>
          <p:cNvSpPr txBox="1">
            <a:spLocks/>
          </p:cNvSpPr>
          <p:nvPr/>
        </p:nvSpPr>
        <p:spPr>
          <a:xfrm>
            <a:off x="912420" y="1185150"/>
            <a:ext cx="10367159" cy="4790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b="1" dirty="0"/>
              <a:t>TEMPO:</a:t>
            </a:r>
          </a:p>
          <a:p>
            <a:pPr algn="l"/>
            <a:endParaRPr lang="it-IT" altLang="ko-KR" sz="3200" b="1" dirty="0"/>
          </a:p>
          <a:p>
            <a:pPr algn="l"/>
            <a:endParaRPr lang="it-IT" altLang="ko-KR" sz="3200" b="1" dirty="0"/>
          </a:p>
          <a:p>
            <a:pPr algn="l"/>
            <a:endParaRPr lang="it-IT" altLang="ko-KR" sz="3200" b="1" dirty="0"/>
          </a:p>
          <a:p>
            <a:pPr algn="l"/>
            <a:r>
              <a:rPr lang="it-IT" altLang="ko-KR" sz="3200" b="1" dirty="0"/>
              <a:t>Quando indichi “DA” in senso temporale dovrai </a:t>
            </a:r>
          </a:p>
          <a:p>
            <a:pPr algn="l"/>
            <a:endParaRPr lang="it-IT" altLang="ko-KR" sz="3200" b="1" dirty="0"/>
          </a:p>
          <a:p>
            <a:pPr algn="l"/>
            <a:r>
              <a:rPr lang="it-IT" altLang="ko-KR" sz="3200" b="1" dirty="0"/>
              <a:t>usare la particella </a:t>
            </a:r>
            <a:r>
              <a:rPr lang="it-IT" altLang="ko-KR" sz="3200" b="1" dirty="0">
                <a:solidFill>
                  <a:schemeClr val="accent1"/>
                </a:solidFill>
              </a:rPr>
              <a:t>-</a:t>
            </a:r>
            <a:r>
              <a:rPr lang="ko-KR" altLang="en-US" sz="3200" b="1" dirty="0">
                <a:solidFill>
                  <a:schemeClr val="accent1"/>
                </a:solidFill>
              </a:rPr>
              <a:t>부터</a:t>
            </a:r>
            <a:r>
              <a:rPr lang="en-US" altLang="ko-KR" sz="3200" b="1" dirty="0">
                <a:solidFill>
                  <a:schemeClr val="accent1"/>
                </a:solidFill>
              </a:rPr>
              <a:t>[</a:t>
            </a:r>
            <a:r>
              <a:rPr lang="it-IT" altLang="ko-KR" sz="3200" b="1" dirty="0">
                <a:solidFill>
                  <a:schemeClr val="accent1"/>
                </a:solidFill>
              </a:rPr>
              <a:t>bu-teo]</a:t>
            </a:r>
          </a:p>
          <a:p>
            <a:pPr algn="l"/>
            <a:endParaRPr lang="it-IT" altLang="ko-KR" sz="3200" b="1" dirty="0"/>
          </a:p>
          <a:p>
            <a:pPr algn="l"/>
            <a:endParaRPr lang="it-IT" altLang="ko-KR" sz="3200" b="1" dirty="0"/>
          </a:p>
          <a:p>
            <a:pPr algn="l"/>
            <a:endParaRPr lang="it-IT" altLang="ko-KR" sz="3200" b="1" dirty="0"/>
          </a:p>
        </p:txBody>
      </p:sp>
    </p:spTree>
    <p:extLst>
      <p:ext uri="{BB962C8B-B14F-4D97-AF65-F5344CB8AC3E}">
        <p14:creationId xmlns:p14="http://schemas.microsoft.com/office/powerpoint/2010/main" val="1499362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95880-8625-C921-E6FD-83ABB3EC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3870271-83C3-9253-6AD8-96BB9052F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27786EC-4884-ACF7-3674-BE4561446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Da – a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에서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까지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88EDD9C-E303-0D55-664C-C37B4FA34985}"/>
              </a:ext>
            </a:extLst>
          </p:cNvPr>
          <p:cNvSpPr txBox="1">
            <a:spLocks/>
          </p:cNvSpPr>
          <p:nvPr/>
        </p:nvSpPr>
        <p:spPr>
          <a:xfrm>
            <a:off x="912420" y="1185150"/>
            <a:ext cx="10367159" cy="4790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b="1" dirty="0"/>
              <a:t>TEMPO:</a:t>
            </a:r>
          </a:p>
          <a:p>
            <a:pPr algn="l"/>
            <a:endParaRPr lang="it-IT" altLang="ko-KR" sz="3200" b="1" dirty="0"/>
          </a:p>
          <a:p>
            <a:r>
              <a:rPr lang="it-IT" altLang="ko-KR" sz="3200" b="1" dirty="0"/>
              <a:t>Buone notizie invece per indicare “A” o “FINO A” a livello temporale, perché si usa sempre la particella</a:t>
            </a:r>
          </a:p>
          <a:p>
            <a:endParaRPr lang="it-IT" altLang="ko-KR" sz="3200" b="1" dirty="0"/>
          </a:p>
          <a:p>
            <a:endParaRPr lang="it-IT" altLang="ko-KR" sz="3200" b="1" dirty="0"/>
          </a:p>
          <a:p>
            <a:endParaRPr lang="it-IT" altLang="ko-KR" sz="3200" b="1" dirty="0"/>
          </a:p>
          <a:p>
            <a:r>
              <a:rPr lang="it-IT" altLang="ko-KR" sz="3200" b="1" dirty="0"/>
              <a:t> -</a:t>
            </a:r>
            <a:r>
              <a:rPr lang="ko-KR" altLang="en-US" sz="3200" b="1" dirty="0">
                <a:solidFill>
                  <a:schemeClr val="accent1"/>
                </a:solidFill>
              </a:rPr>
              <a:t>까지 </a:t>
            </a:r>
            <a:r>
              <a:rPr lang="en-US" altLang="ko-KR" sz="3200" b="1" dirty="0">
                <a:solidFill>
                  <a:schemeClr val="accent1"/>
                </a:solidFill>
              </a:rPr>
              <a:t>[</a:t>
            </a:r>
            <a:r>
              <a:rPr lang="it-IT" altLang="ko-KR" sz="3200" b="1" dirty="0">
                <a:solidFill>
                  <a:schemeClr val="accent1"/>
                </a:solidFill>
              </a:rPr>
              <a:t>kka-ji]</a:t>
            </a:r>
          </a:p>
          <a:p>
            <a:pPr algn="l"/>
            <a:endParaRPr lang="it-IT" altLang="ko-KR" sz="3200" b="1" dirty="0"/>
          </a:p>
          <a:p>
            <a:pPr algn="l"/>
            <a:endParaRPr lang="it-IT" altLang="ko-KR" sz="3200" b="1" dirty="0"/>
          </a:p>
        </p:txBody>
      </p:sp>
    </p:spTree>
    <p:extLst>
      <p:ext uri="{BB962C8B-B14F-4D97-AF65-F5344CB8AC3E}">
        <p14:creationId xmlns:p14="http://schemas.microsoft.com/office/powerpoint/2010/main" val="2657420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C2564-B6FF-B1E3-8CE8-AA9B9EE92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3A86F30-B307-321A-FE8B-8ECB36478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B61B48F-34B3-5541-47EE-51EFF541A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8BD63DE-83C2-60A5-296A-216878BE61AD}"/>
              </a:ext>
            </a:extLst>
          </p:cNvPr>
          <p:cNvSpPr txBox="1">
            <a:spLocks/>
          </p:cNvSpPr>
          <p:nvPr/>
        </p:nvSpPr>
        <p:spPr>
          <a:xfrm>
            <a:off x="912420" y="1185150"/>
            <a:ext cx="10367159" cy="46931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b="1" dirty="0"/>
              <a:t>Vediamo un po' di esempi:</a:t>
            </a:r>
          </a:p>
          <a:p>
            <a:pPr algn="l"/>
            <a:endParaRPr lang="it-IT" altLang="ko-KR" sz="3200" b="1" dirty="0"/>
          </a:p>
          <a:p>
            <a:pPr algn="l"/>
            <a:endParaRPr lang="it-IT" altLang="ko-KR" sz="3200" b="1" dirty="0"/>
          </a:p>
          <a:p>
            <a:pPr algn="l"/>
            <a:r>
              <a:rPr lang="ko-KR" altLang="en-US" sz="3200" b="1" dirty="0"/>
              <a:t>오늘</a:t>
            </a:r>
            <a:r>
              <a:rPr lang="ko-KR" altLang="en-US" sz="3200" b="1" dirty="0">
                <a:solidFill>
                  <a:schemeClr val="accent1"/>
                </a:solidFill>
              </a:rPr>
              <a:t>부터</a:t>
            </a:r>
            <a:r>
              <a:rPr lang="ko-KR" altLang="en-US" sz="3200" b="1" dirty="0"/>
              <a:t> 내일</a:t>
            </a:r>
            <a:r>
              <a:rPr lang="ko-KR" altLang="en-US" sz="3200" b="1" dirty="0">
                <a:solidFill>
                  <a:srgbClr val="FF0000"/>
                </a:solidFill>
              </a:rPr>
              <a:t>까지</a:t>
            </a:r>
            <a:r>
              <a:rPr lang="ko-KR" altLang="en-US" sz="3200" b="1" dirty="0"/>
              <a:t> </a:t>
            </a:r>
            <a:r>
              <a:rPr lang="en-US" altLang="ko-KR" sz="3200" dirty="0"/>
              <a:t>[</a:t>
            </a:r>
            <a:r>
              <a:rPr lang="it-IT" altLang="ko-KR" sz="3200" dirty="0"/>
              <a:t>o-neul-bu-teo nae-il-kka-ji] -&gt;</a:t>
            </a:r>
            <a:r>
              <a:rPr lang="ko-KR" altLang="it-IT" sz="3200" dirty="0"/>
              <a:t> </a:t>
            </a:r>
            <a:endParaRPr lang="en-US" altLang="ko-KR" sz="3200" dirty="0"/>
          </a:p>
          <a:p>
            <a:pPr algn="l"/>
            <a:r>
              <a:rPr lang="it-IT" altLang="ko-KR" sz="3200" dirty="0"/>
              <a:t>Da oggi a Domani</a:t>
            </a:r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b="1" dirty="0"/>
              <a:t>지금</a:t>
            </a:r>
            <a:r>
              <a:rPr lang="ko-KR" altLang="en-US" sz="3200" b="1" dirty="0">
                <a:solidFill>
                  <a:schemeClr val="accent1"/>
                </a:solidFill>
              </a:rPr>
              <a:t>부터</a:t>
            </a:r>
            <a:r>
              <a:rPr lang="ko-KR" altLang="en-US" sz="3200" b="1" dirty="0"/>
              <a:t> 다음</a:t>
            </a:r>
            <a:r>
              <a:rPr lang="ko-KR" altLang="en-US" sz="3200" b="1" dirty="0">
                <a:solidFill>
                  <a:srgbClr val="FF0000"/>
                </a:solidFill>
              </a:rPr>
              <a:t>까지</a:t>
            </a:r>
            <a:r>
              <a:rPr lang="en-US" altLang="ko-KR" sz="3200" dirty="0"/>
              <a:t>[</a:t>
            </a:r>
            <a:r>
              <a:rPr lang="it-IT" altLang="ko-KR" sz="3200" dirty="0"/>
              <a:t>ji-geum-bu-teo da-eum-kka-ji] -&gt;</a:t>
            </a:r>
            <a:r>
              <a:rPr lang="ko-KR" altLang="it-IT" sz="3200" dirty="0"/>
              <a:t> </a:t>
            </a:r>
            <a:r>
              <a:rPr lang="it-IT" altLang="ko-KR" sz="3200" dirty="0"/>
              <a:t>Da adesso fino a dopo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Visto? il concetto è molto semplice in realtà.</a:t>
            </a:r>
          </a:p>
        </p:txBody>
      </p:sp>
    </p:spTree>
    <p:extLst>
      <p:ext uri="{BB962C8B-B14F-4D97-AF65-F5344CB8AC3E}">
        <p14:creationId xmlns:p14="http://schemas.microsoft.com/office/powerpoint/2010/main" val="1850821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6C3AD-5E2A-2C1C-D770-D820F0076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5924A52-DC2C-1C53-B8D9-F34C77C05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C17EDEE-DEE2-B9EA-232D-5AD51B838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E759FFA-9DE5-7E90-2422-58BDBA0C8A36}"/>
              </a:ext>
            </a:extLst>
          </p:cNvPr>
          <p:cNvSpPr txBox="1">
            <a:spLocks/>
          </p:cNvSpPr>
          <p:nvPr/>
        </p:nvSpPr>
        <p:spPr>
          <a:xfrm>
            <a:off x="912420" y="1185151"/>
            <a:ext cx="10367159" cy="484751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Vi do qualche altra informazione. Generalmente -</a:t>
            </a:r>
            <a:r>
              <a:rPr lang="ko-KR" altLang="en-US" sz="3200" dirty="0"/>
              <a:t>부터 </a:t>
            </a:r>
            <a:r>
              <a:rPr lang="it-IT" altLang="ko-KR" sz="3200" dirty="0"/>
              <a:t>lo puoi utilizzare sempre sia per i luoghi che per i tempi.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Quindi potete dire:</a:t>
            </a:r>
          </a:p>
          <a:p>
            <a:pPr algn="l"/>
            <a:r>
              <a:rPr lang="ko-KR" altLang="en-US" sz="3200" b="1" dirty="0"/>
              <a:t>로마</a:t>
            </a:r>
            <a:r>
              <a:rPr lang="ko-KR" altLang="en-US" sz="3200" b="1" dirty="0">
                <a:solidFill>
                  <a:schemeClr val="accent1"/>
                </a:solidFill>
              </a:rPr>
              <a:t>에서</a:t>
            </a:r>
            <a:r>
              <a:rPr lang="ko-KR" altLang="en-US" sz="3200" b="1" dirty="0"/>
              <a:t> 서울</a:t>
            </a:r>
            <a:r>
              <a:rPr lang="ko-KR" altLang="en-US" sz="3200" b="1" dirty="0">
                <a:solidFill>
                  <a:srgbClr val="FF0000"/>
                </a:solidFill>
              </a:rPr>
              <a:t>까지</a:t>
            </a:r>
            <a:r>
              <a:rPr lang="ko-KR" altLang="en-US" sz="3200" b="1" dirty="0"/>
              <a:t> </a:t>
            </a:r>
            <a:r>
              <a:rPr lang="en-US" altLang="ko-KR" sz="3200" dirty="0"/>
              <a:t>[</a:t>
            </a:r>
            <a:r>
              <a:rPr lang="it-IT" altLang="ko-KR" sz="3200" dirty="0"/>
              <a:t>ro-ma-e-seo seo-ul-kka-ji] -&gt;</a:t>
            </a:r>
            <a:r>
              <a:rPr lang="ko-KR" altLang="it-IT" sz="3200" dirty="0"/>
              <a:t> </a:t>
            </a:r>
            <a:r>
              <a:rPr lang="it-IT" altLang="ko-KR" sz="3200" b="1" dirty="0"/>
              <a:t>Da Roma a Seoul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ma anche </a:t>
            </a:r>
          </a:p>
          <a:p>
            <a:pPr algn="l"/>
            <a:r>
              <a:rPr lang="ko-KR" altLang="en-US" sz="3200" b="1" dirty="0"/>
              <a:t>로마</a:t>
            </a:r>
            <a:r>
              <a:rPr lang="ko-KR" altLang="en-US" sz="3200" b="1" dirty="0">
                <a:solidFill>
                  <a:schemeClr val="accent1"/>
                </a:solidFill>
              </a:rPr>
              <a:t>부터</a:t>
            </a:r>
            <a:r>
              <a:rPr lang="ko-KR" altLang="en-US" sz="3200" b="1" dirty="0"/>
              <a:t> 서울</a:t>
            </a:r>
            <a:r>
              <a:rPr lang="ko-KR" altLang="en-US" sz="3200" b="1" dirty="0">
                <a:solidFill>
                  <a:srgbClr val="FF0000"/>
                </a:solidFill>
              </a:rPr>
              <a:t>까지</a:t>
            </a:r>
            <a:r>
              <a:rPr lang="en-US" altLang="ko-KR" sz="3200" dirty="0"/>
              <a:t>[</a:t>
            </a:r>
            <a:r>
              <a:rPr lang="it-IT" altLang="ko-KR" sz="3200" dirty="0"/>
              <a:t>ro-ma-bu-teo seo-ul-kka-ji] -&gt;</a:t>
            </a:r>
            <a:r>
              <a:rPr lang="ko-KR" altLang="it-IT" sz="3200" dirty="0"/>
              <a:t> </a:t>
            </a:r>
            <a:r>
              <a:rPr lang="it-IT" altLang="ko-KR" sz="3200" b="1" dirty="0"/>
              <a:t>Da Roma a Seoul</a:t>
            </a:r>
          </a:p>
        </p:txBody>
      </p:sp>
    </p:spTree>
    <p:extLst>
      <p:ext uri="{BB962C8B-B14F-4D97-AF65-F5344CB8AC3E}">
        <p14:creationId xmlns:p14="http://schemas.microsoft.com/office/powerpoint/2010/main" val="42824629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45FCB-0680-8604-AE99-2B585DDCE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6B72A6E-B12D-F7F4-8F4B-A54A32B0E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1B4D58F-E3CB-2E23-4EA6-A5CDD8EE2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2AFB24B-96DE-0AA2-30B3-D4F9BB291FA4}"/>
              </a:ext>
            </a:extLst>
          </p:cNvPr>
          <p:cNvSpPr txBox="1">
            <a:spLocks/>
          </p:cNvSpPr>
          <p:nvPr/>
        </p:nvSpPr>
        <p:spPr>
          <a:xfrm>
            <a:off x="912420" y="1185151"/>
            <a:ext cx="10367159" cy="484751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dirty="0"/>
              <a:t>Tuttavia è sbagliato usare -</a:t>
            </a:r>
            <a:r>
              <a:rPr lang="ko-KR" altLang="en-US" sz="3200" dirty="0"/>
              <a:t>에서 </a:t>
            </a:r>
            <a:r>
              <a:rPr lang="it-IT" altLang="ko-KR" sz="3200" dirty="0"/>
              <a:t>per i tempi.</a:t>
            </a:r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endParaRPr lang="it-IT" altLang="ko-KR" sz="3200" dirty="0"/>
          </a:p>
          <a:p>
            <a:pPr algn="l"/>
            <a:r>
              <a:rPr lang="ko-KR" altLang="en-US" sz="3200" dirty="0"/>
              <a:t>오늘에서 내일까지 </a:t>
            </a:r>
            <a:r>
              <a:rPr lang="en-US" altLang="ko-KR" sz="3200" dirty="0"/>
              <a:t>[</a:t>
            </a:r>
            <a:r>
              <a:rPr lang="it-IT" altLang="ko-KR" sz="3200" dirty="0"/>
              <a:t>o-neul-e-seo] NONONO!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dirty="0"/>
              <a:t>Nel dubbio per non confonderti ricorda:</a:t>
            </a:r>
          </a:p>
          <a:p>
            <a:pPr algn="l"/>
            <a:endParaRPr lang="it-IT" altLang="ko-KR" sz="3200" dirty="0"/>
          </a:p>
          <a:p>
            <a:pPr algn="l"/>
            <a:r>
              <a:rPr lang="it-IT" altLang="ko-KR" sz="3200" b="1" dirty="0"/>
              <a:t>LUOGHI </a:t>
            </a:r>
            <a:r>
              <a:rPr lang="ko-KR" altLang="en-US" sz="3200" b="1" dirty="0"/>
              <a:t>에서 </a:t>
            </a:r>
            <a:r>
              <a:rPr lang="en-US" altLang="ko-KR" sz="3200" b="1" dirty="0"/>
              <a:t>-&gt;</a:t>
            </a:r>
            <a:r>
              <a:rPr lang="ko-KR" altLang="it-IT" sz="3200" b="1" dirty="0"/>
              <a:t> </a:t>
            </a:r>
            <a:r>
              <a:rPr lang="ko-KR" altLang="en-US" sz="3200" b="1" dirty="0"/>
              <a:t>까지 </a:t>
            </a:r>
          </a:p>
          <a:p>
            <a:pPr algn="l"/>
            <a:r>
              <a:rPr lang="it-IT" altLang="ko-KR" sz="3200" b="1" dirty="0"/>
              <a:t>TEMPI </a:t>
            </a:r>
            <a:r>
              <a:rPr lang="ko-KR" altLang="en-US" sz="3200" b="1" dirty="0"/>
              <a:t>부터 </a:t>
            </a:r>
            <a:r>
              <a:rPr lang="en-US" altLang="ko-KR" sz="3200" b="1" dirty="0"/>
              <a:t>-&gt;</a:t>
            </a:r>
            <a:r>
              <a:rPr lang="ko-KR" altLang="en-US" sz="3200" b="1" dirty="0"/>
              <a:t>까지 </a:t>
            </a:r>
          </a:p>
        </p:txBody>
      </p:sp>
    </p:spTree>
    <p:extLst>
      <p:ext uri="{BB962C8B-B14F-4D97-AF65-F5344CB8AC3E}">
        <p14:creationId xmlns:p14="http://schemas.microsoft.com/office/powerpoint/2010/main" val="448567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AEB09-2875-9C54-E500-C29AC366F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E237905-7189-17AD-BC4B-6060A8AAA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3CE6A57-CF85-D6E6-8D14-1BDA29F28D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Voglio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원하다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/Won ha da)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A3D0464-30FD-96F2-6C37-39AC27981A6F}"/>
              </a:ext>
            </a:extLst>
          </p:cNvPr>
          <p:cNvSpPr txBox="1">
            <a:spLocks/>
          </p:cNvSpPr>
          <p:nvPr/>
        </p:nvSpPr>
        <p:spPr>
          <a:xfrm>
            <a:off x="912420" y="1185151"/>
            <a:ext cx="10367159" cy="48475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200" b="1" dirty="0"/>
              <a:t>Parole:</a:t>
            </a:r>
          </a:p>
          <a:p>
            <a:pPr algn="l"/>
            <a:r>
              <a:rPr lang="ko-KR" altLang="en-US" sz="3200" b="1" dirty="0"/>
              <a:t>로마</a:t>
            </a:r>
            <a:r>
              <a:rPr lang="en-US" altLang="ko-KR" sz="3200" b="1" dirty="0"/>
              <a:t>[</a:t>
            </a:r>
            <a:r>
              <a:rPr lang="it-IT" altLang="ko-KR" sz="3200" b="1" dirty="0"/>
              <a:t>ro-ma] = Roma;</a:t>
            </a:r>
          </a:p>
          <a:p>
            <a:pPr algn="l"/>
            <a:r>
              <a:rPr lang="ko-KR" altLang="en-US" sz="3200" b="1" dirty="0"/>
              <a:t>서울</a:t>
            </a:r>
            <a:r>
              <a:rPr lang="en-US" altLang="ko-KR" sz="3200" b="1" dirty="0"/>
              <a:t>[</a:t>
            </a:r>
            <a:r>
              <a:rPr lang="it-IT" altLang="ko-KR" sz="3200" b="1" dirty="0"/>
              <a:t>seo-ul] = Seoul;</a:t>
            </a:r>
          </a:p>
          <a:p>
            <a:pPr algn="l"/>
            <a:r>
              <a:rPr lang="ko-KR" altLang="en-US" sz="3200" b="1" dirty="0"/>
              <a:t>오늘</a:t>
            </a:r>
            <a:r>
              <a:rPr lang="en-US" altLang="ko-KR" sz="3200" b="1" dirty="0"/>
              <a:t>[</a:t>
            </a:r>
            <a:r>
              <a:rPr lang="it-IT" altLang="ko-KR" sz="3200" b="1" dirty="0"/>
              <a:t>o-neul] = Oggi;</a:t>
            </a:r>
          </a:p>
          <a:p>
            <a:pPr algn="l"/>
            <a:r>
              <a:rPr lang="ko-KR" altLang="en-US" sz="3200" b="1" dirty="0"/>
              <a:t>내일</a:t>
            </a:r>
            <a:r>
              <a:rPr lang="en-US" altLang="ko-KR" sz="3200" b="1" dirty="0"/>
              <a:t>[</a:t>
            </a:r>
            <a:r>
              <a:rPr lang="it-IT" altLang="ko-KR" sz="3200" b="1" dirty="0"/>
              <a:t>nae-il] = Domani;</a:t>
            </a:r>
          </a:p>
          <a:p>
            <a:pPr algn="l"/>
            <a:r>
              <a:rPr lang="ko-KR" altLang="en-US" sz="3200" b="1" dirty="0"/>
              <a:t>지금</a:t>
            </a:r>
            <a:r>
              <a:rPr lang="en-US" altLang="ko-KR" sz="3200" b="1" dirty="0"/>
              <a:t>[</a:t>
            </a:r>
            <a:r>
              <a:rPr lang="it-IT" altLang="ko-KR" sz="3200" b="1" dirty="0"/>
              <a:t>ji-geum] = Adesso;</a:t>
            </a:r>
          </a:p>
          <a:p>
            <a:pPr algn="l"/>
            <a:r>
              <a:rPr lang="ko-KR" altLang="en-US" sz="3200" b="1" dirty="0"/>
              <a:t>다음</a:t>
            </a:r>
            <a:r>
              <a:rPr lang="en-US" altLang="ko-KR" sz="3200" b="1" dirty="0"/>
              <a:t>[</a:t>
            </a:r>
            <a:r>
              <a:rPr lang="it-IT" altLang="ko-KR" sz="3200" b="1" dirty="0"/>
              <a:t>da-eum] = Dopo;</a:t>
            </a:r>
          </a:p>
          <a:p>
            <a:pPr algn="l"/>
            <a:endParaRPr lang="it-IT" altLang="ko-KR" sz="3200" b="1" dirty="0"/>
          </a:p>
          <a:p>
            <a:pPr algn="l"/>
            <a:endParaRPr lang="it-IT" altLang="ko-KR" sz="3200" b="1" dirty="0"/>
          </a:p>
          <a:p>
            <a:pPr algn="l"/>
            <a:endParaRPr lang="it-IT" altLang="ko-KR" sz="3200" b="1" dirty="0"/>
          </a:p>
          <a:p>
            <a:pPr algn="l"/>
            <a:endParaRPr lang="it-IT" altLang="ko-KR" sz="3200" b="1" dirty="0"/>
          </a:p>
        </p:txBody>
      </p:sp>
    </p:spTree>
    <p:extLst>
      <p:ext uri="{BB962C8B-B14F-4D97-AF65-F5344CB8AC3E}">
        <p14:creationId xmlns:p14="http://schemas.microsoft.com/office/powerpoint/2010/main" val="2785627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F0839-7E47-D324-7F23-23C5B5A59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4523B99-260A-542B-7F86-86432453F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923F594F-1466-8DB8-172F-ED6E7CFB4631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1️⃣ Quale </a:t>
            </a:r>
            <a:r>
              <a:rPr lang="en-US" altLang="ko-KR" sz="4000" b="1" dirty="0" err="1"/>
              <a:t>tra</a:t>
            </a:r>
            <a:r>
              <a:rPr lang="en-US" altLang="ko-KR" sz="4000" b="1" dirty="0"/>
              <a:t> le </a:t>
            </a:r>
            <a:r>
              <a:rPr lang="en-US" altLang="ko-KR" sz="4000" b="1" dirty="0" err="1"/>
              <a:t>seguenti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frasi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grammaticalmente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집에서 학교까지 갔어요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서울부터 부산까지 달렸어요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어제에서 오늘까지 공부했어요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이탈리아에서 한국까지 왔어요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지금부터 내일까지 일해요</a:t>
            </a:r>
            <a:r>
              <a:rPr lang="en-US" altLang="ko-KR" sz="4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4784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31785-B510-F721-5212-BE21A339D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CC4EA1F-FDC8-DFD2-8368-AAC1B36D1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FF310E65-E87C-E64C-C3CA-3136C3322CEB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2️⃣ </a:t>
            </a:r>
            <a:r>
              <a:rPr lang="en-US" altLang="ko-KR" sz="4000" b="1" dirty="0" err="1"/>
              <a:t>Scegli</a:t>
            </a:r>
            <a:r>
              <a:rPr lang="en-US" altLang="ko-KR" sz="4000" b="1" dirty="0"/>
              <a:t> la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che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significa</a:t>
            </a:r>
            <a:r>
              <a:rPr lang="en-US" altLang="ko-KR" sz="4000" b="1" dirty="0"/>
              <a:t> “</a:t>
            </a:r>
            <a:r>
              <a:rPr lang="en-US" altLang="ko-KR" sz="4000" b="1" dirty="0" err="1"/>
              <a:t>Dall’Italia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fino</a:t>
            </a:r>
            <a:r>
              <a:rPr lang="en-US" altLang="ko-KR" sz="4000" b="1" dirty="0"/>
              <a:t> in Corea”.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한국부터 이탈리아까지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이탈리아에서 한국까지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한국에서 이탈리아까지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이탈리아부터 한국에서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이탈리아에 한국까지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8472647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70EC4-7A64-F89F-A8B1-3DC317DBC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48B9781-131F-4952-E21C-C362D43CA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0EC402EA-2014-E5CD-D9AB-3A7B04706BDE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3️⃣ “Da </a:t>
            </a:r>
            <a:r>
              <a:rPr lang="en-US" altLang="ko-KR" sz="4000" b="1" dirty="0" err="1"/>
              <a:t>adesso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fino</a:t>
            </a:r>
            <a:r>
              <a:rPr lang="en-US" altLang="ko-KR" sz="4000" b="1" dirty="0"/>
              <a:t> a </a:t>
            </a:r>
            <a:r>
              <a:rPr lang="en-US" altLang="ko-KR" sz="4000" b="1" dirty="0" err="1"/>
              <a:t>domani</a:t>
            </a:r>
            <a:r>
              <a:rPr lang="en-US" altLang="ko-KR" sz="4000" b="1" dirty="0"/>
              <a:t>”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traduce: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지금에서 내일까지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지금부터 내일까지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지금에 내일까지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지금에서 내일부터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지금까지 내일부터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9226762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BD6E3-AEAA-9B6E-4DE2-B8735713B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62D6E26-82FF-B61C-79FA-1B3D57ECC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35B70154-5DFA-D205-A277-B761B0BB27DD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4️⃣ Qual è la </a:t>
            </a:r>
            <a:r>
              <a:rPr lang="en-US" altLang="ko-KR" sz="4000" b="1" dirty="0" err="1"/>
              <a:t>differenza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principale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tra</a:t>
            </a:r>
            <a:r>
              <a:rPr lang="en-US" altLang="ko-KR" sz="4000" b="1" dirty="0"/>
              <a:t> -</a:t>
            </a:r>
            <a:r>
              <a:rPr lang="ko-KR" altLang="en-US" sz="4000" b="1" dirty="0"/>
              <a:t>에서 </a:t>
            </a:r>
            <a:r>
              <a:rPr lang="en-US" altLang="ko-KR" sz="4000" b="1" dirty="0"/>
              <a:t>e -</a:t>
            </a:r>
            <a:r>
              <a:rPr lang="ko-KR" altLang="en-US" sz="4000" b="1" dirty="0"/>
              <a:t>부터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en-US" altLang="ko-KR" sz="4000" b="1" dirty="0" err="1"/>
              <a:t>Nessuna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differenza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-</a:t>
            </a:r>
            <a:r>
              <a:rPr lang="ko-KR" altLang="en-US" sz="4000" b="1" dirty="0"/>
              <a:t>에서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usa</a:t>
            </a:r>
            <a:r>
              <a:rPr lang="en-US" altLang="ko-KR" sz="4000" b="1" dirty="0"/>
              <a:t> solo per </a:t>
            </a:r>
            <a:r>
              <a:rPr lang="en-US" altLang="ko-KR" sz="4000" b="1" dirty="0" err="1"/>
              <a:t>i</a:t>
            </a:r>
            <a:r>
              <a:rPr lang="en-US" altLang="ko-KR" sz="4000" b="1" dirty="0"/>
              <a:t> tempi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-</a:t>
            </a:r>
            <a:r>
              <a:rPr lang="ko-KR" altLang="en-US" sz="4000" b="1" dirty="0"/>
              <a:t>부터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usa</a:t>
            </a:r>
            <a:r>
              <a:rPr lang="en-US" altLang="ko-KR" sz="4000" b="1" dirty="0"/>
              <a:t> solo per </a:t>
            </a:r>
            <a:r>
              <a:rPr lang="en-US" altLang="ko-KR" sz="4000" b="1" dirty="0" err="1"/>
              <a:t>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luoghi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-</a:t>
            </a:r>
            <a:r>
              <a:rPr lang="ko-KR" altLang="en-US" sz="4000" b="1" dirty="0"/>
              <a:t>에서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usa</a:t>
            </a:r>
            <a:r>
              <a:rPr lang="en-US" altLang="ko-KR" sz="4000" b="1" dirty="0"/>
              <a:t> solo per </a:t>
            </a:r>
            <a:r>
              <a:rPr lang="en-US" altLang="ko-KR" sz="4000" b="1" dirty="0" err="1"/>
              <a:t>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luoghi</a:t>
            </a:r>
            <a:r>
              <a:rPr lang="en-US" altLang="ko-KR" sz="4000" b="1" dirty="0"/>
              <a:t>, -</a:t>
            </a:r>
            <a:r>
              <a:rPr lang="ko-KR" altLang="en-US" sz="4000" b="1" dirty="0"/>
              <a:t>부터 </a:t>
            </a:r>
            <a:r>
              <a:rPr lang="en-US" altLang="ko-KR" sz="4000" b="1" dirty="0"/>
              <a:t>per </a:t>
            </a:r>
            <a:r>
              <a:rPr lang="en-US" altLang="ko-KR" sz="4000" b="1" dirty="0" err="1"/>
              <a:t>i</a:t>
            </a:r>
            <a:r>
              <a:rPr lang="en-US" altLang="ko-KR" sz="4000" b="1" dirty="0"/>
              <a:t> tempi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-</a:t>
            </a:r>
            <a:r>
              <a:rPr lang="ko-KR" altLang="en-US" sz="4000" b="1" dirty="0"/>
              <a:t>부터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usa</a:t>
            </a:r>
            <a:r>
              <a:rPr lang="en-US" altLang="ko-KR" sz="4000" b="1" dirty="0"/>
              <a:t> per le </a:t>
            </a:r>
            <a:r>
              <a:rPr lang="en-US" altLang="ko-KR" sz="4000" b="1" dirty="0" err="1"/>
              <a:t>persone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7859193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F8CB2-BA62-9C81-54B6-02AB60223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C489734-1781-49A2-4F9C-5322CEE10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3F8D012D-C627-E9BC-9902-5188586C7EEC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5️⃣ Individua la </a:t>
            </a:r>
            <a:r>
              <a:rPr lang="en-US" altLang="ko-KR" sz="4000" b="1" dirty="0" err="1"/>
              <a:t>traduzione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 di “Da Roma a Seoul”.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로마에서 서울까지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로마부터 서울까지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로마에서 서울에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서울부터 로마까지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로마에 서울까지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1815646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A80AB-D509-4A8C-78AC-CE5C0BFC5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54985DB-213C-1F23-F784-54854CE6B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E61C80F-B00C-7137-7BF0-F9124F1D45E8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6️⃣ Se </a:t>
            </a:r>
            <a:r>
              <a:rPr lang="en-US" altLang="ko-KR" sz="4000" b="1" dirty="0" err="1"/>
              <a:t>una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contiene</a:t>
            </a:r>
            <a:r>
              <a:rPr lang="en-US" altLang="ko-KR" sz="4000" b="1" dirty="0"/>
              <a:t> “</a:t>
            </a:r>
            <a:r>
              <a:rPr lang="ko-KR" altLang="en-US" sz="4000" b="1" dirty="0"/>
              <a:t>학교부터 집까지”</a:t>
            </a:r>
            <a:r>
              <a:rPr lang="en-US" altLang="ko-KR" sz="4000" b="1" dirty="0"/>
              <a:t>, quale </a:t>
            </a:r>
            <a:r>
              <a:rPr lang="en-US" altLang="ko-KR" sz="4000" b="1" dirty="0" err="1"/>
              <a:t>sfumatura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esprime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Azione </a:t>
            </a:r>
            <a:r>
              <a:rPr lang="en-US" altLang="ko-KR" sz="4000" b="1" dirty="0" err="1"/>
              <a:t>spaziale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Azione </a:t>
            </a:r>
            <a:r>
              <a:rPr lang="en-US" altLang="ko-KR" sz="4000" b="1" dirty="0" err="1"/>
              <a:t>temporale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Azione </a:t>
            </a:r>
            <a:r>
              <a:rPr lang="en-US" altLang="ko-KR" sz="4000" b="1" dirty="0" err="1"/>
              <a:t>impersonale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Forma </a:t>
            </a:r>
            <a:r>
              <a:rPr lang="en-US" altLang="ko-KR" sz="4000" b="1" dirty="0" err="1"/>
              <a:t>passiva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en-US" altLang="ko-KR" sz="4000" b="1" dirty="0" err="1"/>
              <a:t>Nessuna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20858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B4F0F-03D4-60B6-2C2F-A8F4FF9CE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F850CB1-30B0-4D05-DAF6-B806A9403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166257C1-BB70-5FFF-9E71-AE3EC9CB78F9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7️⃣ Quale </a:t>
            </a:r>
            <a:r>
              <a:rPr lang="en-US" altLang="ko-KR" sz="4000" b="1" dirty="0" err="1"/>
              <a:t>particella</a:t>
            </a:r>
            <a:r>
              <a:rPr lang="en-US" altLang="ko-KR" sz="4000" b="1" dirty="0"/>
              <a:t> non </a:t>
            </a:r>
            <a:r>
              <a:rPr lang="en-US" altLang="ko-KR" sz="4000" b="1" dirty="0" err="1"/>
              <a:t>può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mai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essere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usata</a:t>
            </a:r>
            <a:r>
              <a:rPr lang="en-US" altLang="ko-KR" sz="4000" b="1" dirty="0"/>
              <a:t> con </a:t>
            </a:r>
            <a:r>
              <a:rPr lang="en-US" altLang="ko-KR" sz="4000" b="1" dirty="0" err="1"/>
              <a:t>indicazioni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temporali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-</a:t>
            </a:r>
            <a:r>
              <a:rPr lang="ko-KR" altLang="en-US" sz="4000" b="1" dirty="0"/>
              <a:t>부터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-</a:t>
            </a:r>
            <a:r>
              <a:rPr lang="ko-KR" altLang="en-US" sz="4000" b="1" dirty="0"/>
              <a:t>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-</a:t>
            </a:r>
            <a:r>
              <a:rPr lang="ko-KR" altLang="en-US" sz="4000" b="1" dirty="0"/>
              <a:t>에서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Tutte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possono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usare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en-US" altLang="ko-KR" sz="4000" b="1" dirty="0" err="1"/>
              <a:t>Nessuna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6869019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54F4E-34FF-FE67-6CD5-8413E17D7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C71F42B-70CC-5E19-4DCF-DAD902650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F5924BA8-342E-B96B-B23E-9F6D1B4B9BEC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8️⃣ “Da </a:t>
            </a:r>
            <a:r>
              <a:rPr lang="en-US" altLang="ko-KR" sz="4000" b="1" dirty="0" err="1"/>
              <a:t>oggi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fino</a:t>
            </a:r>
            <a:r>
              <a:rPr lang="en-US" altLang="ko-KR" sz="4000" b="1" dirty="0"/>
              <a:t> a dopo” → quale </a:t>
            </a:r>
            <a:r>
              <a:rPr lang="en-US" altLang="ko-KR" sz="4000" b="1" dirty="0" err="1"/>
              <a:t>costruzione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grammaticalmente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오늘에서 다음까지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오늘부터 다음까지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오늘까지 다음부터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오늘에 다음까지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오늘서 다음까지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7396811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9F4EE-C1FC-C927-777A-8485BBAEE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B38387F-1D3F-E737-A191-52F263586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A614BB8D-55BB-5E4A-451A-51ECDAAFD154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9️⃣ Se </a:t>
            </a:r>
            <a:r>
              <a:rPr lang="en-US" altLang="ko-KR" sz="4000" b="1" dirty="0" err="1"/>
              <a:t>vuoi</a:t>
            </a:r>
            <a:r>
              <a:rPr lang="en-US" altLang="ko-KR" sz="4000" b="1" dirty="0"/>
              <a:t> dire “</a:t>
            </a:r>
            <a:r>
              <a:rPr lang="en-US" altLang="ko-KR" sz="4000" b="1" dirty="0" err="1"/>
              <a:t>fino</a:t>
            </a:r>
            <a:r>
              <a:rPr lang="en-US" altLang="ko-KR" sz="4000" b="1" dirty="0"/>
              <a:t> a Seoul” </a:t>
            </a:r>
            <a:r>
              <a:rPr lang="en-US" altLang="ko-KR" sz="4000" b="1" dirty="0" err="1"/>
              <a:t>isolatamente</a:t>
            </a:r>
            <a:r>
              <a:rPr lang="en-US" altLang="ko-KR" sz="4000" b="1" dirty="0"/>
              <a:t>, quale </a:t>
            </a:r>
            <a:r>
              <a:rPr lang="en-US" altLang="ko-KR" sz="4000" b="1" dirty="0" err="1"/>
              <a:t>parte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usi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서울부터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서울까지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서울에서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서울에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 err="1"/>
              <a:t>서울으로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8795063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35668-9CF2-B20C-111B-8F7592818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C1E9286-322F-8F8C-F1C9-F913A1196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3B05DF12-959A-67CC-B3DC-E473B22EEE78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10️⃣ In quale </a:t>
            </a:r>
            <a:r>
              <a:rPr lang="en-US" altLang="ko-KR" sz="4000" b="1" dirty="0" err="1"/>
              <a:t>contesto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può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usare</a:t>
            </a:r>
            <a:r>
              <a:rPr lang="en-US" altLang="ko-KR" sz="4000" b="1" dirty="0"/>
              <a:t> -</a:t>
            </a:r>
            <a:r>
              <a:rPr lang="ko-KR" altLang="en-US" sz="4000" b="1" dirty="0"/>
              <a:t>부터 </a:t>
            </a:r>
            <a:r>
              <a:rPr lang="en-US" altLang="ko-KR" sz="4000" b="1" dirty="0"/>
              <a:t>al </a:t>
            </a:r>
            <a:r>
              <a:rPr lang="en-US" altLang="ko-KR" sz="4000" b="1" dirty="0" err="1"/>
              <a:t>posto</a:t>
            </a:r>
            <a:r>
              <a:rPr lang="en-US" altLang="ko-KR" sz="4000" b="1" dirty="0"/>
              <a:t> di -</a:t>
            </a:r>
            <a:r>
              <a:rPr lang="ko-KR" altLang="en-US" sz="4000" b="1" dirty="0"/>
              <a:t>에서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Quando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parla</a:t>
            </a:r>
            <a:r>
              <a:rPr lang="en-US" altLang="ko-KR" sz="4000" b="1" dirty="0"/>
              <a:t> di tempo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Sempre, con </a:t>
            </a:r>
            <a:r>
              <a:rPr lang="en-US" altLang="ko-KR" sz="4000" b="1" dirty="0" err="1"/>
              <a:t>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luoghi</a:t>
            </a:r>
            <a:r>
              <a:rPr lang="en-US" altLang="ko-KR" sz="4000" b="1" dirty="0"/>
              <a:t> o tempi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Mai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Solo con </a:t>
            </a:r>
            <a:r>
              <a:rPr lang="en-US" altLang="ko-KR" sz="4000" b="1" dirty="0" err="1"/>
              <a:t>verbi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statici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Solo </a:t>
            </a:r>
            <a:r>
              <a:rPr lang="en-US" altLang="ko-KR" sz="4000" b="1" dirty="0" err="1"/>
              <a:t>nelle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domande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674042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D087E-D107-A5E7-82A6-FE53C0781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DD30215-2C4A-647F-A5F0-65ECB11DE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C78AB6E6-81D8-7AFD-738E-29D9BAF60091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11️⃣ Traduci in coreano: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“Dalle 3 fino alle 5.”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3 ore = </a:t>
            </a:r>
            <a:r>
              <a:rPr lang="ko-KR" altLang="en-US" sz="4000" b="1" dirty="0"/>
              <a:t>세 시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5 ore = </a:t>
            </a:r>
            <a:r>
              <a:rPr lang="ko-KR" altLang="en-US" sz="4000" b="1" dirty="0"/>
              <a:t>다섯 시</a:t>
            </a: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5010545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1A628-B627-F850-2EE5-965B2065D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9D605E0-B6BA-AC56-AD1B-581D5D763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A8B2DB3-6CF3-5884-871A-2DACC72754F5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12️⃣ Scrivi in coreano: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“Da Roma fino a Milano.”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3147622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3796E-28F8-FFE2-BF5D-0C6A5BE33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C255C1E-8886-86AE-C6F4-07430262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D3959363-201C-687E-4207-B6232D01B207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13️⃣ </a:t>
            </a:r>
            <a:r>
              <a:rPr lang="en-US" altLang="ko-KR" sz="4000" b="1" dirty="0" err="1"/>
              <a:t>Com’è</a:t>
            </a:r>
            <a:r>
              <a:rPr lang="en-US" altLang="ko-KR" sz="4000" b="1" dirty="0"/>
              <a:t> la forma </a:t>
            </a:r>
            <a:r>
              <a:rPr lang="en-US" altLang="ko-KR" sz="4000" b="1" dirty="0" err="1"/>
              <a:t>sbagliata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tra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queste</a:t>
            </a:r>
            <a:r>
              <a:rPr lang="en-US" altLang="ko-KR" sz="4000" b="1" dirty="0"/>
              <a:t> due?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“</a:t>
            </a:r>
            <a:r>
              <a:rPr lang="ko-KR" altLang="en-US" sz="4000" b="1" dirty="0"/>
              <a:t>로마부터 서울까지” </a:t>
            </a:r>
            <a:r>
              <a:rPr lang="en-US" altLang="ko-KR" sz="4000" b="1" dirty="0"/>
              <a:t>vs “</a:t>
            </a:r>
            <a:r>
              <a:rPr lang="ko-KR" altLang="en-US" sz="4000" b="1" dirty="0"/>
              <a:t>로마에서 서울까지”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6150656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563C2-0808-21C5-43EF-D541C6639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9CF1545-D2DE-8DD0-D414-9F4B58ED1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7CCB533-C1C7-09F4-CD88-B1D609A9BEB3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14️⃣ </a:t>
            </a:r>
            <a:r>
              <a:rPr lang="en-US" altLang="ko-KR" sz="4000" b="1" dirty="0" err="1"/>
              <a:t>Traduci</a:t>
            </a:r>
            <a:r>
              <a:rPr lang="en-US" altLang="ko-KR" sz="4000" b="1" dirty="0"/>
              <a:t> in </a:t>
            </a:r>
            <a:r>
              <a:rPr lang="en-US" altLang="ko-KR" sz="4000" b="1" dirty="0" err="1"/>
              <a:t>italiano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“</a:t>
            </a:r>
            <a:r>
              <a:rPr lang="ko-KR" altLang="en-US" sz="4000" b="1" dirty="0"/>
              <a:t>오늘부터 한국어를 공부했어요</a:t>
            </a:r>
            <a:r>
              <a:rPr lang="en-US" altLang="ko-KR" sz="4000" b="1" dirty="0"/>
              <a:t>.”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733840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3C061-3B0F-47D5-9D3B-3FC2348DE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B3C294A-BD66-ABAC-F201-FD5DF945B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E4E7C93-1368-60FF-85AF-B5AFA5EF378A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15️⃣ Qual è l’unica particella che rimane invariata tra spazio e tempo?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8825628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C10DF-FF6B-62BA-7EEF-9353FCDD6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30C53FE-0BDB-C453-0444-74246CCBE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C0638742-7915-37A6-72F3-65251D8FFD40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16️⃣ </a:t>
            </a:r>
            <a:r>
              <a:rPr lang="en-US" altLang="ko-KR" sz="4000" b="1" dirty="0" err="1"/>
              <a:t>Completa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“</a:t>
            </a:r>
            <a:r>
              <a:rPr lang="ko-KR" altLang="en-US" sz="4000" b="1" dirty="0"/>
              <a:t>지금</a:t>
            </a:r>
            <a:r>
              <a:rPr lang="en-US" altLang="ko-KR" sz="4000" b="1" dirty="0"/>
              <a:t>( ) </a:t>
            </a:r>
            <a:r>
              <a:rPr lang="ko-KR" altLang="en-US" sz="4000" b="1" dirty="0"/>
              <a:t>내일까지 일해야 돼요</a:t>
            </a:r>
            <a:r>
              <a:rPr lang="en-US" altLang="ko-KR" sz="4000" b="1" dirty="0"/>
              <a:t>.”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6651131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B0989-B754-E9B5-E134-00B2A4C0B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572C755-4BD0-3AAD-B3AF-4B206E35D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0C246C9-F6E8-63ED-69BE-C0FE5C585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57A9369-9949-5A20-76D5-F8E4533FB28F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400" b="1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4400" b="1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 -</a:t>
            </a:r>
            <a:r>
              <a:rPr lang="ko-KR" altLang="en-US" sz="4400" b="1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  <a:r>
              <a:rPr lang="en-US" altLang="ko-KR" sz="4400" b="1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</a:t>
            </a:r>
          </a:p>
          <a:p>
            <a:pPr algn="l"/>
            <a:endParaRPr lang="en-US" altLang="ko-KR" sz="4400" b="1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b="1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b="1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Allora, </a:t>
            </a:r>
            <a:r>
              <a:rPr lang="en-US" altLang="ko-KR" sz="4400" b="1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siccome</a:t>
            </a:r>
            <a:r>
              <a:rPr lang="en-US" altLang="ko-KR" sz="4400" b="1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la </a:t>
            </a:r>
            <a:r>
              <a:rPr lang="en-US" altLang="ko-KR" sz="4400" b="1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4400" b="1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b="1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precedente</a:t>
            </a:r>
            <a:r>
              <a:rPr lang="en-US" altLang="ko-KR" sz="4400" b="1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era </a:t>
            </a:r>
            <a:r>
              <a:rPr lang="en-US" altLang="ko-KR" sz="4400" b="1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troppo</a:t>
            </a:r>
            <a:r>
              <a:rPr lang="en-US" altLang="ko-KR" sz="4400" b="1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semplice e </a:t>
            </a:r>
            <a:r>
              <a:rPr lang="en-US" altLang="ko-KR" sz="4400" b="1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corta</a:t>
            </a:r>
            <a:r>
              <a:rPr lang="en-US" altLang="ko-KR" sz="4400" b="1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b="1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adesso</a:t>
            </a:r>
            <a:r>
              <a:rPr lang="en-US" altLang="ko-KR" sz="4400" b="1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ci </a:t>
            </a:r>
            <a:r>
              <a:rPr lang="en-US" altLang="ko-KR" sz="4400" b="1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divertiamo</a:t>
            </a:r>
            <a:r>
              <a:rPr lang="en-US" altLang="ko-KR" sz="4400" b="1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…” No </a:t>
            </a:r>
            <a:r>
              <a:rPr lang="en-US" altLang="ko-KR" sz="4400" b="1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dai</a:t>
            </a:r>
            <a:r>
              <a:rPr lang="en-US" altLang="ko-KR" sz="4400" b="1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25464581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E021A-D0EB-5D0B-536E-564E7A09A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0B20798-6ECD-4381-556C-719D6637F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870CA15-7FA6-C6BF-F307-6A26F810B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1DCF5C5-E804-0C4C-2AC1-988EF8DF24E3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Abbiamo visto come coniugare gran parte dei verbi al presente in coreano (almeno quelli regolari), ma come facciamo a dire: NON mangio, NON vado, NON bevo…Insomma formare una negazione?</a:t>
            </a:r>
          </a:p>
        </p:txBody>
      </p:sp>
    </p:spTree>
    <p:extLst>
      <p:ext uri="{BB962C8B-B14F-4D97-AF65-F5344CB8AC3E}">
        <p14:creationId xmlns:p14="http://schemas.microsoft.com/office/powerpoint/2010/main" val="7232901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3AC27-EFE9-C34F-8A1C-34F0A95F3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B511ED2-B3B1-99BF-0134-2A9FC5C42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2B8AF51-39A1-3B11-4E21-0D5534B82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390E663-9DC8-9AE4-DC3A-BAFAEE765504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Ci sono due metodi (complichiamoci la vita, siii) per farlo, ed essi sono con l’uso di:</a:t>
            </a: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4400" b="1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posto all’inizio del verbo</a:t>
            </a:r>
          </a:p>
          <a:p>
            <a:pPr algn="l"/>
            <a:r>
              <a:rPr lang="it-IT" altLang="ko-KR" sz="4400" b="1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4400" b="1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 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posto alla fine del verbo </a:t>
            </a: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(che va pure coniugato…)</a:t>
            </a:r>
          </a:p>
        </p:txBody>
      </p:sp>
    </p:spTree>
    <p:extLst>
      <p:ext uri="{BB962C8B-B14F-4D97-AF65-F5344CB8AC3E}">
        <p14:creationId xmlns:p14="http://schemas.microsoft.com/office/powerpoint/2010/main" val="28052875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C9172-C5C7-76DC-A1EF-3E7B1FED5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486C117-B55F-E2C9-9570-179F6E470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16C7F0A-A500-96A6-0F8D-82AA90933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12D6C362-B8E3-60E0-2917-70EFACABE37F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Il primo è semplicissimo, ti basta metterlo di fronte al verbo che hai coniugato ed ottieni la versione negativa di esso </a:t>
            </a: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(come orario -&gt; antiorario);</a:t>
            </a: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Esempio 1:</a:t>
            </a: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A: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오늘 가요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 (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oggi vai?)</a:t>
            </a: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B: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오늘 </a:t>
            </a:r>
            <a:r>
              <a:rPr lang="ko-KR" altLang="en-US" sz="4400" b="1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가요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no, oggi NON vado)</a:t>
            </a:r>
          </a:p>
        </p:txBody>
      </p:sp>
    </p:spTree>
    <p:extLst>
      <p:ext uri="{BB962C8B-B14F-4D97-AF65-F5344CB8AC3E}">
        <p14:creationId xmlns:p14="http://schemas.microsoft.com/office/powerpoint/2010/main" val="10246031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EC926-16B2-500A-7B01-A95052572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F40AD0D-9566-284C-83F9-A70A7E942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051398D-71AA-302D-6302-97559A335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59534AE-353B-36BB-54DF-2E1A88A19D72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Esempio 2:</a:t>
            </a: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A: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먹고 싶어요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 (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vuoi mangiarlo questo?)</a:t>
            </a: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B: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먹고 싶어요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no, NON voglio mangiarlo)</a:t>
            </a: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0556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45796-6187-74CA-F4F4-46BE63A77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C2C6326-4336-C9E5-0A40-2C1CE74BD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37D104E-0239-6173-4841-7DE7F4F82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FA82341-AB85-41EF-119B-D1D497FF6A33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 così via per tutti i verbi, come vedi non devi minimamente preoccuparti della coniugazione, ti basta solo aggiungere </a:t>
            </a:r>
            <a:r>
              <a:rPr lang="ko-KR" altLang="en-US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davanti al verbo e sei apposto.</a:t>
            </a: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Vediamo invece come funziona il secondo metodo usando </a:t>
            </a:r>
            <a:r>
              <a:rPr lang="it-IT" altLang="ko-KR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  <a:r>
              <a:rPr lang="en-US" altLang="ko-KR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</a:t>
            </a:r>
            <a:endParaRPr lang="it-IT" altLang="ko-KR" sz="4400" dirty="0">
              <a:solidFill>
                <a:srgbClr val="FF0000"/>
              </a:solidFill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4410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0F6A1-1F5B-7205-87EE-D9E34521A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502E2F3-06C6-2AA4-2EAE-89AECE4DD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EB63461-3EC1-E47E-9D0D-CD6C80BD7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9E9CC70-651C-5CC6-01E7-AF1FD3B166AF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In questo caso si mette alla fine del verbo seguendo la regola della coniugazione.</a:t>
            </a: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Dovrai quindi modificarle il verbo stesso:</a:t>
            </a:r>
          </a:p>
          <a:p>
            <a:pPr algn="l"/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가다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-&gt;</a:t>
            </a:r>
            <a:r>
              <a:rPr lang="ko-KR" altLang="it-IT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가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+ </a:t>
            </a:r>
            <a:r>
              <a:rPr lang="ko-KR" altLang="en-US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-&gt; </a:t>
            </a:r>
            <a:r>
              <a:rPr lang="ko-KR" altLang="it-IT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가지 않다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[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ga-ji anhda] = NON ANDARE</a:t>
            </a:r>
          </a:p>
        </p:txBody>
      </p:sp>
    </p:spTree>
    <p:extLst>
      <p:ext uri="{BB962C8B-B14F-4D97-AF65-F5344CB8AC3E}">
        <p14:creationId xmlns:p14="http://schemas.microsoft.com/office/powerpoint/2010/main" val="33777559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7FAD8-BED5-6A1B-4D78-23AE7D529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3621CF4-406D-2D00-2E49-D64468359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C5B0F3F-4EE9-4804-BE8F-07BA92DB9C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A8EBA89C-FF0A-A556-FA61-D1A1A4EE6629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Avrai notato che ho scritto </a:t>
            </a:r>
          </a:p>
          <a:p>
            <a:pPr algn="l"/>
            <a:r>
              <a:rPr lang="it-IT" altLang="ko-KR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“NON ANDARE” 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 non </a:t>
            </a:r>
            <a:r>
              <a:rPr lang="it-IT" altLang="ko-KR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“NON VADO” 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 gia’ perche’ questa forma come per il PRESENTE va coniugata. </a:t>
            </a: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가지 않다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-&gt;</a:t>
            </a:r>
            <a:r>
              <a:rPr lang="ko-KR" altLang="it-IT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가지 </a:t>
            </a:r>
            <a:r>
              <a:rPr lang="ko-KR" altLang="en-US" sz="4400" dirty="0" err="1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않</a:t>
            </a:r>
            <a:r>
              <a:rPr lang="ko-KR" altLang="en-US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+ </a:t>
            </a:r>
            <a:r>
              <a:rPr lang="ko-KR" altLang="en-US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아요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-&gt;</a:t>
            </a:r>
            <a:r>
              <a:rPr lang="ko-KR" altLang="it-IT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가지 </a:t>
            </a:r>
            <a:r>
              <a:rPr lang="ko-KR" altLang="en-US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않아요</a:t>
            </a:r>
          </a:p>
        </p:txBody>
      </p:sp>
    </p:spTree>
    <p:extLst>
      <p:ext uri="{BB962C8B-B14F-4D97-AF65-F5344CB8AC3E}">
        <p14:creationId xmlns:p14="http://schemas.microsoft.com/office/powerpoint/2010/main" val="37764753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8CABA-D019-947A-510B-C882CF2F4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7298F44-4532-FB46-8B0F-DCCBD04BF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FDC65D7-CDB2-1367-26E4-3CB5AEB11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61F0CF3-8866-EE46-39DB-AF951620B602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Ovviamente la coniugazione è sempre la stessa, quindi, non cambia in base al verbo</a:t>
            </a: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Vediamo gli esempi di prima con questa forma:</a:t>
            </a: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Esempio 1:</a:t>
            </a: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A: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오늘 가요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 (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oggi vai?)</a:t>
            </a: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B: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오늘 </a:t>
            </a:r>
            <a:r>
              <a:rPr lang="ko-KR" altLang="en-US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가지 않아요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no, oggi NON vado)</a:t>
            </a:r>
          </a:p>
        </p:txBody>
      </p:sp>
    </p:spTree>
    <p:extLst>
      <p:ext uri="{BB962C8B-B14F-4D97-AF65-F5344CB8AC3E}">
        <p14:creationId xmlns:p14="http://schemas.microsoft.com/office/powerpoint/2010/main" val="3099180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8BCF3-F4C2-02A0-CFA3-F0AA3B8D2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E9495E1-C65E-64E8-1D60-0AC819467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375511F-0175-EA87-A1E3-EBF34E553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3B0E1ED-66CF-BCA3-678E-719E7F95684E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Esempio 2:</a:t>
            </a: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A: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먹고 싶어요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 (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vuoi mangiarlo questo?)</a:t>
            </a:r>
          </a:p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B: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먹고 </a:t>
            </a:r>
            <a:r>
              <a:rPr lang="ko-KR" altLang="en-US" sz="44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싶지 않아요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no, NON voglio mangiarlo)</a:t>
            </a:r>
          </a:p>
        </p:txBody>
      </p:sp>
    </p:spTree>
    <p:extLst>
      <p:ext uri="{BB962C8B-B14F-4D97-AF65-F5344CB8AC3E}">
        <p14:creationId xmlns:p14="http://schemas.microsoft.com/office/powerpoint/2010/main" val="931066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8680A-7785-60E5-89FD-1E052AD91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52A60D9-66F6-3109-ADF8-118A9783B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EE2463B-018E-F51D-6CBB-5077104E4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3BDB09B-8C63-F56B-EE38-BAD6CABBB30F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Come puoi vedere il significato della frase non cambia minimamente; infatti, puoi usare la forma che più preferisci.</a:t>
            </a: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9218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23574-4E5C-BC99-C07E-F13F57198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AEEA4D4-32DE-8C94-62B8-9EA37E939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9B7E077-AB5C-576B-A336-DA04896185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19A36CC-562A-4DDC-C6A2-B1A0D85DA75B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Generalmente la forma originale delle negazione è la seconda 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infatti 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è stata introdotta successivamente, quindi potrebbero esserci dei verbi che non vanno bene con 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 richiedano l’uso di </a:t>
            </a:r>
            <a:r>
              <a:rPr lang="it-IT" altLang="ko-KR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 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molto raro), quindi se proprio ha il dubbio esistenziale su quale forma usare, la seconda andrà SEMPRE bene (grammaticalmente).</a:t>
            </a:r>
          </a:p>
        </p:txBody>
      </p:sp>
    </p:spTree>
    <p:extLst>
      <p:ext uri="{BB962C8B-B14F-4D97-AF65-F5344CB8AC3E}">
        <p14:creationId xmlns:p14="http://schemas.microsoft.com/office/powerpoint/2010/main" val="22890808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F86AF-10D1-DD49-D7A7-48E7DBB2D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F1557A8-0AD6-C119-932A-69D2311F7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D7E90BD-D633-1906-B548-0A95077C2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1487F03-F803-6CB8-FE96-3C958411329E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Imparerai quale è più opportuna dell’altra vivendo situazioni coreane, generalmente i verbi più corti </a:t>
            </a:r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먹다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사다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</a:t>
            </a:r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오다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etc, preferiscono 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quelli più lunghi </a:t>
            </a:r>
            <a:r>
              <a:rPr lang="it-IT" altLang="ko-KR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ma non dare troppa importanza a questo, tranquillo!</a:t>
            </a:r>
          </a:p>
          <a:p>
            <a:pPr algn="l"/>
            <a:endParaRPr lang="it-IT" altLang="ko-KR" sz="36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36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36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2614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A92DE-F8CD-E456-31BB-B0CC037E6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0C84779-C275-55B9-01F6-283F21C16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3C66C5F-B261-D006-AE9D-4520FAE27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2B36E80-0443-4608-2D0D-BF95661D5118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Imparerai quale è più opportuna dell’altra vivendo situazioni coreane, generalmente i verbi più corti </a:t>
            </a:r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먹다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사다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</a:t>
            </a:r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오다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etc, preferiscono 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quelli più lunghi </a:t>
            </a:r>
            <a:r>
              <a:rPr lang="it-IT" altLang="ko-KR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ma non dare troppa importanza a questo, tranquillo!</a:t>
            </a:r>
          </a:p>
          <a:p>
            <a:pPr algn="l"/>
            <a:endParaRPr lang="it-IT" altLang="ko-KR" sz="36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36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36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3395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3B054-3013-C81F-C071-97C25BF6F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56D743E-AF88-1432-2ACE-644B86DDC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2FAB04B-BD1A-7D3A-BC14-E96E70B90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Forme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negative / 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ko-KR" altLang="en-US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지 않다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40455DD-D6C8-BD11-4EAA-617CF0485AD7}"/>
              </a:ext>
            </a:extLst>
          </p:cNvPr>
          <p:cNvSpPr txBox="1">
            <a:spLocks/>
          </p:cNvSpPr>
          <p:nvPr/>
        </p:nvSpPr>
        <p:spPr>
          <a:xfrm>
            <a:off x="926274" y="1416154"/>
            <a:ext cx="10367159" cy="4616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NOTA: quando usi 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하다</a:t>
            </a:r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occhio a non fare questo errore:</a:t>
            </a:r>
          </a:p>
          <a:p>
            <a:pPr algn="l"/>
            <a:endParaRPr lang="it-IT" altLang="ko-KR" sz="36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36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36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it-IT" altLang="ko-KR" sz="36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요리 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</a:t>
            </a:r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해요 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oppure </a:t>
            </a:r>
            <a:r>
              <a:rPr lang="ko-KR" altLang="en-US" sz="3600" dirty="0">
                <a:solidFill>
                  <a:srgbClr val="FF0000"/>
                </a:solidFill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요리하지 않아요 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giusto)</a:t>
            </a:r>
          </a:p>
          <a:p>
            <a:pPr algn="l"/>
            <a:r>
              <a:rPr lang="ko-KR" altLang="en-US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 요리 해요 </a:t>
            </a:r>
            <a:r>
              <a:rPr lang="en-US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it-IT" altLang="ko-KR" sz="36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sbagliato)</a:t>
            </a:r>
          </a:p>
        </p:txBody>
      </p:sp>
    </p:spTree>
    <p:extLst>
      <p:ext uri="{BB962C8B-B14F-4D97-AF65-F5344CB8AC3E}">
        <p14:creationId xmlns:p14="http://schemas.microsoft.com/office/powerpoint/2010/main" val="35173098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BB8BB-6CCB-9843-6F3B-576ED3B85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3A7B9E6-6923-F2FC-DB86-8E34C4ABA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7A28CCCB-8DD1-2373-6D0A-F9D6DF386A2A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1️⃣ Quale </a:t>
            </a:r>
            <a:r>
              <a:rPr lang="en-US" altLang="ko-KR" sz="4000" b="1" dirty="0" err="1"/>
              <a:t>delle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seguenti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frasi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grammaticalmente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scorretta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저는 가지 않아요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나 안 가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저는 안 먹어요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안 요리해요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요리하지 않아요</a:t>
            </a:r>
            <a:r>
              <a:rPr lang="en-US" altLang="ko-KR" sz="4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59772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7F74F-2B88-8DE1-7E8A-21DA49C0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C565D10-46D4-FE94-3831-854717A10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3D68EBB2-591F-026D-4B38-620D578BF109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2️⃣ In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la </a:t>
            </a:r>
            <a:r>
              <a:rPr lang="en-US" altLang="ko-KR" sz="4000" b="1" dirty="0" err="1"/>
              <a:t>negazione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più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formale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안 가요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가지 않아요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안 가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안 먹어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안 와요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2456785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27AE6-814F-EF5A-03EC-A37D3A655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26402DE-AB90-A2D4-795D-4248E18B2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FBF67531-6438-96FC-59AC-EBC4A034193B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3️⃣ “Io non </a:t>
            </a:r>
            <a:r>
              <a:rPr lang="en-US" altLang="ko-KR" sz="4000" b="1" dirty="0" err="1"/>
              <a:t>voglio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mangiare</a:t>
            </a:r>
            <a:r>
              <a:rPr lang="en-US" altLang="ko-KR" sz="4000" b="1" dirty="0"/>
              <a:t>” in </a:t>
            </a:r>
            <a:r>
              <a:rPr lang="en-US" altLang="ko-KR" sz="4000" b="1" dirty="0" err="1"/>
              <a:t>coreano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può</a:t>
            </a:r>
            <a:r>
              <a:rPr lang="en-US" altLang="ko-KR" sz="4000" b="1" dirty="0"/>
              <a:t> dire: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안 먹고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먹고 싶지 않아요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안 먹어요 싶어요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안 먹고 않아요</a:t>
            </a:r>
          </a:p>
        </p:txBody>
      </p:sp>
    </p:spTree>
    <p:extLst>
      <p:ext uri="{BB962C8B-B14F-4D97-AF65-F5344CB8AC3E}">
        <p14:creationId xmlns:p14="http://schemas.microsoft.com/office/powerpoint/2010/main" val="12871592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8EF7E-DFC6-AAEA-73DD-1B26A37EC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44E77B5-2E59-6AF5-C614-F8616E28E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56DDDA1-4C38-3F97-B00E-A1AC1A31CDDC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4️⃣ Quale forma </a:t>
            </a:r>
            <a:r>
              <a:rPr lang="en-US" altLang="ko-KR" sz="4000" b="1" dirty="0" err="1"/>
              <a:t>negativa</a:t>
            </a:r>
            <a:r>
              <a:rPr lang="en-US" altLang="ko-KR" sz="4000" b="1" dirty="0"/>
              <a:t> è </a:t>
            </a:r>
            <a:r>
              <a:rPr lang="en-US" altLang="ko-KR" sz="4000" b="1" dirty="0" err="1"/>
              <a:t>più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naturale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tra</a:t>
            </a:r>
            <a:r>
              <a:rPr lang="en-US" altLang="ko-KR" sz="4000" b="1" dirty="0"/>
              <a:t> amici?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가지 않아요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안 가요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가지 않습니다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가지 않았어요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가지 않겠어요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2909767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3C669-F711-77EE-BB3B-F2AD2F1BB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2AEF27F-1C2D-61F9-C7F4-5B06010D9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F9277997-8D16-489B-2ABD-E4FFFEC87428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5️⃣ Quale </a:t>
            </a:r>
            <a:r>
              <a:rPr lang="en-US" altLang="ko-KR" sz="4000" b="1" dirty="0" err="1"/>
              <a:t>coppia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mostra</a:t>
            </a:r>
            <a:r>
              <a:rPr lang="en-US" altLang="ko-KR" sz="4000" b="1" dirty="0"/>
              <a:t> due </a:t>
            </a:r>
            <a:r>
              <a:rPr lang="en-US" altLang="ko-KR" sz="4000" b="1" dirty="0" err="1"/>
              <a:t>modi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equivalenti</a:t>
            </a:r>
            <a:r>
              <a:rPr lang="en-US" altLang="ko-KR" sz="4000" b="1" dirty="0"/>
              <a:t> per dire "non </a:t>
            </a:r>
            <a:r>
              <a:rPr lang="en-US" altLang="ko-KR" sz="4000" b="1" dirty="0" err="1"/>
              <a:t>vado</a:t>
            </a:r>
            <a:r>
              <a:rPr lang="en-US" altLang="ko-KR" sz="4000" b="1" dirty="0"/>
              <a:t>"?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안 가요 </a:t>
            </a:r>
            <a:r>
              <a:rPr lang="en-US" altLang="ko-KR" sz="4000" b="1" dirty="0"/>
              <a:t>/ </a:t>
            </a:r>
            <a:r>
              <a:rPr lang="ko-KR" altLang="en-US" sz="4000" b="1" dirty="0"/>
              <a:t>가지 않아요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안 가요 </a:t>
            </a:r>
            <a:r>
              <a:rPr lang="en-US" altLang="ko-KR" sz="4000" b="1" dirty="0"/>
              <a:t>/ </a:t>
            </a:r>
            <a:r>
              <a:rPr lang="ko-KR" altLang="en-US" sz="4000" b="1" dirty="0"/>
              <a:t>가 안 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안 가지 </a:t>
            </a:r>
            <a:r>
              <a:rPr lang="en-US" altLang="ko-KR" sz="4000" b="1" dirty="0"/>
              <a:t>/ </a:t>
            </a:r>
            <a:r>
              <a:rPr lang="ko-KR" altLang="en-US" sz="4000" b="1" dirty="0"/>
              <a:t>가지 않다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가지 않아요 </a:t>
            </a:r>
            <a:r>
              <a:rPr lang="en-US" altLang="ko-KR" sz="4000" b="1" dirty="0"/>
              <a:t>/ </a:t>
            </a:r>
            <a:r>
              <a:rPr lang="ko-KR" altLang="en-US" sz="4000" b="1" dirty="0"/>
              <a:t>가지 않다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안 해요 </a:t>
            </a:r>
            <a:r>
              <a:rPr lang="en-US" altLang="ko-KR" sz="4000" b="1" dirty="0"/>
              <a:t>/ </a:t>
            </a:r>
            <a:r>
              <a:rPr lang="ko-KR" altLang="en-US" sz="4000" b="1" dirty="0"/>
              <a:t>하지 않아요</a:t>
            </a: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133708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4902F-544B-FBB5-28C6-3686BFA73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EE2E550-8F6A-F7AD-8BF6-358180CC8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1C15E5D-CE64-6548-86EA-7AFCF084AB24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6️⃣ “</a:t>
            </a:r>
            <a:r>
              <a:rPr lang="ko-KR" altLang="en-US" sz="4000" b="1" dirty="0"/>
              <a:t>안”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mette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en-US" altLang="ko-KR" sz="4000" b="1" dirty="0" err="1"/>
              <a:t>Alla</a:t>
            </a:r>
            <a:r>
              <a:rPr lang="en-US" altLang="ko-KR" sz="4000" b="1" dirty="0"/>
              <a:t> fine del verbo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Prima del verbo </a:t>
            </a:r>
            <a:r>
              <a:rPr lang="en-US" altLang="ko-KR" sz="4000" b="1" dirty="0" err="1"/>
              <a:t>coniugato</a:t>
            </a:r>
            <a:r>
              <a:rPr lang="en-US" altLang="ko-KR" sz="4000" b="1" dirty="0"/>
              <a:t>*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Dopo il </a:t>
            </a:r>
            <a:r>
              <a:rPr lang="en-US" altLang="ko-KR" sz="4000" b="1" dirty="0" err="1"/>
              <a:t>sostantivo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Dopo -</a:t>
            </a:r>
            <a:r>
              <a:rPr lang="ko-KR" altLang="en-US" sz="4000" b="1" dirty="0"/>
              <a:t>어요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Prima di un </a:t>
            </a:r>
            <a:r>
              <a:rPr lang="en-US" altLang="ko-KR" sz="4000" b="1" dirty="0" err="1"/>
              <a:t>aggettivo</a:t>
            </a:r>
            <a:r>
              <a:rPr lang="en-US" altLang="ko-KR" sz="4000" b="1" dirty="0"/>
              <a:t> solo</a:t>
            </a:r>
          </a:p>
        </p:txBody>
      </p:sp>
    </p:spTree>
    <p:extLst>
      <p:ext uri="{BB962C8B-B14F-4D97-AF65-F5344CB8AC3E}">
        <p14:creationId xmlns:p14="http://schemas.microsoft.com/office/powerpoint/2010/main" val="41408825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2FB12-1F60-FAC5-FBD6-EE146C68F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7398442-ABA8-4879-8275-BC5ED9952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58CE357-BB40-EC68-A684-9B7BB037A8EB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7️⃣ “-</a:t>
            </a:r>
            <a:r>
              <a:rPr lang="ko-KR" altLang="en-US" sz="4000" b="1" dirty="0"/>
              <a:t>지 않다” </a:t>
            </a:r>
            <a:r>
              <a:rPr lang="en-US" altLang="ko-KR" sz="4000" b="1" dirty="0" err="1"/>
              <a:t>si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mette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Prima del verbo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Dopo la </a:t>
            </a:r>
            <a:r>
              <a:rPr lang="en-US" altLang="ko-KR" sz="4000" b="1" dirty="0" err="1"/>
              <a:t>radice</a:t>
            </a:r>
            <a:r>
              <a:rPr lang="en-US" altLang="ko-KR" sz="4000" b="1" dirty="0"/>
              <a:t> del verbo *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en-US" altLang="ko-KR" sz="4000" b="1" dirty="0" err="1"/>
              <a:t>Alla</a:t>
            </a:r>
            <a:r>
              <a:rPr lang="en-US" altLang="ko-KR" sz="4000" b="1" dirty="0"/>
              <a:t> fine </a:t>
            </a:r>
            <a:r>
              <a:rPr lang="en-US" altLang="ko-KR" sz="4000" b="1" dirty="0" err="1"/>
              <a:t>della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frase</a:t>
            </a: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Solo con </a:t>
            </a:r>
            <a:r>
              <a:rPr lang="ko-KR" altLang="en-US" sz="4000" b="1" dirty="0"/>
              <a:t>하다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Tra </a:t>
            </a:r>
            <a:r>
              <a:rPr lang="en-US" altLang="ko-KR" sz="4000" b="1" dirty="0" err="1"/>
              <a:t>soggetto</a:t>
            </a:r>
            <a:r>
              <a:rPr lang="en-US" altLang="ko-KR" sz="4000" b="1" dirty="0"/>
              <a:t> e verbo</a:t>
            </a:r>
          </a:p>
        </p:txBody>
      </p:sp>
    </p:spTree>
    <p:extLst>
      <p:ext uri="{BB962C8B-B14F-4D97-AF65-F5344CB8AC3E}">
        <p14:creationId xmlns:p14="http://schemas.microsoft.com/office/powerpoint/2010/main" val="27090087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291BF-E8ED-15F0-3517-25B99B5FC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4672771-53B5-22EB-8904-E90D9C8F2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5EA04727-3749-E0BB-0982-E404A2862582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8️⃣ Quale </a:t>
            </a:r>
            <a:r>
              <a:rPr lang="en-US" altLang="ko-KR" sz="4000" b="1" dirty="0" err="1"/>
              <a:t>frase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contiene</a:t>
            </a:r>
            <a:r>
              <a:rPr lang="en-US" altLang="ko-KR" sz="4000" b="1" dirty="0"/>
              <a:t> due </a:t>
            </a:r>
            <a:r>
              <a:rPr lang="en-US" altLang="ko-KR" sz="4000" b="1" dirty="0" err="1"/>
              <a:t>verbi</a:t>
            </a:r>
            <a:r>
              <a:rPr lang="en-US" altLang="ko-KR" sz="4000" b="1" dirty="0"/>
              <a:t> ma solo uno </a:t>
            </a:r>
            <a:r>
              <a:rPr lang="en-US" altLang="ko-KR" sz="4000" b="1" dirty="0" err="1"/>
              <a:t>negato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correttamente</a:t>
            </a:r>
            <a:r>
              <a:rPr lang="en-US" altLang="ko-KR" sz="4000" b="1" dirty="0"/>
              <a:t>?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a) </a:t>
            </a:r>
            <a:r>
              <a:rPr lang="ko-KR" altLang="en-US" sz="4000" b="1" dirty="0"/>
              <a:t>저는 안 가고 안 먹어요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b) </a:t>
            </a:r>
            <a:r>
              <a:rPr lang="ko-KR" altLang="en-US" sz="4000" b="1" dirty="0"/>
              <a:t>저는 안 가고 먹어요</a:t>
            </a:r>
            <a:r>
              <a:rPr lang="en-US" altLang="ko-KR" sz="4000" b="1" dirty="0"/>
              <a:t>. *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c) </a:t>
            </a:r>
            <a:r>
              <a:rPr lang="ko-KR" altLang="en-US" sz="4000" b="1" dirty="0"/>
              <a:t>저는 가고 안 먹어요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d) </a:t>
            </a:r>
            <a:r>
              <a:rPr lang="ko-KR" altLang="en-US" sz="4000" b="1" dirty="0"/>
              <a:t>저는 가지 않고 안 먹어요</a:t>
            </a:r>
            <a:r>
              <a:rPr lang="en-US" altLang="ko-KR" sz="4000" b="1" dirty="0"/>
              <a:t>.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e) </a:t>
            </a:r>
            <a:r>
              <a:rPr lang="ko-KR" altLang="en-US" sz="4000" b="1" dirty="0"/>
              <a:t>저는 가지 않고 먹어요</a:t>
            </a:r>
            <a:r>
              <a:rPr lang="en-US" altLang="ko-KR" sz="4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85931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A88E8-70E1-8ACB-2723-17F0DF2B1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E93E55A-4590-5992-183A-8A808C156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0CAB55F1-EB01-CD70-EB74-173CACAB9085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8. Traduci in coreano:</a:t>
            </a:r>
          </a:p>
          <a:p>
            <a:pPr algn="l">
              <a:lnSpc>
                <a:spcPct val="110000"/>
              </a:lnSpc>
            </a:pPr>
            <a:r>
              <a:rPr lang="it-IT" altLang="ko-KR" sz="4000" b="1" dirty="0"/>
              <a:t>“Non studio coreano.”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5710045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F740-47E4-7FBA-8EB3-0C82269A9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182882F-0070-172C-94D4-2D4FA83FB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883A5E4A-DA78-85E3-1708-8DDE42EE4AC2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4000" b="1" dirty="0"/>
              <a:t>9. </a:t>
            </a:r>
            <a:r>
              <a:rPr lang="en-US" altLang="ko-KR" sz="4000" b="1" dirty="0" err="1"/>
              <a:t>Traduci</a:t>
            </a:r>
            <a:r>
              <a:rPr lang="en-US" altLang="ko-KR" sz="4000" b="1" dirty="0"/>
              <a:t> in </a:t>
            </a:r>
            <a:r>
              <a:rPr lang="en-US" altLang="ko-KR" sz="4000" b="1" dirty="0" err="1"/>
              <a:t>italiano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“</a:t>
            </a:r>
            <a:r>
              <a:rPr lang="ko-KR" altLang="en-US" sz="4000" b="1" dirty="0"/>
              <a:t>저는 운동하지 않아요</a:t>
            </a:r>
            <a:r>
              <a:rPr lang="en-US" altLang="ko-KR" sz="4000" b="1" dirty="0"/>
              <a:t>.”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1100569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975CB-636F-2DF9-3033-3C30A4F7A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ADCE7A2-DB47-D208-5D85-095EE3FF6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6C70A3DB-8A7B-889C-C43B-048B10AFF900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r>
              <a:rPr lang="en-US" altLang="ko-KR" sz="4000" b="1" dirty="0"/>
              <a:t>10. </a:t>
            </a:r>
            <a:r>
              <a:rPr lang="en-US" altLang="ko-KR" sz="4000" b="1" dirty="0" err="1"/>
              <a:t>Completa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correttamente</a:t>
            </a:r>
            <a:r>
              <a:rPr lang="en-US" altLang="ko-KR" sz="4000" b="1" dirty="0"/>
              <a:t>:</a:t>
            </a:r>
          </a:p>
          <a:p>
            <a:pPr algn="l">
              <a:lnSpc>
                <a:spcPct val="110000"/>
              </a:lnSpc>
            </a:pPr>
            <a:r>
              <a:rPr lang="ko-KR" altLang="en-US" sz="4000" b="1" dirty="0"/>
              <a:t>요리</a:t>
            </a:r>
            <a:r>
              <a:rPr lang="en-US" altLang="ko-KR" sz="4000" b="1" dirty="0"/>
              <a:t>( ) </a:t>
            </a:r>
            <a:r>
              <a:rPr lang="ko-KR" altLang="en-US" sz="4000" b="1" dirty="0"/>
              <a:t>해요 </a:t>
            </a:r>
            <a:r>
              <a:rPr lang="en-US" altLang="ko-KR" sz="4000" b="1" dirty="0"/>
              <a:t>❌</a:t>
            </a:r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32434197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76C89-7B50-AA8F-9AF6-CEFAEFE4F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01BCF4B-3F37-85BE-67CD-0958B6B80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E048D384-7297-D1A6-8701-598EC869155D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11. Scegli la forma più educata per “non compro”: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41050144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50C5C-5F1B-E14B-425D-FCF90A3CC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직사각형, 종이 제품, 원, 봉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E14AFBC-D797-F318-DDE9-4FAE37126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436A9C75-9528-E52F-6C58-1BD49DC0C6B4}"/>
              </a:ext>
            </a:extLst>
          </p:cNvPr>
          <p:cNvSpPr txBox="1">
            <a:spLocks/>
          </p:cNvSpPr>
          <p:nvPr/>
        </p:nvSpPr>
        <p:spPr>
          <a:xfrm>
            <a:off x="926274" y="814460"/>
            <a:ext cx="10614562" cy="49070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it-IT" altLang="ko-KR" sz="4000" b="1" dirty="0"/>
              <a:t>12. Spiega la differenza d’uso tra </a:t>
            </a:r>
            <a:r>
              <a:rPr lang="ko-KR" altLang="en-US" sz="4000" b="1" dirty="0"/>
              <a:t>안 </a:t>
            </a:r>
            <a:r>
              <a:rPr lang="it-IT" altLang="ko-KR" sz="4000" b="1" dirty="0"/>
              <a:t>e -</a:t>
            </a:r>
            <a:r>
              <a:rPr lang="ko-KR" altLang="en-US" sz="4000" b="1" dirty="0"/>
              <a:t>지 않다 </a:t>
            </a:r>
            <a:r>
              <a:rPr lang="it-IT" altLang="ko-KR" sz="4000" b="1" dirty="0"/>
              <a:t>in una frase breve.</a:t>
            </a:r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it-IT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  <a:p>
            <a:pPr algn="l">
              <a:lnSpc>
                <a:spcPct val="110000"/>
              </a:lnSpc>
            </a:pPr>
            <a:endParaRPr lang="en-US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1501438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2624</Words>
  <Application>Microsoft Office PowerPoint</Application>
  <PresentationFormat>와이드스크린</PresentationFormat>
  <Paragraphs>509</Paragraphs>
  <Slides>80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80</vt:i4>
      </vt:variant>
    </vt:vector>
  </HeadingPairs>
  <TitlesOfParts>
    <vt:vector size="84" baseType="lpstr">
      <vt:lpstr>맑은 고딕</vt:lpstr>
      <vt:lpstr>서울남산체 EB</vt:lpstr>
      <vt:lpstr>Arial</vt:lpstr>
      <vt:lpstr>Office 테마</vt:lpstr>
      <vt:lpstr>2025년 10월 20일 월요일 (wol yo il) Lunedi’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Lezione: Da – a (에서, 까지)</vt:lpstr>
      <vt:lpstr>Lezione: Da – a (에서, 까지)</vt:lpstr>
      <vt:lpstr>Lezione: Da – a (에서, 까지)</vt:lpstr>
      <vt:lpstr>Lezione: Da – a (에서, 까지)</vt:lpstr>
      <vt:lpstr>Lezione: Da – a (에서, 까지)</vt:lpstr>
      <vt:lpstr>Lezione: Da – a (에서, 까지)</vt:lpstr>
      <vt:lpstr>Lezione: Voglio (원하다/Won ha da)</vt:lpstr>
      <vt:lpstr>Lezione: Voglio (원하다/Won ha da)</vt:lpstr>
      <vt:lpstr>Lezione: Voglio (원하다/Won ha da)</vt:lpstr>
      <vt:lpstr>Lezione: Voglio (원하다/Won ha da)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Lezione: Forme negative / 안-지 않다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YOUNGSOL KIM</dc:creator>
  <cp:lastModifiedBy>YOUNGSOL KIM</cp:lastModifiedBy>
  <cp:revision>295</cp:revision>
  <dcterms:created xsi:type="dcterms:W3CDTF">2025-05-14T20:37:27Z</dcterms:created>
  <dcterms:modified xsi:type="dcterms:W3CDTF">2025-10-20T20:04:38Z</dcterms:modified>
</cp:coreProperties>
</file>