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679" r:id="rId3"/>
    <p:sldId id="258" r:id="rId4"/>
    <p:sldId id="259" r:id="rId5"/>
    <p:sldId id="260" r:id="rId6"/>
    <p:sldId id="757" r:id="rId7"/>
    <p:sldId id="261" r:id="rId8"/>
    <p:sldId id="680" r:id="rId9"/>
    <p:sldId id="681" r:id="rId10"/>
    <p:sldId id="682" r:id="rId11"/>
    <p:sldId id="683" r:id="rId12"/>
    <p:sldId id="758" r:id="rId13"/>
    <p:sldId id="759" r:id="rId14"/>
    <p:sldId id="760" r:id="rId15"/>
    <p:sldId id="770" r:id="rId16"/>
    <p:sldId id="771" r:id="rId17"/>
    <p:sldId id="772" r:id="rId18"/>
    <p:sldId id="773" r:id="rId19"/>
    <p:sldId id="774" r:id="rId20"/>
    <p:sldId id="776" r:id="rId21"/>
    <p:sldId id="775" r:id="rId22"/>
    <p:sldId id="777" r:id="rId23"/>
    <p:sldId id="778" r:id="rId24"/>
    <p:sldId id="779" r:id="rId25"/>
    <p:sldId id="780" r:id="rId26"/>
    <p:sldId id="781" r:id="rId27"/>
    <p:sldId id="782" r:id="rId28"/>
    <p:sldId id="783" r:id="rId29"/>
    <p:sldId id="784" r:id="rId30"/>
    <p:sldId id="785" r:id="rId31"/>
    <p:sldId id="786" r:id="rId32"/>
    <p:sldId id="787" r:id="rId33"/>
    <p:sldId id="788" r:id="rId34"/>
    <p:sldId id="789" r:id="rId35"/>
    <p:sldId id="790" r:id="rId36"/>
    <p:sldId id="267" r:id="rId37"/>
    <p:sldId id="268" r:id="rId38"/>
    <p:sldId id="762" r:id="rId39"/>
    <p:sldId id="763" r:id="rId40"/>
    <p:sldId id="767" r:id="rId41"/>
    <p:sldId id="761" r:id="rId42"/>
    <p:sldId id="764" r:id="rId43"/>
    <p:sldId id="765" r:id="rId44"/>
    <p:sldId id="766" r:id="rId45"/>
    <p:sldId id="768" r:id="rId46"/>
    <p:sldId id="769" r:id="rId47"/>
    <p:sldId id="791" r:id="rId48"/>
    <p:sldId id="792" r:id="rId49"/>
    <p:sldId id="793" r:id="rId50"/>
    <p:sldId id="794" r:id="rId51"/>
    <p:sldId id="795" r:id="rId52"/>
    <p:sldId id="796" r:id="rId53"/>
    <p:sldId id="797" r:id="rId54"/>
    <p:sldId id="798" r:id="rId55"/>
    <p:sldId id="799" r:id="rId56"/>
    <p:sldId id="800" r:id="rId57"/>
    <p:sldId id="801" r:id="rId58"/>
    <p:sldId id="802" r:id="rId59"/>
    <p:sldId id="803" r:id="rId60"/>
    <p:sldId id="804" r:id="rId61"/>
    <p:sldId id="805" r:id="rId62"/>
    <p:sldId id="806" r:id="rId63"/>
    <p:sldId id="807" r:id="rId64"/>
    <p:sldId id="808" r:id="rId65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66" d="100"/>
          <a:sy n="66" d="100"/>
        </p:scale>
        <p:origin x="96" y="8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F29EAC2-5A58-8FBA-D7CF-5B8414C640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E4614B22-C981-E791-7200-3D5F531CBD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61D8319-6B4C-69CD-E87B-4CA46412B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146C-D3B0-4E2B-9EB2-F60083A70B4D}" type="datetimeFigureOut">
              <a:rPr lang="ko-KR" altLang="en-US" smtClean="0"/>
              <a:t>2025-10-27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D729398-BAB7-C84F-78ED-C42FDEC472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F382205-7491-CFFA-1C12-76376CC22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511CC-9422-4F9D-923A-26178C5020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7151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4891EE7-5B84-CCE6-0C31-8D34C6606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B63A56A-0443-2B09-DDB1-1EE99FCCAD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CCE2715-9CF4-6112-CCCD-42F65E290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146C-D3B0-4E2B-9EB2-F60083A70B4D}" type="datetimeFigureOut">
              <a:rPr lang="ko-KR" altLang="en-US" smtClean="0"/>
              <a:t>2025-10-27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8DC20F3-8F7A-4FFE-0679-10EC876DC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540C424-D066-9A7C-86FE-880E07115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511CC-9422-4F9D-923A-26178C5020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64653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5F0FA8B-E135-2C55-E829-E9E44EA78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14F8F7A-1729-BC0B-A8B9-31D8B6E136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17883A5-F038-1414-8735-9A380A250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146C-D3B0-4E2B-9EB2-F60083A70B4D}" type="datetimeFigureOut">
              <a:rPr lang="ko-KR" altLang="en-US" smtClean="0"/>
              <a:t>2025-10-27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A897BA5-CB62-00FE-05DC-77040F4378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7A8FD1E-E427-6C28-5C5C-FED86114C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511CC-9422-4F9D-923A-26178C5020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67829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96078C3-8979-44CC-D6ED-6FB480E3A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E882537-4A94-9E76-517A-AD3D7331E1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3A16CB01-7AEC-0F9A-0B71-4820EE6725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7DAA79FC-5CA1-9ECD-191C-DD4443678C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146C-D3B0-4E2B-9EB2-F60083A70B4D}" type="datetimeFigureOut">
              <a:rPr lang="ko-KR" altLang="en-US" smtClean="0"/>
              <a:t>2025-10-27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D7C54FDC-553B-CFE5-C968-2BE674C4D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3540E08E-B58D-B837-E1B7-A7D8177AC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511CC-9422-4F9D-923A-26178C5020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781609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6436790-A559-6C0B-B4BB-6D426C3AC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417C3C2-F0B2-EA02-EE3C-4927D1BBEA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9F349E1F-5E0E-334C-A4F7-A66718FD6C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7CE765FF-19CB-E6E3-07F2-52FF5D3D64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27670837-1B2F-F5BE-965D-11F9265CE5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DEB18F07-65FD-40D0-35D1-EE30EC099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146C-D3B0-4E2B-9EB2-F60083A70B4D}" type="datetimeFigureOut">
              <a:rPr lang="ko-KR" altLang="en-US" smtClean="0"/>
              <a:t>2025-10-27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A0F7EB55-830A-0985-EB8D-31B1CD2D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4285AB1A-C028-D3EB-8A31-4EC5D87BF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511CC-9422-4F9D-923A-26178C5020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81572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24C75EB-4737-7899-C67F-4AC0E1B36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DE102225-EFA4-1E7E-3D78-0921EDB8A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146C-D3B0-4E2B-9EB2-F60083A70B4D}" type="datetimeFigureOut">
              <a:rPr lang="ko-KR" altLang="en-US" smtClean="0"/>
              <a:t>2025-10-27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8C2A705-28F9-99B6-FE54-891FC813B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50DEA5B7-3F74-D058-3A2C-7DDEABA40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511CC-9422-4F9D-923A-26178C5020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40947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6F97AC22-C20F-5AE6-3707-EFBA6D8AA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146C-D3B0-4E2B-9EB2-F60083A70B4D}" type="datetimeFigureOut">
              <a:rPr lang="ko-KR" altLang="en-US" smtClean="0"/>
              <a:t>2025-10-27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27234F67-A22B-99FF-334C-11DBB7E1A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F8E71AD-B6B4-7D09-ACFB-2E94671CB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511CC-9422-4F9D-923A-26178C5020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5516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A38A683-CFAC-7B6B-D050-9698DF0B1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30D8826-8257-D56F-1C4F-10623558A0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DE2D944F-5E21-61BA-3158-F9B3680316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A337141-6446-FD7B-640D-82FB3C6D98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146C-D3B0-4E2B-9EB2-F60083A70B4D}" type="datetimeFigureOut">
              <a:rPr lang="ko-KR" altLang="en-US" smtClean="0"/>
              <a:t>2025-10-27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0CCE80C-430F-C863-0286-8A00DA5B8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B1C9342-59AE-00C5-146F-18C8385A0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511CC-9422-4F9D-923A-26178C5020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1417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93A7DBD-86F7-81B8-8755-663D9C3E0B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EFC02158-79FB-3D2C-FED5-48698309CB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58DBB424-9CD4-9864-1ABB-A8BEA4486A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262943FA-27D8-F363-39B7-061214AB4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146C-D3B0-4E2B-9EB2-F60083A70B4D}" type="datetimeFigureOut">
              <a:rPr lang="ko-KR" altLang="en-US" smtClean="0"/>
              <a:t>2025-10-27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52724DD-930A-6C86-69E7-F35FC5F44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33DBEC0-58CF-6306-3AC1-3429B71F5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511CC-9422-4F9D-923A-26178C5020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87180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6E922A5-11DE-56B7-0ADF-A14F545EE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008C6863-5F5D-1191-6B3E-AFD8D970B9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B5DB045-92E0-D6CF-1AB8-F18B8ACF70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146C-D3B0-4E2B-9EB2-F60083A70B4D}" type="datetimeFigureOut">
              <a:rPr lang="ko-KR" altLang="en-US" smtClean="0"/>
              <a:t>2025-10-27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DB4B865-D84E-4F9D-86A5-79D961F444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778A7C3-5953-4C33-AA30-DBFAF79B5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511CC-9422-4F9D-923A-26178C5020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84319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DFEAA63C-A9C7-8990-F7FC-CBF1B3F814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1F38E134-A721-074B-4C32-2E4A27906E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9E9FB28-0B50-2E0E-6E79-74CF56D38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146C-D3B0-4E2B-9EB2-F60083A70B4D}" type="datetimeFigureOut">
              <a:rPr lang="ko-KR" altLang="en-US" smtClean="0"/>
              <a:t>2025-10-27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F382FDA-81C0-4EA5-2160-D6C3D89C4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C810918-6A65-81AC-E2CF-285D470E3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511CC-9422-4F9D-923A-26178C5020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3755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91177CA3-D3DC-232A-DDCF-921798233E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666CC87-9E72-5BCE-C0AA-03F8572458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D472B21-EC7B-13D3-6707-5826358DBA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9DC146C-D3B0-4E2B-9EB2-F60083A70B4D}" type="datetimeFigureOut">
              <a:rPr lang="ko-KR" altLang="en-US" smtClean="0"/>
              <a:t>2025-10-27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A39C984-06CB-F9F2-E3F9-23344FF80E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346D41B-DF8B-04A3-0AF7-1995D876C8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E5511CC-9422-4F9D-923A-26178C5020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15919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Slide Background Fill">
            <a:extLst>
              <a:ext uri="{FF2B5EF4-FFF2-40B4-BE49-F238E27FC236}">
                <a16:creationId xmlns:a16="http://schemas.microsoft.com/office/drawing/2014/main" id="{03AF1C04-3FEF-41BD-BB84-2F263765BE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1" y="963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B58FB4AD-41E6-47ED-BDA3-A923E30D37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848" y="7034"/>
            <a:ext cx="12188949" cy="6858000"/>
            <a:chOff x="-2848" y="0"/>
            <a:chExt cx="12188949" cy="6858000"/>
          </a:xfrm>
        </p:grpSpPr>
        <p:sp>
          <p:nvSpPr>
            <p:cNvPr id="39" name="Color Cover">
              <a:extLst>
                <a:ext uri="{FF2B5EF4-FFF2-40B4-BE49-F238E27FC236}">
                  <a16:creationId xmlns:a16="http://schemas.microsoft.com/office/drawing/2014/main" id="{6BAE21C0-2D03-4FC3-9667-4C4B9CC76B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848" y="0"/>
              <a:ext cx="12188949" cy="6858000"/>
            </a:xfrm>
            <a:prstGeom prst="rect">
              <a:avLst/>
            </a:prstGeom>
            <a:solidFill>
              <a:schemeClr val="accent5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Color Cover">
              <a:extLst>
                <a:ext uri="{FF2B5EF4-FFF2-40B4-BE49-F238E27FC236}">
                  <a16:creationId xmlns:a16="http://schemas.microsoft.com/office/drawing/2014/main" id="{FCB3CB3B-5D77-4F1E-A155-DF4EE6E859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848" y="0"/>
              <a:ext cx="12188949" cy="6858000"/>
            </a:xfrm>
            <a:prstGeom prst="rect">
              <a:avLst/>
            </a:prstGeom>
            <a:solidFill>
              <a:schemeClr val="accent6">
                <a:alpha val="1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74F4E70D-A4C9-44E3-A00A-F3AD121AC1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51279" y="598259"/>
            <a:ext cx="10889442" cy="5680742"/>
            <a:chOff x="651279" y="598259"/>
            <a:chExt cx="10889442" cy="5680742"/>
          </a:xfrm>
        </p:grpSpPr>
        <p:sp>
          <p:nvSpPr>
            <p:cNvPr id="43" name="Color">
              <a:extLst>
                <a:ext uri="{FF2B5EF4-FFF2-40B4-BE49-F238E27FC236}">
                  <a16:creationId xmlns:a16="http://schemas.microsoft.com/office/drawing/2014/main" id="{E8AFF701-6A8D-44BD-8C85-9EE4110F6B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" name="Color">
              <a:extLst>
                <a:ext uri="{FF2B5EF4-FFF2-40B4-BE49-F238E27FC236}">
                  <a16:creationId xmlns:a16="http://schemas.microsoft.com/office/drawing/2014/main" id="{7D44C50E-4B0D-458E-8745-151B0968E5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E27AF472-EAE3-4572-AB69-B92BD10DBC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BF4DB9D2-6215-420C-874C-82EADF8C6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1F003139-C97C-44FA-B139-32E4DFDCE9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5CE4DD6E-8CEA-45EE-B630-DBC22144D8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A4372F7F-AA3C-470B-AA61-7C35B7722C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34B605BF-D199-43DD-9328-E99F2ADFC6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E5D42A77-7336-4A35-8922-8098A16AA2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4F61F91B-361F-4DD4-9DD1-C381F901CB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277608" y="6400535"/>
              <a:ext cx="985772" cy="457465"/>
            </a:xfrm>
            <a:custGeom>
              <a:avLst/>
              <a:gdLst>
                <a:gd name="connsiteX0" fmla="*/ 492886 w 985772"/>
                <a:gd name="connsiteY0" fmla="*/ 0 h 460049"/>
                <a:gd name="connsiteX1" fmla="*/ 979365 w 985772"/>
                <a:gd name="connsiteY1" fmla="*/ 396492 h 460049"/>
                <a:gd name="connsiteX2" fmla="*/ 985772 w 985772"/>
                <a:gd name="connsiteY2" fmla="*/ 460049 h 460049"/>
                <a:gd name="connsiteX3" fmla="*/ 0 w 985772"/>
                <a:gd name="connsiteY3" fmla="*/ 460049 h 460049"/>
                <a:gd name="connsiteX4" fmla="*/ 6407 w 985772"/>
                <a:gd name="connsiteY4" fmla="*/ 396492 h 460049"/>
                <a:gd name="connsiteX5" fmla="*/ 492886 w 985772"/>
                <a:gd name="connsiteY5" fmla="*/ 0 h 460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5772" h="460049">
                  <a:moveTo>
                    <a:pt x="492886" y="0"/>
                  </a:moveTo>
                  <a:cubicBezTo>
                    <a:pt x="732851" y="0"/>
                    <a:pt x="933061" y="170215"/>
                    <a:pt x="979365" y="396492"/>
                  </a:cubicBezTo>
                  <a:lnTo>
                    <a:pt x="985772" y="460049"/>
                  </a:lnTo>
                  <a:lnTo>
                    <a:pt x="0" y="460049"/>
                  </a:lnTo>
                  <a:lnTo>
                    <a:pt x="6407" y="396492"/>
                  </a:lnTo>
                  <a:cubicBezTo>
                    <a:pt x="52711" y="170215"/>
                    <a:pt x="252921" y="0"/>
                    <a:pt x="492886" y="0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7401EE7D-B85D-4C10-AB8C-71884EFB11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제목 1">
            <a:extLst>
              <a:ext uri="{FF2B5EF4-FFF2-40B4-BE49-F238E27FC236}">
                <a16:creationId xmlns:a16="http://schemas.microsoft.com/office/drawing/2014/main" id="{CC1CF0B6-3888-CA4D-0F5A-D8EFAF7FC2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14984" y="819015"/>
            <a:ext cx="5821537" cy="254572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 latinLnBrk="0"/>
            <a:r>
              <a:rPr lang="en-US" altLang="ko-KR" sz="37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2025</a:t>
            </a:r>
            <a:r>
              <a:rPr lang="ko-KR" altLang="en-US" sz="37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년 </a:t>
            </a:r>
            <a:r>
              <a:rPr lang="en-US" altLang="ko-KR" sz="37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10</a:t>
            </a:r>
            <a:r>
              <a:rPr lang="ko-KR" altLang="en-US" sz="37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월 </a:t>
            </a:r>
            <a:r>
              <a:rPr lang="en-US" altLang="ko-KR" sz="37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27</a:t>
            </a:r>
            <a:r>
              <a:rPr lang="ko-KR" altLang="en-US" sz="37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일</a:t>
            </a:r>
            <a:br>
              <a:rPr lang="en-US" altLang="ko-KR" sz="37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r>
              <a:rPr lang="ko-KR" altLang="en-US" sz="37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월요일 </a:t>
            </a:r>
            <a:r>
              <a:rPr lang="en-US" altLang="ko-KR" sz="37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(</a:t>
            </a:r>
            <a:r>
              <a:rPr lang="en-US" altLang="ko-KR" sz="37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wol</a:t>
            </a:r>
            <a:r>
              <a:rPr lang="en-US" altLang="ko-KR" sz="37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altLang="ko-KR" sz="37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yo</a:t>
            </a:r>
            <a:r>
              <a:rPr lang="en-US" altLang="ko-KR" sz="37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il) </a:t>
            </a:r>
            <a:r>
              <a:rPr lang="en-US" altLang="ko-KR" sz="37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Lunedi</a:t>
            </a:r>
            <a:r>
              <a:rPr lang="en-US" altLang="ko-KR" sz="37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’</a:t>
            </a:r>
            <a:br>
              <a:rPr lang="en-US" altLang="ko-KR" sz="37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r>
              <a:rPr lang="en-US" altLang="ko-KR" sz="37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br>
              <a:rPr lang="en-US" altLang="ko-KR" sz="37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endParaRPr lang="en-US" altLang="ko-KR" sz="37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B47960-585A-BAD0-D2E6-1AD78517EE92}"/>
              </a:ext>
            </a:extLst>
          </p:cNvPr>
          <p:cNvSpPr txBox="1"/>
          <p:nvPr/>
        </p:nvSpPr>
        <p:spPr>
          <a:xfrm>
            <a:off x="1014984" y="3442089"/>
            <a:ext cx="5821537" cy="259689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indent="-228600" latinLnBrk="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ko-KR" dirty="0" err="1">
                <a:solidFill>
                  <a:schemeClr val="bg1"/>
                </a:solidFill>
              </a:rPr>
              <a:t>Lezione</a:t>
            </a:r>
            <a:r>
              <a:rPr lang="en-US" altLang="ko-KR" dirty="0">
                <a:solidFill>
                  <a:schemeClr val="bg1"/>
                </a:solidFill>
              </a:rPr>
              <a:t> / </a:t>
            </a:r>
            <a:r>
              <a:rPr lang="ko-KR" altLang="en-US" dirty="0">
                <a:solidFill>
                  <a:schemeClr val="bg1"/>
                </a:solidFill>
              </a:rPr>
              <a:t>오늘의 수업 </a:t>
            </a:r>
            <a:r>
              <a:rPr lang="en-US" altLang="ko-KR" dirty="0">
                <a:solidFill>
                  <a:schemeClr val="bg1"/>
                </a:solidFill>
              </a:rPr>
              <a:t>(O-</a:t>
            </a:r>
            <a:r>
              <a:rPr lang="en-US" altLang="ko-KR" dirty="0" err="1">
                <a:solidFill>
                  <a:schemeClr val="bg1"/>
                </a:solidFill>
              </a:rPr>
              <a:t>nul</a:t>
            </a:r>
            <a:r>
              <a:rPr lang="en-US" altLang="ko-KR" dirty="0">
                <a:solidFill>
                  <a:schemeClr val="bg1"/>
                </a:solidFill>
              </a:rPr>
              <a:t>-e-</a:t>
            </a:r>
            <a:r>
              <a:rPr lang="en-US" altLang="ko-KR" dirty="0" err="1">
                <a:solidFill>
                  <a:schemeClr val="bg1"/>
                </a:solidFill>
              </a:rPr>
              <a:t>su</a:t>
            </a:r>
            <a:r>
              <a:rPr lang="en-US" altLang="ko-KR" dirty="0">
                <a:solidFill>
                  <a:schemeClr val="bg1"/>
                </a:solidFill>
              </a:rPr>
              <a:t>-up)</a:t>
            </a:r>
            <a:br>
              <a:rPr lang="en-US" altLang="ko-KR" dirty="0">
                <a:solidFill>
                  <a:schemeClr val="bg1"/>
                </a:solidFill>
              </a:rPr>
            </a:br>
            <a:endParaRPr lang="en-US" altLang="ko-KR" dirty="0">
              <a:solidFill>
                <a:schemeClr val="bg1"/>
              </a:solidFill>
            </a:endParaRPr>
          </a:p>
          <a:p>
            <a:pPr latinLnBrk="0">
              <a:lnSpc>
                <a:spcPct val="90000"/>
              </a:lnSpc>
              <a:spcAft>
                <a:spcPts val="600"/>
              </a:spcAft>
            </a:pPr>
            <a:r>
              <a:rPr lang="en-US" altLang="ko-KR" dirty="0">
                <a:solidFill>
                  <a:schemeClr val="bg1"/>
                </a:solidFill>
              </a:rPr>
              <a:t>1. Dare / </a:t>
            </a:r>
            <a:r>
              <a:rPr lang="ko-KR" altLang="en-US" dirty="0">
                <a:solidFill>
                  <a:schemeClr val="bg1"/>
                </a:solidFill>
              </a:rPr>
              <a:t>주다 </a:t>
            </a:r>
            <a:r>
              <a:rPr lang="en-US" altLang="ko-KR" dirty="0">
                <a:solidFill>
                  <a:schemeClr val="bg1"/>
                </a:solidFill>
              </a:rPr>
              <a:t>(</a:t>
            </a:r>
            <a:r>
              <a:rPr lang="en-US" altLang="ko-KR" dirty="0" err="1">
                <a:solidFill>
                  <a:schemeClr val="bg1"/>
                </a:solidFill>
              </a:rPr>
              <a:t>juda</a:t>
            </a:r>
            <a:r>
              <a:rPr lang="en-US" altLang="ko-KR" dirty="0">
                <a:solidFill>
                  <a:schemeClr val="bg1"/>
                </a:solidFill>
              </a:rPr>
              <a:t>)</a:t>
            </a:r>
          </a:p>
          <a:p>
            <a:pPr latinLnBrk="0">
              <a:lnSpc>
                <a:spcPct val="90000"/>
              </a:lnSpc>
              <a:spcAft>
                <a:spcPts val="600"/>
              </a:spcAft>
            </a:pPr>
            <a:r>
              <a:rPr lang="en-US" altLang="ko-KR" dirty="0">
                <a:solidFill>
                  <a:schemeClr val="bg1"/>
                </a:solidFill>
              </a:rPr>
              <a:t>2. Numeri</a:t>
            </a:r>
            <a:r>
              <a:rPr lang="ko-KR" altLang="en-US" dirty="0">
                <a:solidFill>
                  <a:schemeClr val="bg1"/>
                </a:solidFill>
              </a:rPr>
              <a:t> </a:t>
            </a:r>
            <a:r>
              <a:rPr lang="en-US" altLang="ko-KR" dirty="0" err="1">
                <a:solidFill>
                  <a:schemeClr val="bg1"/>
                </a:solidFill>
              </a:rPr>
              <a:t>sino</a:t>
            </a:r>
            <a:r>
              <a:rPr lang="ko-KR" altLang="en-US" dirty="0">
                <a:solidFill>
                  <a:schemeClr val="bg1"/>
                </a:solidFill>
              </a:rPr>
              <a:t> </a:t>
            </a:r>
            <a:r>
              <a:rPr lang="en-US" altLang="ko-KR" dirty="0" err="1">
                <a:solidFill>
                  <a:schemeClr val="bg1"/>
                </a:solidFill>
              </a:rPr>
              <a:t>coreano</a:t>
            </a:r>
            <a:r>
              <a:rPr lang="ko-KR" altLang="en-US" dirty="0">
                <a:solidFill>
                  <a:schemeClr val="bg1"/>
                </a:solidFill>
              </a:rPr>
              <a:t> </a:t>
            </a:r>
            <a:r>
              <a:rPr lang="en-US" altLang="ko-KR" dirty="0">
                <a:solidFill>
                  <a:schemeClr val="bg1"/>
                </a:solidFill>
              </a:rPr>
              <a:t>/</a:t>
            </a:r>
            <a:r>
              <a:rPr lang="ko-KR" altLang="en-US" dirty="0">
                <a:solidFill>
                  <a:schemeClr val="bg1"/>
                </a:solidFill>
              </a:rPr>
              <a:t> 한자어 </a:t>
            </a:r>
            <a:r>
              <a:rPr lang="en-US" altLang="ko-KR" dirty="0">
                <a:solidFill>
                  <a:schemeClr val="bg1"/>
                </a:solidFill>
              </a:rPr>
              <a:t>(</a:t>
            </a:r>
            <a:r>
              <a:rPr lang="en-US" altLang="ko-KR" dirty="0" err="1">
                <a:solidFill>
                  <a:schemeClr val="bg1"/>
                </a:solidFill>
              </a:rPr>
              <a:t>han</a:t>
            </a:r>
            <a:r>
              <a:rPr lang="en-US" altLang="ko-KR" dirty="0">
                <a:solidFill>
                  <a:schemeClr val="bg1"/>
                </a:solidFill>
              </a:rPr>
              <a:t> ja </a:t>
            </a:r>
            <a:r>
              <a:rPr lang="en-US" altLang="ko-KR" dirty="0" err="1">
                <a:solidFill>
                  <a:schemeClr val="bg1"/>
                </a:solidFill>
              </a:rPr>
              <a:t>eo</a:t>
            </a:r>
            <a:r>
              <a:rPr lang="en-US" altLang="ko-KR" dirty="0">
                <a:solidFill>
                  <a:schemeClr val="bg1"/>
                </a:solidFill>
              </a:rPr>
              <a:t>)</a:t>
            </a:r>
          </a:p>
          <a:p>
            <a:pPr latinLnBrk="0">
              <a:lnSpc>
                <a:spcPct val="90000"/>
              </a:lnSpc>
              <a:spcAft>
                <a:spcPts val="600"/>
              </a:spcAft>
            </a:pPr>
            <a:r>
              <a:rPr lang="en-US" altLang="ko-KR" dirty="0">
                <a:solidFill>
                  <a:schemeClr val="bg1"/>
                </a:solidFill>
              </a:rPr>
              <a:t>3. </a:t>
            </a:r>
            <a:r>
              <a:rPr lang="en-US" altLang="ko-KR" dirty="0" err="1">
                <a:solidFill>
                  <a:schemeClr val="bg1"/>
                </a:solidFill>
              </a:rPr>
              <a:t>Particelle</a:t>
            </a:r>
            <a:r>
              <a:rPr lang="en-US" altLang="ko-KR" dirty="0">
                <a:solidFill>
                  <a:schemeClr val="bg1"/>
                </a:solidFill>
              </a:rPr>
              <a:t> di </a:t>
            </a:r>
            <a:r>
              <a:rPr lang="en-US" altLang="ko-KR" dirty="0" err="1">
                <a:solidFill>
                  <a:schemeClr val="bg1"/>
                </a:solidFill>
              </a:rPr>
              <a:t>tema</a:t>
            </a:r>
            <a:r>
              <a:rPr lang="en-US" altLang="ko-KR" dirty="0">
                <a:solidFill>
                  <a:schemeClr val="bg1"/>
                </a:solidFill>
              </a:rPr>
              <a:t> e </a:t>
            </a:r>
            <a:r>
              <a:rPr lang="en-US" altLang="ko-KR" dirty="0" err="1">
                <a:solidFill>
                  <a:schemeClr val="bg1"/>
                </a:solidFill>
              </a:rPr>
              <a:t>soggetto</a:t>
            </a:r>
            <a:r>
              <a:rPr lang="en-US" altLang="ko-KR" dirty="0">
                <a:solidFill>
                  <a:schemeClr val="bg1"/>
                </a:solidFill>
              </a:rPr>
              <a:t> / </a:t>
            </a:r>
            <a:r>
              <a:rPr lang="ko-KR" altLang="en-US" dirty="0">
                <a:solidFill>
                  <a:schemeClr val="bg1"/>
                </a:solidFill>
              </a:rPr>
              <a:t>는</a:t>
            </a:r>
            <a:r>
              <a:rPr lang="en-US" altLang="ko-KR" dirty="0">
                <a:solidFill>
                  <a:schemeClr val="bg1"/>
                </a:solidFill>
              </a:rPr>
              <a:t>,</a:t>
            </a:r>
            <a:r>
              <a:rPr lang="ko-KR" altLang="en-US" dirty="0">
                <a:solidFill>
                  <a:schemeClr val="bg1"/>
                </a:solidFill>
              </a:rPr>
              <a:t>은</a:t>
            </a:r>
            <a:r>
              <a:rPr lang="en-US" altLang="ko-KR" dirty="0">
                <a:solidFill>
                  <a:schemeClr val="bg1"/>
                </a:solidFill>
              </a:rPr>
              <a:t> </a:t>
            </a:r>
            <a:r>
              <a:rPr lang="ko-KR" altLang="en-US" dirty="0">
                <a:solidFill>
                  <a:schemeClr val="bg1"/>
                </a:solidFill>
              </a:rPr>
              <a:t>이</a:t>
            </a:r>
            <a:r>
              <a:rPr lang="en-US" altLang="ko-KR" dirty="0">
                <a:solidFill>
                  <a:schemeClr val="bg1"/>
                </a:solidFill>
              </a:rPr>
              <a:t>,</a:t>
            </a:r>
            <a:r>
              <a:rPr lang="ko-KR" altLang="en-US" dirty="0">
                <a:solidFill>
                  <a:schemeClr val="bg1"/>
                </a:solidFill>
              </a:rPr>
              <a:t>가</a:t>
            </a:r>
            <a:endParaRPr lang="en-US" altLang="ko-KR" dirty="0">
              <a:solidFill>
                <a:schemeClr val="bg1"/>
              </a:solidFill>
            </a:endParaRPr>
          </a:p>
          <a:p>
            <a:pPr latinLnBrk="0">
              <a:lnSpc>
                <a:spcPct val="90000"/>
              </a:lnSpc>
              <a:spcAft>
                <a:spcPts val="600"/>
              </a:spcAft>
            </a:pPr>
            <a:r>
              <a:rPr lang="en-US" altLang="ko-KR" dirty="0">
                <a:solidFill>
                  <a:schemeClr val="bg1"/>
                </a:solidFill>
              </a:rPr>
              <a:t>4. </a:t>
            </a:r>
            <a:r>
              <a:rPr lang="en-US" altLang="ko-KR" dirty="0" err="1">
                <a:solidFill>
                  <a:schemeClr val="bg1"/>
                </a:solidFill>
              </a:rPr>
              <a:t>Compiti</a:t>
            </a:r>
            <a:r>
              <a:rPr lang="en-US" altLang="ko-KR" dirty="0">
                <a:solidFill>
                  <a:schemeClr val="bg1"/>
                </a:solidFill>
              </a:rPr>
              <a:t> / </a:t>
            </a:r>
            <a:r>
              <a:rPr lang="ko-KR" altLang="en-US" dirty="0">
                <a:solidFill>
                  <a:schemeClr val="bg1"/>
                </a:solidFill>
              </a:rPr>
              <a:t>숙제 </a:t>
            </a:r>
            <a:r>
              <a:rPr lang="en-US" altLang="ko-KR" dirty="0">
                <a:solidFill>
                  <a:schemeClr val="bg1"/>
                </a:solidFill>
              </a:rPr>
              <a:t>(</a:t>
            </a:r>
            <a:r>
              <a:rPr lang="en-US" altLang="ko-KR" dirty="0" err="1">
                <a:solidFill>
                  <a:schemeClr val="bg1"/>
                </a:solidFill>
              </a:rPr>
              <a:t>sukje</a:t>
            </a:r>
            <a:r>
              <a:rPr lang="en-US" altLang="ko-KR" dirty="0">
                <a:solidFill>
                  <a:schemeClr val="bg1"/>
                </a:solidFill>
              </a:rPr>
              <a:t>)</a:t>
            </a:r>
          </a:p>
        </p:txBody>
      </p:sp>
      <p:pic>
        <p:nvPicPr>
          <p:cNvPr id="5" name="그림 4" descr="건물, 중국 건축, 일본 건축, 하늘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C6C1A1FC-47A3-3D1C-7003-D568434F86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9390" y="3336725"/>
            <a:ext cx="5224964" cy="348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3760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7EBF7E-014A-3397-9C1C-023861769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3A092E8E-45E4-C008-B335-43B6941E41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2649C825-6AB8-3E0E-9E15-32C410BCFC66}"/>
              </a:ext>
            </a:extLst>
          </p:cNvPr>
          <p:cNvSpPr txBox="1">
            <a:spLocks/>
          </p:cNvSpPr>
          <p:nvPr/>
        </p:nvSpPr>
        <p:spPr>
          <a:xfrm>
            <a:off x="926274" y="814460"/>
            <a:ext cx="10614562" cy="430908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altLang="ko-KR" sz="4000" b="1" dirty="0"/>
              <a:t>Verbo Dare “</a:t>
            </a:r>
            <a:r>
              <a:rPr lang="ko-KR" altLang="en-US" sz="4000" b="1" dirty="0"/>
              <a:t>주다 </a:t>
            </a:r>
            <a:r>
              <a:rPr lang="en-US" altLang="ko-KR" sz="4000" b="1" dirty="0"/>
              <a:t>(</a:t>
            </a:r>
            <a:r>
              <a:rPr lang="en-US" altLang="ko-KR" sz="4000" b="1" dirty="0" err="1"/>
              <a:t>Ghu</a:t>
            </a:r>
            <a:r>
              <a:rPr lang="en-US" altLang="ko-KR" sz="4000" b="1" dirty="0"/>
              <a:t>-da)”</a:t>
            </a:r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“</a:t>
            </a:r>
            <a:r>
              <a:rPr lang="ko-KR" altLang="en-US" sz="4000" b="1" dirty="0"/>
              <a:t>주다</a:t>
            </a:r>
            <a:r>
              <a:rPr lang="en-US" altLang="ko-KR" sz="4000" b="1" dirty="0"/>
              <a:t>(</a:t>
            </a:r>
            <a:r>
              <a:rPr lang="en-US" altLang="ko-KR" sz="4000" b="1" dirty="0" err="1"/>
              <a:t>ju</a:t>
            </a:r>
            <a:r>
              <a:rPr lang="en-US" altLang="ko-KR" sz="4000" b="1" dirty="0"/>
              <a:t>-da)” e’ la forma </a:t>
            </a:r>
            <a:r>
              <a:rPr lang="en-US" altLang="ko-KR" sz="4000" b="1" dirty="0" err="1"/>
              <a:t>infinita</a:t>
            </a:r>
            <a:r>
              <a:rPr lang="en-US" altLang="ko-KR" sz="4000" b="1" dirty="0"/>
              <a:t>,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Modo </a:t>
            </a:r>
            <a:r>
              <a:rPr lang="en-US" altLang="ko-KR" sz="4000" b="1" dirty="0" err="1"/>
              <a:t>formale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diventa</a:t>
            </a:r>
            <a:r>
              <a:rPr lang="en-US" altLang="ko-KR" sz="4000" b="1" dirty="0"/>
              <a:t>:</a:t>
            </a:r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ko-KR" altLang="en-US" sz="4000" b="1" dirty="0"/>
              <a:t>주다</a:t>
            </a:r>
            <a:r>
              <a:rPr lang="en-US" altLang="ko-KR" sz="4000" b="1" dirty="0"/>
              <a:t>(</a:t>
            </a:r>
            <a:r>
              <a:rPr lang="en-US" altLang="ko-KR" sz="4000" b="1" dirty="0" err="1"/>
              <a:t>ju</a:t>
            </a:r>
            <a:r>
              <a:rPr lang="en-US" altLang="ko-KR" sz="4000" b="1" dirty="0"/>
              <a:t>-da) -&gt; </a:t>
            </a:r>
            <a:r>
              <a:rPr lang="ko-KR" altLang="en-US" sz="4000" b="1" dirty="0"/>
              <a:t>주세요</a:t>
            </a:r>
            <a:r>
              <a:rPr lang="en-US" altLang="ko-KR" sz="4000" b="1" dirty="0"/>
              <a:t>(</a:t>
            </a:r>
            <a:r>
              <a:rPr lang="en-US" altLang="ko-KR" sz="4000" b="1" dirty="0" err="1"/>
              <a:t>juseyo</a:t>
            </a:r>
            <a:r>
              <a:rPr lang="en-US" altLang="ko-KR" sz="4000" b="1" dirty="0"/>
              <a:t>) / </a:t>
            </a:r>
            <a:r>
              <a:rPr lang="ko-KR" altLang="en-US" sz="4000" b="1" dirty="0"/>
              <a:t>줘</a:t>
            </a:r>
            <a:r>
              <a:rPr lang="en-US" altLang="ko-KR" sz="4000" b="1" dirty="0"/>
              <a:t>(</a:t>
            </a:r>
            <a:r>
              <a:rPr lang="en-US" altLang="ko-KR" sz="4000" b="1" dirty="0" err="1"/>
              <a:t>juo</a:t>
            </a:r>
            <a:r>
              <a:rPr lang="en-US" altLang="ko-KR" sz="4000" b="1" dirty="0"/>
              <a:t>)</a:t>
            </a:r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Mi da per </a:t>
            </a:r>
            <a:r>
              <a:rPr lang="en-US" altLang="ko-KR" sz="4000" b="1" dirty="0" err="1"/>
              <a:t>favore</a:t>
            </a:r>
            <a:r>
              <a:rPr lang="en-US" altLang="ko-KR" sz="4000" b="1" dirty="0"/>
              <a:t> / per </a:t>
            </a:r>
            <a:r>
              <a:rPr lang="en-US" altLang="ko-KR" sz="4000" b="1" dirty="0" err="1"/>
              <a:t>favore</a:t>
            </a:r>
            <a:r>
              <a:rPr lang="en-US" altLang="ko-KR" sz="4000" b="1" dirty="0"/>
              <a:t> / </a:t>
            </a:r>
            <a:r>
              <a:rPr lang="en-US" altLang="ko-KR" sz="4000" b="1" dirty="0" err="1"/>
              <a:t>dammi</a:t>
            </a:r>
            <a:r>
              <a:rPr lang="en-US" altLang="ko-KR" sz="4000" b="1" dirty="0"/>
              <a:t> etc.</a:t>
            </a:r>
          </a:p>
        </p:txBody>
      </p:sp>
    </p:spTree>
    <p:extLst>
      <p:ext uri="{BB962C8B-B14F-4D97-AF65-F5344CB8AC3E}">
        <p14:creationId xmlns:p14="http://schemas.microsoft.com/office/powerpoint/2010/main" val="37645210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D552DF-19E6-3B18-4913-79E476E09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54FC8F14-1BDE-E876-4F11-B8F727740B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384A89C4-47A0-18A2-A130-5B3AE2CCC7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-1008013"/>
            <a:ext cx="9144000" cy="2237546"/>
          </a:xfrm>
        </p:spPr>
        <p:txBody>
          <a:bodyPr>
            <a:normAutofit/>
          </a:bodyPr>
          <a:lstStyle/>
          <a:p>
            <a:r>
              <a:rPr lang="ko-KR" altLang="en-US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이거 주세요 </a:t>
            </a:r>
            <a:r>
              <a:rPr lang="en-US" altLang="ko-KR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(</a:t>
            </a:r>
            <a:r>
              <a:rPr lang="en-US" altLang="ko-KR" sz="40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i-gheo</a:t>
            </a:r>
            <a:r>
              <a:rPr lang="en-US" altLang="ko-KR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’ </a:t>
            </a:r>
            <a:r>
              <a:rPr lang="en-US" altLang="ko-KR" sz="40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ju</a:t>
            </a:r>
            <a:r>
              <a:rPr lang="en-US" altLang="ko-KR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-se-</a:t>
            </a:r>
            <a:r>
              <a:rPr lang="en-US" altLang="ko-KR" sz="40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yo</a:t>
            </a:r>
            <a:r>
              <a:rPr lang="en-US" altLang="ko-KR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)</a:t>
            </a:r>
            <a:endParaRPr lang="ko-KR" altLang="en-US" sz="40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3EC9F2B-049C-DB90-9C2D-C982D4C56178}"/>
              </a:ext>
            </a:extLst>
          </p:cNvPr>
          <p:cNvSpPr txBox="1"/>
          <p:nvPr/>
        </p:nvSpPr>
        <p:spPr>
          <a:xfrm>
            <a:off x="1765330" y="1279472"/>
            <a:ext cx="904646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32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Mi </a:t>
            </a:r>
            <a:r>
              <a:rPr lang="en-US" altLang="ko-KR" sz="3200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puo</a:t>
            </a:r>
            <a:r>
              <a:rPr lang="en-US" altLang="ko-KR" sz="32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’ dare </a:t>
            </a:r>
            <a:r>
              <a:rPr lang="en-US" altLang="ko-KR" sz="3200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questo</a:t>
            </a:r>
            <a:r>
              <a:rPr lang="en-US" altLang="ko-KR" sz="32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? / </a:t>
            </a:r>
            <a:r>
              <a:rPr lang="en-US" altLang="ko-KR" sz="3200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questo</a:t>
            </a:r>
            <a:r>
              <a:rPr lang="en-US" altLang="ko-KR" sz="32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per </a:t>
            </a:r>
            <a:r>
              <a:rPr lang="en-US" altLang="ko-KR" sz="3200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favore</a:t>
            </a:r>
            <a:endParaRPr lang="ko-KR" altLang="en-US" sz="32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6" name="그림 5" descr="텍스트, 메뉴, 실내, 청량 음료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9A53587A-B9C4-D9E0-2C4E-C91143DE9C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2161" y="2095758"/>
            <a:ext cx="5847678" cy="3896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2559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6DB21E-D91A-ED20-75D3-4CF0719621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30736FD7-AFF7-7B4D-927A-E90E5217B6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C25C4416-989E-2465-D077-61491EA389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-1070703"/>
            <a:ext cx="9144000" cy="2237546"/>
          </a:xfrm>
        </p:spPr>
        <p:txBody>
          <a:bodyPr>
            <a:normAutofit/>
          </a:bodyPr>
          <a:lstStyle/>
          <a:p>
            <a:r>
              <a:rPr lang="ko-KR" altLang="en-US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저거 주세요 </a:t>
            </a:r>
            <a:r>
              <a:rPr lang="en-US" altLang="ko-KR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(</a:t>
            </a:r>
            <a:r>
              <a:rPr lang="en-US" altLang="ko-KR" sz="40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jeo</a:t>
            </a:r>
            <a:r>
              <a:rPr lang="en-US" altLang="ko-KR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-go’ </a:t>
            </a:r>
            <a:r>
              <a:rPr lang="en-US" altLang="ko-KR" sz="40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ju</a:t>
            </a:r>
            <a:r>
              <a:rPr lang="en-US" altLang="ko-KR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-se-</a:t>
            </a:r>
            <a:r>
              <a:rPr lang="en-US" altLang="ko-KR" sz="40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yo</a:t>
            </a:r>
            <a:r>
              <a:rPr lang="en-US" altLang="ko-KR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)</a:t>
            </a:r>
            <a:endParaRPr lang="ko-KR" altLang="en-US" sz="40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F8E052-FC6B-E8BD-FA75-16A14E999535}"/>
              </a:ext>
            </a:extLst>
          </p:cNvPr>
          <p:cNvSpPr txBox="1"/>
          <p:nvPr/>
        </p:nvSpPr>
        <p:spPr>
          <a:xfrm>
            <a:off x="1777710" y="1336395"/>
            <a:ext cx="904646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32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Mi </a:t>
            </a:r>
            <a:r>
              <a:rPr lang="en-US" altLang="ko-KR" sz="3200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puo</a:t>
            </a:r>
            <a:r>
              <a:rPr lang="en-US" altLang="ko-KR" sz="32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’ dare </a:t>
            </a:r>
            <a:r>
              <a:rPr lang="en-US" altLang="ko-KR" sz="3200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quello</a:t>
            </a:r>
            <a:r>
              <a:rPr lang="en-US" altLang="ko-KR" sz="32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? / </a:t>
            </a:r>
            <a:r>
              <a:rPr lang="en-US" altLang="ko-KR" sz="3200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quello</a:t>
            </a:r>
            <a:r>
              <a:rPr lang="en-US" altLang="ko-KR" sz="32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per </a:t>
            </a:r>
            <a:r>
              <a:rPr lang="en-US" altLang="ko-KR" sz="3200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favore</a:t>
            </a:r>
            <a:endParaRPr lang="ko-KR" altLang="en-US" sz="32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8" name="그림 7" descr="해산물, 미식, 실내, 음식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8B173DA0-484F-7640-7019-00B7ED3C84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6538" y="2237546"/>
            <a:ext cx="6698924" cy="4057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781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7357D9-3EC0-AC8C-F894-10C9E39B2B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4230ECFE-0C91-6E68-7A98-7D39ACDA36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CC968C44-F424-545C-619C-1729892409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1118773"/>
            <a:ext cx="9144000" cy="2237546"/>
          </a:xfrm>
        </p:spPr>
        <p:txBody>
          <a:bodyPr>
            <a:normAutofit/>
          </a:bodyPr>
          <a:lstStyle/>
          <a:p>
            <a:r>
              <a:rPr lang="ko-KR" altLang="en-US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할인 해주세요 </a:t>
            </a:r>
            <a:r>
              <a:rPr lang="en-US" altLang="ko-KR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(Hal-in he-</a:t>
            </a:r>
            <a:r>
              <a:rPr lang="en-US" altLang="ko-KR" sz="40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juseyo</a:t>
            </a:r>
            <a:r>
              <a:rPr lang="en-US" altLang="ko-KR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)</a:t>
            </a:r>
            <a:endParaRPr lang="ko-KR" altLang="en-US" sz="40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6F4119A-4D30-BF2A-A5C9-1A5C2D2C9C28}"/>
              </a:ext>
            </a:extLst>
          </p:cNvPr>
          <p:cNvSpPr txBox="1"/>
          <p:nvPr/>
        </p:nvSpPr>
        <p:spPr>
          <a:xfrm>
            <a:off x="1792224" y="1118773"/>
            <a:ext cx="904646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3200" dirty="0">
                <a:latin typeface="ADLaM Display" panose="02010000000000000000" pitchFamily="2" charset="0"/>
                <a:cs typeface="ADLaM Display" panose="02010000000000000000" pitchFamily="2" charset="0"/>
              </a:rPr>
              <a:t>Mi </a:t>
            </a:r>
            <a:r>
              <a:rPr lang="en-US" altLang="ko-KR" sz="32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puo</a:t>
            </a:r>
            <a:r>
              <a:rPr lang="en-US" altLang="ko-KR" sz="3200" dirty="0">
                <a:latin typeface="ADLaM Display" panose="02010000000000000000" pitchFamily="2" charset="0"/>
                <a:cs typeface="ADLaM Display" panose="02010000000000000000" pitchFamily="2" charset="0"/>
              </a:rPr>
              <a:t>’ fare lo </a:t>
            </a:r>
            <a:r>
              <a:rPr lang="en-US" altLang="ko-KR" sz="32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sconto</a:t>
            </a:r>
            <a:r>
              <a:rPr lang="en-US" altLang="ko-KR" sz="3200" dirty="0">
                <a:latin typeface="ADLaM Display" panose="02010000000000000000" pitchFamily="2" charset="0"/>
                <a:cs typeface="ADLaM Display" panose="02010000000000000000" pitchFamily="2" charset="0"/>
              </a:rPr>
              <a:t>? [Fare + dare]</a:t>
            </a:r>
            <a:endParaRPr lang="ko-KR" altLang="en-US" sz="32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6" name="그림 5" descr="텍스트, 야외, 건물, 도시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D67D93D0-6BFC-37CF-9D4F-B95FF2A5D8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6022" y="1960577"/>
            <a:ext cx="7119953" cy="4473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79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894C9-4BBA-1956-F959-309CD79B09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FF9C8AC8-51CD-ED1F-00E2-65D6A4C646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79083355-98A7-B4EF-0776-D2DC6FFB0A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1118773"/>
            <a:ext cx="9144000" cy="2237546"/>
          </a:xfrm>
        </p:spPr>
        <p:txBody>
          <a:bodyPr>
            <a:normAutofit/>
          </a:bodyPr>
          <a:lstStyle/>
          <a:p>
            <a:r>
              <a:rPr lang="ko-KR" altLang="en-US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할인 해주세요 </a:t>
            </a:r>
            <a:r>
              <a:rPr lang="en-US" altLang="ko-KR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(Hal-in he-</a:t>
            </a:r>
            <a:r>
              <a:rPr lang="en-US" altLang="ko-KR" sz="40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juseyo</a:t>
            </a:r>
            <a:r>
              <a:rPr lang="en-US" altLang="ko-KR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)</a:t>
            </a:r>
            <a:endParaRPr lang="ko-KR" altLang="en-US" sz="40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2CBFAB-617B-D253-2829-E87C50622B5A}"/>
              </a:ext>
            </a:extLst>
          </p:cNvPr>
          <p:cNvSpPr txBox="1"/>
          <p:nvPr/>
        </p:nvSpPr>
        <p:spPr>
          <a:xfrm>
            <a:off x="1792224" y="1118773"/>
            <a:ext cx="904646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3200" dirty="0">
                <a:latin typeface="ADLaM Display" panose="02010000000000000000" pitchFamily="2" charset="0"/>
                <a:cs typeface="ADLaM Display" panose="02010000000000000000" pitchFamily="2" charset="0"/>
              </a:rPr>
              <a:t>Mi </a:t>
            </a:r>
            <a:r>
              <a:rPr lang="en-US" altLang="ko-KR" sz="32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puo</a:t>
            </a:r>
            <a:r>
              <a:rPr lang="en-US" altLang="ko-KR" sz="3200" dirty="0">
                <a:latin typeface="ADLaM Display" panose="02010000000000000000" pitchFamily="2" charset="0"/>
                <a:cs typeface="ADLaM Display" panose="02010000000000000000" pitchFamily="2" charset="0"/>
              </a:rPr>
              <a:t>’ fare lo </a:t>
            </a:r>
            <a:r>
              <a:rPr lang="en-US" altLang="ko-KR" sz="32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sconto</a:t>
            </a:r>
            <a:r>
              <a:rPr lang="en-US" altLang="ko-KR" sz="3200" dirty="0">
                <a:latin typeface="ADLaM Display" panose="02010000000000000000" pitchFamily="2" charset="0"/>
                <a:cs typeface="ADLaM Display" panose="02010000000000000000" pitchFamily="2" charset="0"/>
              </a:rPr>
              <a:t>? [Fare + dare]</a:t>
            </a:r>
            <a:endParaRPr lang="ko-KR" altLang="en-US" sz="32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6" name="그림 5" descr="텍스트, 야외, 건물, 도시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372C152C-FDA3-91BC-CC91-3B5A8522F4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6022" y="1960577"/>
            <a:ext cx="7119953" cy="4473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992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E92067-10EB-62DE-6E8F-28DB2683D3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68A6EA78-86AA-9F23-0415-B0697E94F3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89114AED-1E21-C732-66C7-4B12303ADF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-1118773"/>
            <a:ext cx="9144000" cy="2237546"/>
          </a:xfrm>
        </p:spPr>
        <p:txBody>
          <a:bodyPr>
            <a:normAutofit/>
          </a:bodyPr>
          <a:lstStyle/>
          <a:p>
            <a:r>
              <a:rPr lang="ko-KR" altLang="en-US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할인 해주세요 </a:t>
            </a:r>
            <a:r>
              <a:rPr lang="en-US" altLang="ko-KR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(Hal-in he-</a:t>
            </a:r>
            <a:r>
              <a:rPr lang="en-US" altLang="ko-KR" sz="40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juseyo</a:t>
            </a:r>
            <a:r>
              <a:rPr lang="en-US" altLang="ko-KR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)</a:t>
            </a:r>
            <a:endParaRPr lang="ko-KR" altLang="en-US" sz="40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7933DC7-E3AC-680D-EF4B-FF3709377B51}"/>
              </a:ext>
            </a:extLst>
          </p:cNvPr>
          <p:cNvSpPr txBox="1"/>
          <p:nvPr/>
        </p:nvSpPr>
        <p:spPr>
          <a:xfrm>
            <a:off x="1792224" y="1141453"/>
            <a:ext cx="904646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3200" dirty="0">
                <a:latin typeface="ADLaM Display" panose="02010000000000000000" pitchFamily="2" charset="0"/>
                <a:cs typeface="ADLaM Display" panose="02010000000000000000" pitchFamily="2" charset="0"/>
              </a:rPr>
              <a:t>Mi </a:t>
            </a:r>
            <a:r>
              <a:rPr lang="en-US" altLang="ko-KR" sz="32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puo</a:t>
            </a:r>
            <a:r>
              <a:rPr lang="en-US" altLang="ko-KR" sz="3200" dirty="0">
                <a:latin typeface="ADLaM Display" panose="02010000000000000000" pitchFamily="2" charset="0"/>
                <a:cs typeface="ADLaM Display" panose="02010000000000000000" pitchFamily="2" charset="0"/>
              </a:rPr>
              <a:t>’ fare lo </a:t>
            </a:r>
            <a:r>
              <a:rPr lang="en-US" altLang="ko-KR" sz="32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sconto</a:t>
            </a:r>
            <a:r>
              <a:rPr lang="en-US" altLang="ko-KR" sz="3200" dirty="0">
                <a:latin typeface="ADLaM Display" panose="02010000000000000000" pitchFamily="2" charset="0"/>
                <a:cs typeface="ADLaM Display" panose="02010000000000000000" pitchFamily="2" charset="0"/>
              </a:rPr>
              <a:t>? [Fare + dare]</a:t>
            </a:r>
            <a:endParaRPr lang="ko-KR" altLang="en-US" sz="32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7" name="그림 6" descr="사람, 의류, 인간의 얼굴, 미소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D8027086-D698-C034-E376-263277F276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4254" y="1877101"/>
            <a:ext cx="7622403" cy="4222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6646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AE5CA6-FF8C-FC3F-5AB1-612FC15499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6C52A983-33DB-4543-BDFF-244DCB2D3E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9B571F02-1828-C53F-BB5D-31391321ADE5}"/>
              </a:ext>
            </a:extLst>
          </p:cNvPr>
          <p:cNvSpPr txBox="1">
            <a:spLocks/>
          </p:cNvSpPr>
          <p:nvPr/>
        </p:nvSpPr>
        <p:spPr>
          <a:xfrm>
            <a:off x="926274" y="814460"/>
            <a:ext cx="10614562" cy="56443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it-IT" altLang="ko-KR" sz="4000" b="1" dirty="0"/>
              <a:t>1. Quale e’ formale verbo dare in coreano?</a:t>
            </a:r>
          </a:p>
          <a:p>
            <a:pPr algn="l">
              <a:lnSpc>
                <a:spcPct val="110000"/>
              </a:lnSpc>
            </a:pPr>
            <a:endParaRPr lang="it-IT" altLang="ko-KR" sz="4000" b="1" dirty="0"/>
          </a:p>
          <a:p>
            <a:pPr algn="l">
              <a:lnSpc>
                <a:spcPct val="110000"/>
              </a:lnSpc>
            </a:pPr>
            <a:r>
              <a:rPr lang="it-IT" altLang="ko-KR" sz="4000" b="1" dirty="0"/>
              <a:t>-</a:t>
            </a:r>
            <a:r>
              <a:rPr lang="ko-KR" altLang="en-US" sz="4000" b="1" dirty="0"/>
              <a:t>줘 </a:t>
            </a:r>
            <a:r>
              <a:rPr lang="en-US" altLang="ko-KR" sz="4000" b="1" dirty="0"/>
              <a:t>(</a:t>
            </a:r>
            <a:r>
              <a:rPr lang="it-IT" altLang="ko-KR" sz="4000" b="1" dirty="0"/>
              <a:t>juo)</a:t>
            </a:r>
          </a:p>
          <a:p>
            <a:pPr algn="l">
              <a:lnSpc>
                <a:spcPct val="110000"/>
              </a:lnSpc>
            </a:pPr>
            <a:r>
              <a:rPr lang="it-IT" altLang="ko-KR" sz="4000" b="1" dirty="0"/>
              <a:t>-</a:t>
            </a:r>
            <a:r>
              <a:rPr lang="ko-KR" altLang="en-US" sz="4000" b="1" dirty="0"/>
              <a:t>줘봐 </a:t>
            </a:r>
            <a:r>
              <a:rPr lang="en-US" altLang="ko-KR" sz="4000" b="1" dirty="0"/>
              <a:t>(</a:t>
            </a:r>
            <a:r>
              <a:rPr lang="it-IT" altLang="ko-KR" sz="4000" b="1" dirty="0"/>
              <a:t>juo-ba)</a:t>
            </a:r>
          </a:p>
          <a:p>
            <a:pPr algn="l">
              <a:lnSpc>
                <a:spcPct val="110000"/>
              </a:lnSpc>
            </a:pPr>
            <a:r>
              <a:rPr lang="it-IT" altLang="ko-KR" sz="4000" b="1" dirty="0"/>
              <a:t>-</a:t>
            </a:r>
            <a:r>
              <a:rPr lang="ko-KR" altLang="en-US" sz="4000" b="1" dirty="0" err="1"/>
              <a:t>줘요</a:t>
            </a:r>
            <a:r>
              <a:rPr lang="ko-KR" altLang="en-US" sz="4000" b="1" dirty="0"/>
              <a:t> </a:t>
            </a:r>
            <a:r>
              <a:rPr lang="en-US" altLang="ko-KR" sz="4000" b="1" dirty="0"/>
              <a:t>(</a:t>
            </a:r>
            <a:r>
              <a:rPr lang="it-IT" altLang="ko-KR" sz="4000" b="1" dirty="0"/>
              <a:t>juo-yo)</a:t>
            </a:r>
          </a:p>
          <a:p>
            <a:pPr algn="l">
              <a:lnSpc>
                <a:spcPct val="110000"/>
              </a:lnSpc>
            </a:pPr>
            <a:r>
              <a:rPr lang="it-IT" altLang="ko-KR" sz="4000" b="1" dirty="0"/>
              <a:t>-</a:t>
            </a:r>
            <a:r>
              <a:rPr lang="ko-KR" altLang="en-US" sz="4000" b="1" dirty="0" err="1"/>
              <a:t>주실래요</a:t>
            </a:r>
            <a:r>
              <a:rPr lang="ko-KR" altLang="en-US" sz="4000" b="1" dirty="0"/>
              <a:t> </a:t>
            </a:r>
            <a:r>
              <a:rPr lang="en-US" altLang="ko-KR" sz="4000" b="1" dirty="0"/>
              <a:t>(</a:t>
            </a:r>
            <a:r>
              <a:rPr lang="it-IT" altLang="ko-KR" sz="4000" b="1" dirty="0"/>
              <a:t>jusil-leyo)</a:t>
            </a:r>
          </a:p>
          <a:p>
            <a:pPr algn="l">
              <a:lnSpc>
                <a:spcPct val="110000"/>
              </a:lnSpc>
            </a:pPr>
            <a:r>
              <a:rPr lang="it-IT" altLang="ko-KR" sz="4000" b="1" dirty="0"/>
              <a:t>-</a:t>
            </a:r>
            <a:r>
              <a:rPr lang="ko-KR" altLang="en-US" sz="4000" b="1" dirty="0"/>
              <a:t>주세요 </a:t>
            </a:r>
            <a:r>
              <a:rPr lang="en-US" altLang="ko-KR" sz="4000" b="1" dirty="0"/>
              <a:t>(</a:t>
            </a:r>
            <a:r>
              <a:rPr lang="it-IT" altLang="ko-KR" sz="4000" b="1" dirty="0"/>
              <a:t>ju-se-yo)</a:t>
            </a:r>
            <a:endParaRPr lang="en-US" altLang="ko-KR" sz="4000" b="1" dirty="0"/>
          </a:p>
        </p:txBody>
      </p:sp>
    </p:spTree>
    <p:extLst>
      <p:ext uri="{BB962C8B-B14F-4D97-AF65-F5344CB8AC3E}">
        <p14:creationId xmlns:p14="http://schemas.microsoft.com/office/powerpoint/2010/main" val="24391559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4820B8-8FF3-77D5-D9ED-C096B35CBB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9BA11BCF-42FD-7E3B-4771-15AE06F36F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5FB6CD99-04F0-C27F-9DFA-0C4456386D9D}"/>
              </a:ext>
            </a:extLst>
          </p:cNvPr>
          <p:cNvSpPr txBox="1">
            <a:spLocks/>
          </p:cNvSpPr>
          <p:nvPr/>
        </p:nvSpPr>
        <p:spPr>
          <a:xfrm>
            <a:off x="926274" y="814460"/>
            <a:ext cx="10614562" cy="545571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altLang="ko-KR" sz="4000" b="1"/>
              <a:t>2. Sei al Palazzo Gyeongbokgung. Vuoi chiedere un biglietto. Cosa dici in coreano?</a:t>
            </a:r>
          </a:p>
          <a:p>
            <a:pPr algn="l">
              <a:lnSpc>
                <a:spcPct val="110000"/>
              </a:lnSpc>
            </a:pPr>
            <a:r>
              <a:rPr lang="ko-KR" altLang="en-US" sz="4000" b="1"/>
              <a:t>한국어로 어떻게 말할까요</a:t>
            </a:r>
            <a:r>
              <a:rPr lang="en-US" altLang="ko-KR" sz="4000" b="1"/>
              <a:t>?</a:t>
            </a:r>
          </a:p>
          <a:p>
            <a:pPr algn="l">
              <a:lnSpc>
                <a:spcPct val="110000"/>
              </a:lnSpc>
            </a:pPr>
            <a:endParaRPr lang="en-US" altLang="ko-KR" sz="4000" b="1"/>
          </a:p>
          <a:p>
            <a:pPr algn="l">
              <a:lnSpc>
                <a:spcPct val="110000"/>
              </a:lnSpc>
            </a:pPr>
            <a:r>
              <a:rPr lang="en-US" altLang="ko-KR" sz="4000" b="1"/>
              <a:t>1. </a:t>
            </a:r>
            <a:r>
              <a:rPr lang="ko-KR" altLang="en-US" sz="4000" b="1"/>
              <a:t>티켓 줘요  </a:t>
            </a:r>
            <a:r>
              <a:rPr lang="en-US" altLang="ko-KR" sz="4000" b="1"/>
              <a:t>(tiket jo-yo)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/>
              <a:t>2. </a:t>
            </a:r>
            <a:r>
              <a:rPr lang="ko-KR" altLang="en-US" sz="4000" b="1"/>
              <a:t>티켓 주세요 </a:t>
            </a:r>
            <a:r>
              <a:rPr lang="en-US" altLang="ko-KR" sz="4000" b="1"/>
              <a:t>(tiket ju-se-yo)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/>
              <a:t>3. </a:t>
            </a:r>
            <a:r>
              <a:rPr lang="ko-KR" altLang="en-US" sz="4000" b="1"/>
              <a:t>티켓 줘봐요 </a:t>
            </a:r>
            <a:r>
              <a:rPr lang="en-US" altLang="ko-KR" sz="4000" b="1"/>
              <a:t>(tiket jwo-bwa-yo)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/>
              <a:t>4. </a:t>
            </a:r>
            <a:r>
              <a:rPr lang="ko-KR" altLang="en-US" sz="4000" b="1"/>
              <a:t>티켓 줄래요 </a:t>
            </a:r>
            <a:r>
              <a:rPr lang="en-US" altLang="ko-KR" sz="4000" b="1"/>
              <a:t>(tiket jul-lae-yo)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/>
              <a:t>5. </a:t>
            </a:r>
            <a:r>
              <a:rPr lang="ko-KR" altLang="en-US" sz="4000" b="1"/>
              <a:t>티켓 줘   </a:t>
            </a:r>
            <a:r>
              <a:rPr lang="en-US" altLang="ko-KR" sz="4000" b="1"/>
              <a:t>(tiket jwo)</a:t>
            </a:r>
            <a:endParaRPr lang="en-US" altLang="ko-KR" sz="4000" b="1" dirty="0"/>
          </a:p>
        </p:txBody>
      </p:sp>
    </p:spTree>
    <p:extLst>
      <p:ext uri="{BB962C8B-B14F-4D97-AF65-F5344CB8AC3E}">
        <p14:creationId xmlns:p14="http://schemas.microsoft.com/office/powerpoint/2010/main" val="36309478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B02ACC-8902-FBC0-2A5A-F9A98E31F6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1111AFFF-0ECB-BF00-566A-9BF06C5326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5986B34F-C1EB-0D9B-E6F6-131F64B27E89}"/>
              </a:ext>
            </a:extLst>
          </p:cNvPr>
          <p:cNvSpPr txBox="1">
            <a:spLocks/>
          </p:cNvSpPr>
          <p:nvPr/>
        </p:nvSpPr>
        <p:spPr>
          <a:xfrm>
            <a:off x="926274" y="814460"/>
            <a:ext cx="10614562" cy="519445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altLang="ko-KR" sz="4000" b="1" dirty="0"/>
              <a:t>☕ </a:t>
            </a:r>
            <a:r>
              <a:rPr lang="en-US" altLang="ko-KR" sz="4000" b="1" dirty="0" err="1"/>
              <a:t>Situazione</a:t>
            </a:r>
            <a:r>
              <a:rPr lang="en-US" altLang="ko-KR" sz="4000" b="1" dirty="0"/>
              <a:t>: Sei in </a:t>
            </a:r>
            <a:r>
              <a:rPr lang="en-US" altLang="ko-KR" sz="4000" b="1" dirty="0" err="1"/>
              <a:t>una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caffetteria</a:t>
            </a:r>
            <a:r>
              <a:rPr lang="en-US" altLang="ko-KR" sz="4000" b="1" dirty="0"/>
              <a:t> e </a:t>
            </a:r>
            <a:r>
              <a:rPr lang="en-US" altLang="ko-KR" sz="4000" b="1" dirty="0" err="1"/>
              <a:t>vuoi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ordinare</a:t>
            </a:r>
            <a:r>
              <a:rPr lang="en-US" altLang="ko-KR" sz="4000" b="1" dirty="0"/>
              <a:t> un caffè. Cosa </a:t>
            </a:r>
            <a:r>
              <a:rPr lang="en-US" altLang="ko-KR" sz="4000" b="1" dirty="0" err="1"/>
              <a:t>dici</a:t>
            </a:r>
            <a:r>
              <a:rPr lang="en-US" altLang="ko-KR" sz="4000" b="1" dirty="0"/>
              <a:t>?</a:t>
            </a:r>
          </a:p>
          <a:p>
            <a:pPr algn="l">
              <a:lnSpc>
                <a:spcPct val="110000"/>
              </a:lnSpc>
            </a:pPr>
            <a:r>
              <a:rPr lang="ko-KR" altLang="en-US" sz="4000" b="1" dirty="0"/>
              <a:t>한국어로 어떻게 말할까요</a:t>
            </a:r>
            <a:r>
              <a:rPr lang="en-US" altLang="ko-KR" sz="4000" b="1" dirty="0"/>
              <a:t>?</a:t>
            </a:r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1. </a:t>
            </a:r>
            <a:r>
              <a:rPr lang="ko-KR" altLang="en-US" sz="4000" b="1" dirty="0"/>
              <a:t>커피 주세요 </a:t>
            </a:r>
            <a:r>
              <a:rPr lang="en-US" altLang="ko-KR" sz="4000" b="1" dirty="0"/>
              <a:t>(</a:t>
            </a:r>
            <a:r>
              <a:rPr lang="en-US" altLang="ko-KR" sz="4000" b="1" dirty="0" err="1"/>
              <a:t>keo</a:t>
            </a:r>
            <a:r>
              <a:rPr lang="en-US" altLang="ko-KR" sz="4000" b="1" dirty="0"/>
              <a:t>-pi </a:t>
            </a:r>
            <a:r>
              <a:rPr lang="en-US" altLang="ko-KR" sz="4000" b="1" dirty="0" err="1"/>
              <a:t>ju</a:t>
            </a:r>
            <a:r>
              <a:rPr lang="en-US" altLang="ko-KR" sz="4000" b="1" dirty="0"/>
              <a:t>-se-</a:t>
            </a:r>
            <a:r>
              <a:rPr lang="en-US" altLang="ko-KR" sz="4000" b="1" dirty="0" err="1"/>
              <a:t>yo</a:t>
            </a:r>
            <a:r>
              <a:rPr lang="en-US" altLang="ko-KR" sz="4000" b="1" dirty="0"/>
              <a:t>)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2. </a:t>
            </a:r>
            <a:r>
              <a:rPr lang="ko-KR" altLang="en-US" sz="4000" b="1" dirty="0"/>
              <a:t>커피 </a:t>
            </a:r>
            <a:r>
              <a:rPr lang="ko-KR" altLang="en-US" sz="4000" b="1" dirty="0" err="1"/>
              <a:t>줘요</a:t>
            </a:r>
            <a:r>
              <a:rPr lang="ko-KR" altLang="en-US" sz="4000" b="1" dirty="0"/>
              <a:t>  </a:t>
            </a:r>
            <a:r>
              <a:rPr lang="en-US" altLang="ko-KR" sz="4000" b="1" dirty="0"/>
              <a:t>(</a:t>
            </a:r>
            <a:r>
              <a:rPr lang="en-US" altLang="ko-KR" sz="4000" b="1" dirty="0" err="1"/>
              <a:t>keo</a:t>
            </a:r>
            <a:r>
              <a:rPr lang="en-US" altLang="ko-KR" sz="4000" b="1" dirty="0"/>
              <a:t>-pi </a:t>
            </a:r>
            <a:r>
              <a:rPr lang="en-US" altLang="ko-KR" sz="4000" b="1" dirty="0" err="1"/>
              <a:t>jwo-yo</a:t>
            </a:r>
            <a:r>
              <a:rPr lang="en-US" altLang="ko-KR" sz="4000" b="1" dirty="0"/>
              <a:t>)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3. </a:t>
            </a:r>
            <a:r>
              <a:rPr lang="ko-KR" altLang="en-US" sz="4000" b="1" dirty="0"/>
              <a:t>커피 줘   </a:t>
            </a:r>
            <a:r>
              <a:rPr lang="en-US" altLang="ko-KR" sz="4000" b="1" dirty="0"/>
              <a:t>(</a:t>
            </a:r>
            <a:r>
              <a:rPr lang="en-US" altLang="ko-KR" sz="4000" b="1" dirty="0" err="1"/>
              <a:t>keo</a:t>
            </a:r>
            <a:r>
              <a:rPr lang="en-US" altLang="ko-KR" sz="4000" b="1" dirty="0"/>
              <a:t>-pi </a:t>
            </a:r>
            <a:r>
              <a:rPr lang="en-US" altLang="ko-KR" sz="4000" b="1" dirty="0" err="1"/>
              <a:t>jwo</a:t>
            </a:r>
            <a:r>
              <a:rPr lang="en-US" altLang="ko-KR" sz="4000" b="1" dirty="0"/>
              <a:t>)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4. </a:t>
            </a:r>
            <a:r>
              <a:rPr lang="ko-KR" altLang="en-US" sz="4000" b="1" dirty="0"/>
              <a:t>커피 줘봐요 </a:t>
            </a:r>
            <a:r>
              <a:rPr lang="en-US" altLang="ko-KR" sz="4000" b="1" dirty="0"/>
              <a:t>(</a:t>
            </a:r>
            <a:r>
              <a:rPr lang="en-US" altLang="ko-KR" sz="4000" b="1" dirty="0" err="1"/>
              <a:t>keo</a:t>
            </a:r>
            <a:r>
              <a:rPr lang="en-US" altLang="ko-KR" sz="4000" b="1" dirty="0"/>
              <a:t>-pi </a:t>
            </a:r>
            <a:r>
              <a:rPr lang="en-US" altLang="ko-KR" sz="4000" b="1" dirty="0" err="1"/>
              <a:t>jwo</a:t>
            </a:r>
            <a:r>
              <a:rPr lang="en-US" altLang="ko-KR" sz="4000" b="1" dirty="0"/>
              <a:t>-bwa-</a:t>
            </a:r>
            <a:r>
              <a:rPr lang="en-US" altLang="ko-KR" sz="4000" b="1" dirty="0" err="1"/>
              <a:t>yo</a:t>
            </a:r>
            <a:r>
              <a:rPr lang="en-US" altLang="ko-KR" sz="4000" b="1" dirty="0"/>
              <a:t>)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5. </a:t>
            </a:r>
            <a:r>
              <a:rPr lang="ko-KR" altLang="en-US" sz="4000" b="1" dirty="0"/>
              <a:t>커피 </a:t>
            </a:r>
            <a:r>
              <a:rPr lang="ko-KR" altLang="en-US" sz="4000" b="1" dirty="0" err="1"/>
              <a:t>줄래요</a:t>
            </a:r>
            <a:r>
              <a:rPr lang="ko-KR" altLang="en-US" sz="4000" b="1" dirty="0"/>
              <a:t> </a:t>
            </a:r>
            <a:r>
              <a:rPr lang="en-US" altLang="ko-KR" sz="4000" b="1" dirty="0"/>
              <a:t>(</a:t>
            </a:r>
            <a:r>
              <a:rPr lang="en-US" altLang="ko-KR" sz="4000" b="1" dirty="0" err="1"/>
              <a:t>keo</a:t>
            </a:r>
            <a:r>
              <a:rPr lang="en-US" altLang="ko-KR" sz="4000" b="1" dirty="0"/>
              <a:t>-pi </a:t>
            </a:r>
            <a:r>
              <a:rPr lang="en-US" altLang="ko-KR" sz="4000" b="1" dirty="0" err="1"/>
              <a:t>jul-lae-yo</a:t>
            </a:r>
            <a:r>
              <a:rPr lang="en-US" altLang="ko-KR" sz="4000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2267618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361C26-484E-9CC2-BF51-20FF08BFDD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8505E9A3-A616-9830-8EF2-9BAE3DEEF4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8666775C-0C87-CAF1-3C2D-2B52DD328853}"/>
              </a:ext>
            </a:extLst>
          </p:cNvPr>
          <p:cNvSpPr txBox="1">
            <a:spLocks/>
          </p:cNvSpPr>
          <p:nvPr/>
        </p:nvSpPr>
        <p:spPr>
          <a:xfrm>
            <a:off x="926274" y="814460"/>
            <a:ext cx="10614562" cy="490707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ko-KR" altLang="it-IT" sz="4000" b="1" dirty="0"/>
              <a:t>🍎 </a:t>
            </a:r>
            <a:r>
              <a:rPr lang="it-IT" altLang="ko-KR" sz="4000" b="1" dirty="0"/>
              <a:t>Situazione: Sei al mercato tradizionale e vuoi comprare una mela. Cosa dici?</a:t>
            </a:r>
          </a:p>
          <a:p>
            <a:pPr algn="l">
              <a:lnSpc>
                <a:spcPct val="110000"/>
              </a:lnSpc>
            </a:pPr>
            <a:r>
              <a:rPr lang="ko-KR" altLang="en-US" sz="4000" b="1" dirty="0"/>
              <a:t>한국어로 어떻게 말할까요</a:t>
            </a:r>
            <a:r>
              <a:rPr lang="en-US" altLang="ko-KR" sz="4000" b="1" dirty="0"/>
              <a:t>?</a:t>
            </a:r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1. </a:t>
            </a:r>
            <a:r>
              <a:rPr lang="ko-KR" altLang="en-US" sz="4000" b="1" dirty="0"/>
              <a:t>사과 주세요 </a:t>
            </a:r>
            <a:r>
              <a:rPr lang="en-US" altLang="ko-KR" sz="4000" b="1" dirty="0"/>
              <a:t>(</a:t>
            </a:r>
            <a:r>
              <a:rPr lang="it-IT" altLang="ko-KR" sz="4000" b="1" dirty="0"/>
              <a:t>sa-gwa ju-se-yo)</a:t>
            </a:r>
          </a:p>
          <a:p>
            <a:pPr algn="l">
              <a:lnSpc>
                <a:spcPct val="110000"/>
              </a:lnSpc>
            </a:pPr>
            <a:r>
              <a:rPr lang="it-IT" altLang="ko-KR" sz="4000" b="1" dirty="0"/>
              <a:t>2. </a:t>
            </a:r>
            <a:r>
              <a:rPr lang="ko-KR" altLang="en-US" sz="4000" b="1" dirty="0"/>
              <a:t>사과 </a:t>
            </a:r>
            <a:r>
              <a:rPr lang="ko-KR" altLang="en-US" sz="4000" b="1" dirty="0" err="1"/>
              <a:t>줘요</a:t>
            </a:r>
            <a:r>
              <a:rPr lang="ko-KR" altLang="en-US" sz="4000" b="1" dirty="0"/>
              <a:t>  </a:t>
            </a:r>
            <a:r>
              <a:rPr lang="en-US" altLang="ko-KR" sz="4000" b="1" dirty="0"/>
              <a:t>(</a:t>
            </a:r>
            <a:r>
              <a:rPr lang="it-IT" altLang="ko-KR" sz="4000" b="1" dirty="0"/>
              <a:t>sa-gwa jwo-yo)</a:t>
            </a:r>
          </a:p>
          <a:p>
            <a:pPr algn="l">
              <a:lnSpc>
                <a:spcPct val="110000"/>
              </a:lnSpc>
            </a:pPr>
            <a:r>
              <a:rPr lang="it-IT" altLang="ko-KR" sz="4000" b="1" dirty="0"/>
              <a:t>3. </a:t>
            </a:r>
            <a:r>
              <a:rPr lang="ko-KR" altLang="en-US" sz="4000" b="1" dirty="0"/>
              <a:t>사과 </a:t>
            </a:r>
            <a:r>
              <a:rPr lang="ko-KR" altLang="en-US" sz="4000" b="1" dirty="0" err="1"/>
              <a:t>줄래요</a:t>
            </a:r>
            <a:r>
              <a:rPr lang="ko-KR" altLang="en-US" sz="4000" b="1" dirty="0"/>
              <a:t> </a:t>
            </a:r>
            <a:r>
              <a:rPr lang="en-US" altLang="ko-KR" sz="4000" b="1" dirty="0"/>
              <a:t>(</a:t>
            </a:r>
            <a:r>
              <a:rPr lang="it-IT" altLang="ko-KR" sz="4000" b="1" dirty="0"/>
              <a:t>sa-gwa jul-lae-yo)</a:t>
            </a:r>
          </a:p>
          <a:p>
            <a:pPr algn="l">
              <a:lnSpc>
                <a:spcPct val="110000"/>
              </a:lnSpc>
            </a:pPr>
            <a:r>
              <a:rPr lang="it-IT" altLang="ko-KR" sz="4000" b="1" dirty="0"/>
              <a:t>4. </a:t>
            </a:r>
            <a:r>
              <a:rPr lang="ko-KR" altLang="en-US" sz="4000" b="1" dirty="0"/>
              <a:t>사과 줘   </a:t>
            </a:r>
            <a:r>
              <a:rPr lang="en-US" altLang="ko-KR" sz="4000" b="1" dirty="0"/>
              <a:t>(</a:t>
            </a:r>
            <a:r>
              <a:rPr lang="it-IT" altLang="ko-KR" sz="4000" b="1" dirty="0"/>
              <a:t>sa-gwa jwo)</a:t>
            </a:r>
          </a:p>
          <a:p>
            <a:pPr algn="l">
              <a:lnSpc>
                <a:spcPct val="110000"/>
              </a:lnSpc>
            </a:pPr>
            <a:r>
              <a:rPr lang="it-IT" altLang="ko-KR" sz="4000" b="1" dirty="0"/>
              <a:t>5. </a:t>
            </a:r>
            <a:r>
              <a:rPr lang="ko-KR" altLang="en-US" sz="4000" b="1" dirty="0"/>
              <a:t>사과 있어요</a:t>
            </a:r>
            <a:r>
              <a:rPr lang="en-US" altLang="ko-KR" sz="4000" b="1" dirty="0"/>
              <a:t>? (</a:t>
            </a:r>
            <a:r>
              <a:rPr lang="it-IT" altLang="ko-KR" sz="4000" b="1" dirty="0"/>
              <a:t>sa-gwa it-seo-yo)</a:t>
            </a:r>
            <a:endParaRPr lang="en-US" altLang="ko-KR" sz="4000" b="1" dirty="0"/>
          </a:p>
        </p:txBody>
      </p:sp>
    </p:spTree>
    <p:extLst>
      <p:ext uri="{BB962C8B-B14F-4D97-AF65-F5344CB8AC3E}">
        <p14:creationId xmlns:p14="http://schemas.microsoft.com/office/powerpoint/2010/main" val="31806362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D073B-3341-D672-9561-5E581B0E0A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11EC343D-42EB-4B7A-7BDD-86C564B291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0B81C8F7-46F5-76B1-59D8-E83CA7E464AC}"/>
              </a:ext>
            </a:extLst>
          </p:cNvPr>
          <p:cNvSpPr txBox="1">
            <a:spLocks/>
          </p:cNvSpPr>
          <p:nvPr/>
        </p:nvSpPr>
        <p:spPr>
          <a:xfrm>
            <a:off x="926274" y="814460"/>
            <a:ext cx="10614562" cy="490707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ko-KR" altLang="it-IT" sz="4000" b="1" dirty="0"/>
              <a:t>🍎 </a:t>
            </a:r>
            <a:r>
              <a:rPr lang="it-IT" altLang="ko-KR" sz="4000" b="1" dirty="0"/>
              <a:t>Situazione: Sei al mercato tradizionale e vuoi comprare una mela. Cosa dici?</a:t>
            </a:r>
          </a:p>
          <a:p>
            <a:pPr algn="l">
              <a:lnSpc>
                <a:spcPct val="110000"/>
              </a:lnSpc>
            </a:pPr>
            <a:r>
              <a:rPr lang="ko-KR" altLang="en-US" sz="4000" b="1" dirty="0"/>
              <a:t>한국어로 어떻게 말할까요</a:t>
            </a:r>
            <a:r>
              <a:rPr lang="en-US" altLang="ko-KR" sz="4000" b="1" dirty="0"/>
              <a:t>?</a:t>
            </a:r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1. </a:t>
            </a:r>
            <a:r>
              <a:rPr lang="ko-KR" altLang="en-US" sz="4000" b="1" dirty="0"/>
              <a:t>사과 주세요 </a:t>
            </a:r>
            <a:r>
              <a:rPr lang="en-US" altLang="ko-KR" sz="4000" b="1" dirty="0"/>
              <a:t>(</a:t>
            </a:r>
            <a:r>
              <a:rPr lang="it-IT" altLang="ko-KR" sz="4000" b="1" dirty="0"/>
              <a:t>sa-gwa ju-se-yo)</a:t>
            </a:r>
          </a:p>
          <a:p>
            <a:pPr algn="l">
              <a:lnSpc>
                <a:spcPct val="110000"/>
              </a:lnSpc>
            </a:pPr>
            <a:r>
              <a:rPr lang="it-IT" altLang="ko-KR" sz="4000" b="1" dirty="0"/>
              <a:t>2. </a:t>
            </a:r>
            <a:r>
              <a:rPr lang="ko-KR" altLang="en-US" sz="4000" b="1" dirty="0"/>
              <a:t>사과 </a:t>
            </a:r>
            <a:r>
              <a:rPr lang="ko-KR" altLang="en-US" sz="4000" b="1" dirty="0" err="1"/>
              <a:t>줘요</a:t>
            </a:r>
            <a:r>
              <a:rPr lang="ko-KR" altLang="en-US" sz="4000" b="1" dirty="0"/>
              <a:t>  </a:t>
            </a:r>
            <a:r>
              <a:rPr lang="en-US" altLang="ko-KR" sz="4000" b="1" dirty="0"/>
              <a:t>(</a:t>
            </a:r>
            <a:r>
              <a:rPr lang="it-IT" altLang="ko-KR" sz="4000" b="1" dirty="0"/>
              <a:t>sa-gwa jwo-yo)</a:t>
            </a:r>
          </a:p>
          <a:p>
            <a:pPr algn="l">
              <a:lnSpc>
                <a:spcPct val="110000"/>
              </a:lnSpc>
            </a:pPr>
            <a:r>
              <a:rPr lang="it-IT" altLang="ko-KR" sz="4000" b="1" dirty="0"/>
              <a:t>3. </a:t>
            </a:r>
            <a:r>
              <a:rPr lang="ko-KR" altLang="en-US" sz="4000" b="1" dirty="0"/>
              <a:t>사과 </a:t>
            </a:r>
            <a:r>
              <a:rPr lang="ko-KR" altLang="en-US" sz="4000" b="1" dirty="0" err="1"/>
              <a:t>줄래요</a:t>
            </a:r>
            <a:r>
              <a:rPr lang="ko-KR" altLang="en-US" sz="4000" b="1" dirty="0"/>
              <a:t> </a:t>
            </a:r>
            <a:r>
              <a:rPr lang="en-US" altLang="ko-KR" sz="4000" b="1" dirty="0"/>
              <a:t>(</a:t>
            </a:r>
            <a:r>
              <a:rPr lang="it-IT" altLang="ko-KR" sz="4000" b="1" dirty="0"/>
              <a:t>sa-gwa jul-lae-yo)</a:t>
            </a:r>
          </a:p>
          <a:p>
            <a:pPr algn="l">
              <a:lnSpc>
                <a:spcPct val="110000"/>
              </a:lnSpc>
            </a:pPr>
            <a:r>
              <a:rPr lang="it-IT" altLang="ko-KR" sz="4000" b="1" dirty="0"/>
              <a:t>4. </a:t>
            </a:r>
            <a:r>
              <a:rPr lang="ko-KR" altLang="en-US" sz="4000" b="1" dirty="0"/>
              <a:t>사과 줘   </a:t>
            </a:r>
            <a:r>
              <a:rPr lang="en-US" altLang="ko-KR" sz="4000" b="1" dirty="0"/>
              <a:t>(</a:t>
            </a:r>
            <a:r>
              <a:rPr lang="it-IT" altLang="ko-KR" sz="4000" b="1" dirty="0"/>
              <a:t>sa-gwa jwo)</a:t>
            </a:r>
          </a:p>
          <a:p>
            <a:pPr algn="l">
              <a:lnSpc>
                <a:spcPct val="110000"/>
              </a:lnSpc>
            </a:pPr>
            <a:r>
              <a:rPr lang="it-IT" altLang="ko-KR" sz="4000" b="1" dirty="0"/>
              <a:t>5. </a:t>
            </a:r>
            <a:r>
              <a:rPr lang="ko-KR" altLang="en-US" sz="4000" b="1" dirty="0"/>
              <a:t>사과 있어요</a:t>
            </a:r>
            <a:r>
              <a:rPr lang="en-US" altLang="ko-KR" sz="4000" b="1" dirty="0"/>
              <a:t>? (</a:t>
            </a:r>
            <a:r>
              <a:rPr lang="it-IT" altLang="ko-KR" sz="4000" b="1" dirty="0"/>
              <a:t>sa-gwa it-seo-yo)</a:t>
            </a:r>
            <a:endParaRPr lang="en-US" altLang="ko-KR" sz="4000" b="1" dirty="0"/>
          </a:p>
        </p:txBody>
      </p:sp>
    </p:spTree>
    <p:extLst>
      <p:ext uri="{BB962C8B-B14F-4D97-AF65-F5344CB8AC3E}">
        <p14:creationId xmlns:p14="http://schemas.microsoft.com/office/powerpoint/2010/main" val="19863929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B5BE9-A78B-3124-6673-F73B6B65A7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5656CC56-962C-37B5-0C92-D0D8B5F073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E86C5047-0426-F223-7580-F1784A8F3C1F}"/>
              </a:ext>
            </a:extLst>
          </p:cNvPr>
          <p:cNvSpPr txBox="1">
            <a:spLocks/>
          </p:cNvSpPr>
          <p:nvPr/>
        </p:nvSpPr>
        <p:spPr>
          <a:xfrm>
            <a:off x="926274" y="814460"/>
            <a:ext cx="10614562" cy="490707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ko-KR" altLang="en-US" sz="4000" b="1" dirty="0"/>
              <a:t>🍜 </a:t>
            </a:r>
            <a:r>
              <a:rPr lang="en-US" altLang="ko-KR" sz="4000" b="1" dirty="0" err="1"/>
              <a:t>Situazione</a:t>
            </a:r>
            <a:r>
              <a:rPr lang="en-US" altLang="ko-KR" sz="4000" b="1" dirty="0"/>
              <a:t>: Sei in un ristorante e </a:t>
            </a:r>
            <a:r>
              <a:rPr lang="en-US" altLang="ko-KR" sz="4000" b="1" dirty="0" err="1"/>
              <a:t>vuoi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chiedere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più</a:t>
            </a:r>
            <a:r>
              <a:rPr lang="en-US" altLang="ko-KR" sz="4000" b="1" dirty="0"/>
              <a:t> kimchi al </a:t>
            </a:r>
            <a:r>
              <a:rPr lang="en-US" altLang="ko-KR" sz="4000" b="1" dirty="0" err="1"/>
              <a:t>cameriere</a:t>
            </a:r>
            <a:r>
              <a:rPr lang="en-US" altLang="ko-KR" sz="4000" b="1" dirty="0"/>
              <a:t>.</a:t>
            </a:r>
          </a:p>
          <a:p>
            <a:pPr algn="l">
              <a:lnSpc>
                <a:spcPct val="110000"/>
              </a:lnSpc>
            </a:pPr>
            <a:r>
              <a:rPr lang="ko-KR" altLang="en-US" sz="4000" b="1" dirty="0"/>
              <a:t>한국어로 어떻게 말할까요</a:t>
            </a:r>
            <a:r>
              <a:rPr lang="en-US" altLang="ko-KR" sz="4000" b="1" dirty="0"/>
              <a:t>?</a:t>
            </a:r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1. </a:t>
            </a:r>
            <a:r>
              <a:rPr lang="ko-KR" altLang="en-US" sz="4000" b="1" dirty="0"/>
              <a:t>김치 </a:t>
            </a:r>
            <a:r>
              <a:rPr lang="ko-KR" altLang="en-US" sz="4000" b="1" dirty="0" err="1"/>
              <a:t>줘요</a:t>
            </a:r>
            <a:r>
              <a:rPr lang="ko-KR" altLang="en-US" sz="4000" b="1" dirty="0"/>
              <a:t>  </a:t>
            </a:r>
            <a:r>
              <a:rPr lang="en-US" altLang="ko-KR" sz="4000" b="1" dirty="0"/>
              <a:t>(</a:t>
            </a:r>
            <a:r>
              <a:rPr lang="en-US" altLang="ko-KR" sz="4000" b="1" dirty="0" err="1"/>
              <a:t>gim</a:t>
            </a:r>
            <a:r>
              <a:rPr lang="en-US" altLang="ko-KR" sz="4000" b="1" dirty="0"/>
              <a:t>-chi </a:t>
            </a:r>
            <a:r>
              <a:rPr lang="en-US" altLang="ko-KR" sz="4000" b="1" dirty="0" err="1"/>
              <a:t>jwo-yo</a:t>
            </a:r>
            <a:r>
              <a:rPr lang="en-US" altLang="ko-KR" sz="4000" b="1" dirty="0"/>
              <a:t>)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2. </a:t>
            </a:r>
            <a:r>
              <a:rPr lang="ko-KR" altLang="en-US" sz="4000" b="1" dirty="0"/>
              <a:t>김치 주세요 </a:t>
            </a:r>
            <a:r>
              <a:rPr lang="en-US" altLang="ko-KR" sz="4000" b="1" dirty="0"/>
              <a:t>(</a:t>
            </a:r>
            <a:r>
              <a:rPr lang="en-US" altLang="ko-KR" sz="4000" b="1" dirty="0" err="1"/>
              <a:t>gim</a:t>
            </a:r>
            <a:r>
              <a:rPr lang="en-US" altLang="ko-KR" sz="4000" b="1" dirty="0"/>
              <a:t>-chi </a:t>
            </a:r>
            <a:r>
              <a:rPr lang="en-US" altLang="ko-KR" sz="4000" b="1" dirty="0" err="1"/>
              <a:t>ju</a:t>
            </a:r>
            <a:r>
              <a:rPr lang="en-US" altLang="ko-KR" sz="4000" b="1" dirty="0"/>
              <a:t>-se-</a:t>
            </a:r>
            <a:r>
              <a:rPr lang="en-US" altLang="ko-KR" sz="4000" b="1" dirty="0" err="1"/>
              <a:t>yo</a:t>
            </a:r>
            <a:r>
              <a:rPr lang="en-US" altLang="ko-KR" sz="4000" b="1" dirty="0"/>
              <a:t>)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3. </a:t>
            </a:r>
            <a:r>
              <a:rPr lang="ko-KR" altLang="en-US" sz="4000" b="1" dirty="0"/>
              <a:t>김치 줘봐요 </a:t>
            </a:r>
            <a:r>
              <a:rPr lang="en-US" altLang="ko-KR" sz="4000" b="1" dirty="0"/>
              <a:t>(</a:t>
            </a:r>
            <a:r>
              <a:rPr lang="en-US" altLang="ko-KR" sz="4000" b="1" dirty="0" err="1"/>
              <a:t>gim</a:t>
            </a:r>
            <a:r>
              <a:rPr lang="en-US" altLang="ko-KR" sz="4000" b="1" dirty="0"/>
              <a:t>-chi </a:t>
            </a:r>
            <a:r>
              <a:rPr lang="en-US" altLang="ko-KR" sz="4000" b="1" dirty="0" err="1"/>
              <a:t>jwo</a:t>
            </a:r>
            <a:r>
              <a:rPr lang="en-US" altLang="ko-KR" sz="4000" b="1" dirty="0"/>
              <a:t>-bwa-</a:t>
            </a:r>
            <a:r>
              <a:rPr lang="en-US" altLang="ko-KR" sz="4000" b="1" dirty="0" err="1"/>
              <a:t>yo</a:t>
            </a:r>
            <a:r>
              <a:rPr lang="en-US" altLang="ko-KR" sz="4000" b="1" dirty="0"/>
              <a:t>)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4. </a:t>
            </a:r>
            <a:r>
              <a:rPr lang="ko-KR" altLang="en-US" sz="4000" b="1" dirty="0"/>
              <a:t>김치 </a:t>
            </a:r>
            <a:r>
              <a:rPr lang="ko-KR" altLang="en-US" sz="4000" b="1" dirty="0" err="1"/>
              <a:t>줄래요</a:t>
            </a:r>
            <a:r>
              <a:rPr lang="ko-KR" altLang="en-US" sz="4000" b="1" dirty="0"/>
              <a:t> </a:t>
            </a:r>
            <a:r>
              <a:rPr lang="en-US" altLang="ko-KR" sz="4000" b="1" dirty="0"/>
              <a:t>(</a:t>
            </a:r>
            <a:r>
              <a:rPr lang="en-US" altLang="ko-KR" sz="4000" b="1" dirty="0" err="1"/>
              <a:t>gim</a:t>
            </a:r>
            <a:r>
              <a:rPr lang="en-US" altLang="ko-KR" sz="4000" b="1" dirty="0"/>
              <a:t>-chi </a:t>
            </a:r>
            <a:r>
              <a:rPr lang="en-US" altLang="ko-KR" sz="4000" b="1" dirty="0" err="1"/>
              <a:t>jul-lae-yo</a:t>
            </a:r>
            <a:r>
              <a:rPr lang="en-US" altLang="ko-KR" sz="4000" b="1" dirty="0"/>
              <a:t>)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5. </a:t>
            </a:r>
            <a:r>
              <a:rPr lang="ko-KR" altLang="en-US" sz="4000" b="1" dirty="0"/>
              <a:t>김치 줘   </a:t>
            </a:r>
            <a:r>
              <a:rPr lang="en-US" altLang="ko-KR" sz="4000" b="1" dirty="0"/>
              <a:t>(</a:t>
            </a:r>
            <a:r>
              <a:rPr lang="en-US" altLang="ko-KR" sz="4000" b="1" dirty="0" err="1"/>
              <a:t>gim</a:t>
            </a:r>
            <a:r>
              <a:rPr lang="en-US" altLang="ko-KR" sz="4000" b="1" dirty="0"/>
              <a:t>-chi </a:t>
            </a:r>
            <a:r>
              <a:rPr lang="en-US" altLang="ko-KR" sz="4000" b="1" dirty="0" err="1"/>
              <a:t>jwo</a:t>
            </a:r>
            <a:r>
              <a:rPr lang="en-US" altLang="ko-KR" sz="4000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4177466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D31858-392C-DFAB-0C1D-D389F156AA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A43467B0-3F2D-0BE0-A4EF-404CE23A2B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6D7E179D-50FB-B80A-4A10-DC70FB47B8FC}"/>
              </a:ext>
            </a:extLst>
          </p:cNvPr>
          <p:cNvSpPr txBox="1">
            <a:spLocks/>
          </p:cNvSpPr>
          <p:nvPr/>
        </p:nvSpPr>
        <p:spPr>
          <a:xfrm>
            <a:off x="926274" y="814460"/>
            <a:ext cx="10614562" cy="490707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ko-KR" altLang="en-US" sz="4000" b="1" dirty="0"/>
              <a:t>📚 </a:t>
            </a:r>
            <a:r>
              <a:rPr lang="en-US" altLang="ko-KR" sz="4000" b="1" dirty="0" err="1"/>
              <a:t>Situazione</a:t>
            </a:r>
            <a:r>
              <a:rPr lang="en-US" altLang="ko-KR" sz="4000" b="1" dirty="0"/>
              <a:t>: Sei in </a:t>
            </a:r>
            <a:r>
              <a:rPr lang="en-US" altLang="ko-KR" sz="4000" b="1" dirty="0" err="1"/>
              <a:t>classe</a:t>
            </a:r>
            <a:r>
              <a:rPr lang="en-US" altLang="ko-KR" sz="4000" b="1" dirty="0"/>
              <a:t> e </a:t>
            </a:r>
            <a:r>
              <a:rPr lang="en-US" altLang="ko-KR" sz="4000" b="1" dirty="0" err="1"/>
              <a:t>chiedi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all’insegnante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una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penna.</a:t>
            </a: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ko-KR" altLang="en-US" sz="4000" b="1" dirty="0"/>
              <a:t>한국어로 어떻게 말할까요</a:t>
            </a:r>
            <a:r>
              <a:rPr lang="en-US" altLang="ko-KR" sz="4000" b="1" dirty="0"/>
              <a:t>?</a:t>
            </a:r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1. </a:t>
            </a:r>
            <a:r>
              <a:rPr lang="ko-KR" altLang="en-US" sz="4000" b="1" dirty="0"/>
              <a:t>펜 </a:t>
            </a:r>
            <a:r>
              <a:rPr lang="ko-KR" altLang="en-US" sz="4000" b="1" dirty="0" err="1"/>
              <a:t>줘요</a:t>
            </a:r>
            <a:r>
              <a:rPr lang="ko-KR" altLang="en-US" sz="4000" b="1" dirty="0"/>
              <a:t>  </a:t>
            </a:r>
            <a:r>
              <a:rPr lang="en-US" altLang="ko-KR" sz="4000" b="1" dirty="0"/>
              <a:t>(pen </a:t>
            </a:r>
            <a:r>
              <a:rPr lang="en-US" altLang="ko-KR" sz="4000" b="1" dirty="0" err="1"/>
              <a:t>jwo-yo</a:t>
            </a:r>
            <a:r>
              <a:rPr lang="en-US" altLang="ko-KR" sz="4000" b="1" dirty="0"/>
              <a:t>)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2. </a:t>
            </a:r>
            <a:r>
              <a:rPr lang="ko-KR" altLang="en-US" sz="4000" b="1" dirty="0"/>
              <a:t>펜 주세요 </a:t>
            </a:r>
            <a:r>
              <a:rPr lang="en-US" altLang="ko-KR" sz="4000" b="1" dirty="0"/>
              <a:t>(pen </a:t>
            </a:r>
            <a:r>
              <a:rPr lang="en-US" altLang="ko-KR" sz="4000" b="1" dirty="0" err="1"/>
              <a:t>ju</a:t>
            </a:r>
            <a:r>
              <a:rPr lang="en-US" altLang="ko-KR" sz="4000" b="1" dirty="0"/>
              <a:t>-se-</a:t>
            </a:r>
            <a:r>
              <a:rPr lang="en-US" altLang="ko-KR" sz="4000" b="1" dirty="0" err="1"/>
              <a:t>yo</a:t>
            </a:r>
            <a:r>
              <a:rPr lang="en-US" altLang="ko-KR" sz="4000" b="1" dirty="0"/>
              <a:t>)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3. </a:t>
            </a:r>
            <a:r>
              <a:rPr lang="ko-KR" altLang="en-US" sz="4000" b="1" dirty="0"/>
              <a:t>펜 줘   </a:t>
            </a:r>
            <a:r>
              <a:rPr lang="en-US" altLang="ko-KR" sz="4000" b="1" dirty="0"/>
              <a:t>(pen </a:t>
            </a:r>
            <a:r>
              <a:rPr lang="en-US" altLang="ko-KR" sz="4000" b="1" dirty="0" err="1"/>
              <a:t>jwo</a:t>
            </a:r>
            <a:r>
              <a:rPr lang="en-US" altLang="ko-KR" sz="4000" b="1" dirty="0"/>
              <a:t>)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4. </a:t>
            </a:r>
            <a:r>
              <a:rPr lang="ko-KR" altLang="en-US" sz="4000" b="1" dirty="0"/>
              <a:t>펜 </a:t>
            </a:r>
            <a:r>
              <a:rPr lang="ko-KR" altLang="en-US" sz="4000" b="1" dirty="0" err="1"/>
              <a:t>줄래요</a:t>
            </a:r>
            <a:r>
              <a:rPr lang="ko-KR" altLang="en-US" sz="4000" b="1" dirty="0"/>
              <a:t> </a:t>
            </a:r>
            <a:r>
              <a:rPr lang="en-US" altLang="ko-KR" sz="4000" b="1" dirty="0"/>
              <a:t>(pen </a:t>
            </a:r>
            <a:r>
              <a:rPr lang="en-US" altLang="ko-KR" sz="4000" b="1" dirty="0" err="1"/>
              <a:t>jul-lae-yo</a:t>
            </a:r>
            <a:r>
              <a:rPr lang="en-US" altLang="ko-KR" sz="4000" b="1" dirty="0"/>
              <a:t>)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5. </a:t>
            </a:r>
            <a:r>
              <a:rPr lang="ko-KR" altLang="en-US" sz="4000" b="1" dirty="0"/>
              <a:t>펜 줘봐요 </a:t>
            </a:r>
            <a:r>
              <a:rPr lang="en-US" altLang="ko-KR" sz="4000" b="1" dirty="0"/>
              <a:t>(pen </a:t>
            </a:r>
            <a:r>
              <a:rPr lang="en-US" altLang="ko-KR" sz="4000" b="1" dirty="0" err="1"/>
              <a:t>jwo</a:t>
            </a:r>
            <a:r>
              <a:rPr lang="en-US" altLang="ko-KR" sz="4000" b="1" dirty="0"/>
              <a:t>-bwa-</a:t>
            </a:r>
            <a:r>
              <a:rPr lang="en-US" altLang="ko-KR" sz="4000" b="1" dirty="0" err="1"/>
              <a:t>yo</a:t>
            </a:r>
            <a:r>
              <a:rPr lang="en-US" altLang="ko-KR" sz="4000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4814844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F35ED7-6042-1113-ABD7-692712E6DE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1A4A2E37-488F-3FA1-28CC-CDC591D317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829AE3F3-88AD-919A-32E1-7E159430989E}"/>
              </a:ext>
            </a:extLst>
          </p:cNvPr>
          <p:cNvSpPr txBox="1">
            <a:spLocks/>
          </p:cNvSpPr>
          <p:nvPr/>
        </p:nvSpPr>
        <p:spPr>
          <a:xfrm>
            <a:off x="582706" y="814460"/>
            <a:ext cx="10958130" cy="490707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20000"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altLang="ko-KR" sz="4000" b="1" dirty="0" err="1"/>
              <a:t>Lezione</a:t>
            </a:r>
            <a:r>
              <a:rPr lang="en-US" altLang="ko-KR" sz="4000" b="1" dirty="0"/>
              <a:t> 10</a:t>
            </a:r>
          </a:p>
          <a:p>
            <a:pPr>
              <a:lnSpc>
                <a:spcPct val="110000"/>
              </a:lnSpc>
            </a:pPr>
            <a:r>
              <a:rPr lang="ko-KR" altLang="en-US" sz="4000" b="1" dirty="0">
                <a:solidFill>
                  <a:srgbClr val="FF0000"/>
                </a:solidFill>
              </a:rPr>
              <a:t>는</a:t>
            </a:r>
            <a:r>
              <a:rPr lang="en-US" altLang="ko-KR" sz="4000" b="1" dirty="0">
                <a:solidFill>
                  <a:srgbClr val="FF0000"/>
                </a:solidFill>
              </a:rPr>
              <a:t>/</a:t>
            </a:r>
            <a:r>
              <a:rPr lang="ko-KR" altLang="en-US" sz="4000" b="1" dirty="0">
                <a:solidFill>
                  <a:srgbClr val="FF0000"/>
                </a:solidFill>
              </a:rPr>
              <a:t>은 </a:t>
            </a:r>
            <a:r>
              <a:rPr lang="en-US" altLang="ko-KR" sz="4000" b="1" dirty="0">
                <a:solidFill>
                  <a:srgbClr val="FF0000"/>
                </a:solidFill>
              </a:rPr>
              <a:t>&amp; </a:t>
            </a:r>
            <a:r>
              <a:rPr lang="ko-KR" altLang="en-US" sz="4000" b="1" dirty="0">
                <a:solidFill>
                  <a:srgbClr val="FF0000"/>
                </a:solidFill>
              </a:rPr>
              <a:t>이</a:t>
            </a:r>
            <a:r>
              <a:rPr lang="en-US" altLang="ko-KR" sz="4000" b="1" dirty="0">
                <a:solidFill>
                  <a:srgbClr val="FF0000"/>
                </a:solidFill>
              </a:rPr>
              <a:t>/</a:t>
            </a:r>
            <a:r>
              <a:rPr lang="ko-KR" altLang="en-US" sz="4000" b="1" dirty="0">
                <a:solidFill>
                  <a:srgbClr val="FF0000"/>
                </a:solidFill>
              </a:rPr>
              <a:t>가</a:t>
            </a:r>
            <a:endParaRPr lang="en-US" altLang="ko-KR" sz="4000" b="1" dirty="0">
              <a:solidFill>
                <a:srgbClr val="FF0000"/>
              </a:solidFill>
            </a:endParaRPr>
          </a:p>
          <a:p>
            <a:pPr algn="l">
              <a:lnSpc>
                <a:spcPct val="110000"/>
              </a:lnSpc>
            </a:pPr>
            <a:endParaRPr lang="ko-KR" altLang="en-US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Bene, </a:t>
            </a:r>
            <a:r>
              <a:rPr lang="en-US" altLang="ko-KR" sz="4000" b="1" dirty="0" err="1"/>
              <a:t>sai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coniugare</a:t>
            </a:r>
            <a:r>
              <a:rPr lang="en-US" altLang="ko-KR" sz="4000" b="1" dirty="0"/>
              <a:t> la </a:t>
            </a:r>
            <a:r>
              <a:rPr lang="en-US" altLang="ko-KR" sz="4000" b="1" dirty="0" err="1"/>
              <a:t>maggior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parte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dei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verbi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coreani</a:t>
            </a:r>
            <a:r>
              <a:rPr lang="en-US" altLang="ko-KR" sz="4000" b="1" dirty="0"/>
              <a:t> e fin qui </a:t>
            </a:r>
            <a:r>
              <a:rPr lang="en-US" altLang="ko-KR" sz="4000" b="1" dirty="0" err="1"/>
              <a:t>tutto</a:t>
            </a:r>
            <a:r>
              <a:rPr lang="en-US" altLang="ko-KR" sz="4000" b="1" dirty="0"/>
              <a:t> bene.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In </a:t>
            </a:r>
            <a:r>
              <a:rPr lang="en-US" altLang="ko-KR" sz="4000" b="1" dirty="0" err="1"/>
              <a:t>questa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lezione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ti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introdurremo</a:t>
            </a:r>
            <a:r>
              <a:rPr lang="en-US" altLang="ko-KR" sz="4000" b="1" dirty="0"/>
              <a:t> due </a:t>
            </a:r>
            <a:r>
              <a:rPr lang="en-US" altLang="ko-KR" sz="4000" b="1" dirty="0" err="1"/>
              <a:t>concetti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che</a:t>
            </a:r>
            <a:r>
              <a:rPr lang="en-US" altLang="ko-KR" sz="4000" b="1" dirty="0"/>
              <a:t> non </a:t>
            </a:r>
            <a:r>
              <a:rPr lang="en-US" altLang="ko-KR" sz="4000" b="1" dirty="0" err="1"/>
              <a:t>esistono</a:t>
            </a:r>
            <a:r>
              <a:rPr lang="en-US" altLang="ko-KR" sz="4000" b="1" dirty="0"/>
              <a:t> in </a:t>
            </a:r>
            <a:r>
              <a:rPr lang="en-US" altLang="ko-KR" sz="4000" b="1" dirty="0" err="1"/>
              <a:t>italiano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che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sono</a:t>
            </a:r>
            <a:r>
              <a:rPr lang="en-US" altLang="ko-KR" sz="4000" b="1" dirty="0"/>
              <a:t>: la </a:t>
            </a:r>
            <a:r>
              <a:rPr lang="en-US" altLang="ko-KR" sz="4000" b="1" dirty="0" err="1"/>
              <a:t>particella</a:t>
            </a:r>
            <a:r>
              <a:rPr lang="en-US" altLang="ko-KR" sz="4000" b="1" dirty="0"/>
              <a:t> di </a:t>
            </a:r>
            <a:r>
              <a:rPr lang="en-US" altLang="ko-KR" sz="4000" b="1" dirty="0" err="1">
                <a:solidFill>
                  <a:srgbClr val="FF0000"/>
                </a:solidFill>
              </a:rPr>
              <a:t>soggetto</a:t>
            </a:r>
            <a:r>
              <a:rPr lang="en-US" altLang="ko-KR" sz="4000" b="1" dirty="0">
                <a:solidFill>
                  <a:srgbClr val="FF0000"/>
                </a:solidFill>
              </a:rPr>
              <a:t> e la </a:t>
            </a:r>
            <a:r>
              <a:rPr lang="en-US" altLang="ko-KR" sz="4000" b="1" dirty="0" err="1">
                <a:solidFill>
                  <a:srgbClr val="FF0000"/>
                </a:solidFill>
              </a:rPr>
              <a:t>particella</a:t>
            </a:r>
            <a:r>
              <a:rPr lang="en-US" altLang="ko-KR" sz="4000" b="1" dirty="0">
                <a:solidFill>
                  <a:srgbClr val="FF0000"/>
                </a:solidFill>
              </a:rPr>
              <a:t> di </a:t>
            </a:r>
            <a:r>
              <a:rPr lang="en-US" altLang="ko-KR" sz="4000" b="1" dirty="0" err="1">
                <a:solidFill>
                  <a:srgbClr val="FF0000"/>
                </a:solidFill>
              </a:rPr>
              <a:t>tema</a:t>
            </a:r>
            <a:r>
              <a:rPr lang="en-US" altLang="ko-KR" sz="4000" b="1" dirty="0"/>
              <a:t>. </a:t>
            </a:r>
            <a:r>
              <a:rPr lang="en-US" altLang="ko-KR" sz="4000" b="1" dirty="0" err="1"/>
              <a:t>Perché</a:t>
            </a:r>
            <a:r>
              <a:rPr lang="en-US" altLang="ko-KR" sz="4000" b="1" dirty="0"/>
              <a:t>? Per farci </a:t>
            </a:r>
            <a:r>
              <a:rPr lang="en-US" altLang="ko-KR" sz="4000" b="1" dirty="0" err="1"/>
              <a:t>soffrire</a:t>
            </a:r>
            <a:r>
              <a:rPr lang="en-US" altLang="ko-KR" sz="4000" b="1" dirty="0"/>
              <a:t>…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 err="1"/>
              <a:t>Intanto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vediamo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quali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sono</a:t>
            </a:r>
            <a:r>
              <a:rPr lang="en-US" altLang="ko-KR" sz="4000" b="1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8546584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1E64B9-80E2-8BCC-7896-A3C94316C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59904C1E-09BC-A754-912B-DA1E3EE34F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06DC6471-3B67-6AEB-A042-63AF070E3D90}"/>
              </a:ext>
            </a:extLst>
          </p:cNvPr>
          <p:cNvSpPr txBox="1">
            <a:spLocks/>
          </p:cNvSpPr>
          <p:nvPr/>
        </p:nvSpPr>
        <p:spPr>
          <a:xfrm>
            <a:off x="582706" y="814460"/>
            <a:ext cx="10958130" cy="490707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altLang="ko-KR" sz="4000" b="1" dirty="0"/>
              <a:t>La </a:t>
            </a:r>
            <a:r>
              <a:rPr lang="en-US" altLang="ko-KR" sz="4000" b="1" dirty="0" err="1"/>
              <a:t>particella</a:t>
            </a:r>
            <a:r>
              <a:rPr lang="en-US" altLang="ko-KR" sz="4000" b="1" dirty="0"/>
              <a:t> di </a:t>
            </a:r>
            <a:r>
              <a:rPr lang="en-US" altLang="ko-KR" sz="4000" b="1" dirty="0" err="1"/>
              <a:t>soggetto</a:t>
            </a:r>
            <a:r>
              <a:rPr lang="en-US" altLang="ko-KR" sz="4000" b="1" dirty="0"/>
              <a:t> è </a:t>
            </a:r>
            <a:r>
              <a:rPr lang="ko-KR" altLang="en-US" sz="4000" b="1" dirty="0">
                <a:solidFill>
                  <a:srgbClr val="FF0000"/>
                </a:solidFill>
              </a:rPr>
              <a:t>이</a:t>
            </a:r>
            <a:r>
              <a:rPr lang="en-US" altLang="ko-KR" sz="4000" b="1" dirty="0">
                <a:solidFill>
                  <a:srgbClr val="FF0000"/>
                </a:solidFill>
              </a:rPr>
              <a:t>[</a:t>
            </a:r>
            <a:r>
              <a:rPr lang="en-US" altLang="ko-KR" sz="4000" b="1" dirty="0" err="1">
                <a:solidFill>
                  <a:srgbClr val="FF0000"/>
                </a:solidFill>
              </a:rPr>
              <a:t>i</a:t>
            </a:r>
            <a:r>
              <a:rPr lang="en-US" altLang="ko-KR" sz="4000" b="1" dirty="0">
                <a:solidFill>
                  <a:srgbClr val="FF0000"/>
                </a:solidFill>
              </a:rPr>
              <a:t>] o </a:t>
            </a:r>
            <a:r>
              <a:rPr lang="ko-KR" altLang="en-US" sz="4000" b="1" dirty="0">
                <a:solidFill>
                  <a:srgbClr val="FF0000"/>
                </a:solidFill>
              </a:rPr>
              <a:t>가</a:t>
            </a:r>
            <a:r>
              <a:rPr lang="en-US" altLang="ko-KR" sz="4000" b="1" dirty="0">
                <a:solidFill>
                  <a:srgbClr val="FF0000"/>
                </a:solidFill>
              </a:rPr>
              <a:t>[ga]</a:t>
            </a:r>
            <a:r>
              <a:rPr lang="en-US" altLang="ko-KR" sz="4000" b="1" dirty="0"/>
              <a:t>. 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E </a:t>
            </a:r>
            <a:r>
              <a:rPr lang="en-US" altLang="ko-KR" sz="4000" b="1" dirty="0" err="1"/>
              <a:t>intanto</a:t>
            </a:r>
            <a:r>
              <a:rPr lang="en-US" altLang="ko-KR" sz="4000" b="1" dirty="0"/>
              <a:t>, </a:t>
            </a:r>
            <a:r>
              <a:rPr lang="en-US" altLang="ko-KR" sz="4000" b="1" dirty="0" err="1"/>
              <a:t>perché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sono</a:t>
            </a:r>
            <a:r>
              <a:rPr lang="en-US" altLang="ko-KR" sz="4000" b="1" dirty="0"/>
              <a:t> due? In </a:t>
            </a:r>
            <a:r>
              <a:rPr lang="en-US" altLang="ko-KR" sz="4000" b="1" dirty="0" err="1"/>
              <a:t>realtà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questo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aspetto</a:t>
            </a:r>
            <a:r>
              <a:rPr lang="en-US" altLang="ko-KR" sz="4000" b="1" dirty="0"/>
              <a:t> è semplice. Le </a:t>
            </a:r>
            <a:r>
              <a:rPr lang="en-US" altLang="ko-KR" sz="4000" b="1" dirty="0" err="1"/>
              <a:t>particelle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si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attaccano</a:t>
            </a:r>
            <a:r>
              <a:rPr lang="en-US" altLang="ko-KR" sz="4000" b="1" dirty="0"/>
              <a:t> dopo </a:t>
            </a:r>
            <a:r>
              <a:rPr lang="en-US" altLang="ko-KR" sz="4000" b="1" dirty="0" err="1"/>
              <a:t>i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nomi</a:t>
            </a:r>
            <a:r>
              <a:rPr lang="en-US" altLang="ko-KR" sz="4000" b="1" dirty="0"/>
              <a:t> e a </a:t>
            </a:r>
            <a:r>
              <a:rPr lang="en-US" altLang="ko-KR" sz="4000" b="1" dirty="0" err="1"/>
              <a:t>seconda</a:t>
            </a:r>
            <a:r>
              <a:rPr lang="en-US" altLang="ko-KR" sz="4000" b="1" dirty="0"/>
              <a:t> se </a:t>
            </a:r>
            <a:r>
              <a:rPr lang="en-US" altLang="ko-KR" sz="4000" b="1" dirty="0" err="1"/>
              <a:t>quel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nome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finisce</a:t>
            </a:r>
            <a:r>
              <a:rPr lang="en-US" altLang="ko-KR" sz="4000" b="1" dirty="0"/>
              <a:t> con </a:t>
            </a:r>
            <a:r>
              <a:rPr lang="en-US" altLang="ko-KR" sz="4000" b="1" dirty="0" err="1"/>
              <a:t>una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vocale</a:t>
            </a:r>
            <a:r>
              <a:rPr lang="en-US" altLang="ko-KR" sz="4000" b="1" dirty="0"/>
              <a:t> o </a:t>
            </a:r>
            <a:r>
              <a:rPr lang="en-US" altLang="ko-KR" sz="4000" b="1" dirty="0" err="1"/>
              <a:t>una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consonante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si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usa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una</a:t>
            </a:r>
            <a:r>
              <a:rPr lang="en-US" altLang="ko-KR" sz="4000" b="1" dirty="0"/>
              <a:t> o </a:t>
            </a:r>
            <a:r>
              <a:rPr lang="en-US" altLang="ko-KR" sz="4000" b="1" dirty="0" err="1"/>
              <a:t>l’altra</a:t>
            </a:r>
            <a:r>
              <a:rPr lang="en-US" altLang="ko-KR" sz="40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97502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4D26D4-A59B-EC1B-9FD8-A650E6B026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97E59F6B-D801-639B-95BA-DB74D12237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B6C8885D-E801-EBA3-4714-F8FB976B9692}"/>
              </a:ext>
            </a:extLst>
          </p:cNvPr>
          <p:cNvSpPr txBox="1">
            <a:spLocks/>
          </p:cNvSpPr>
          <p:nvPr/>
        </p:nvSpPr>
        <p:spPr>
          <a:xfrm>
            <a:off x="582706" y="814460"/>
            <a:ext cx="10958130" cy="490707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altLang="ko-KR" sz="4000" b="1" dirty="0" err="1"/>
              <a:t>VOCALE</a:t>
            </a:r>
            <a:r>
              <a:rPr lang="en-US" altLang="ko-KR" sz="4000" b="1" dirty="0"/>
              <a:t> -&gt; </a:t>
            </a:r>
            <a:r>
              <a:rPr lang="ko-KR" altLang="en-US" sz="4000" b="1" dirty="0">
                <a:solidFill>
                  <a:srgbClr val="FF0000"/>
                </a:solidFill>
              </a:rPr>
              <a:t>가</a:t>
            </a:r>
            <a:r>
              <a:rPr lang="en-US" altLang="ko-KR" sz="4000" b="1" dirty="0">
                <a:solidFill>
                  <a:srgbClr val="FF0000"/>
                </a:solidFill>
              </a:rPr>
              <a:t>[ga]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 err="1"/>
              <a:t>CONSONANTE</a:t>
            </a:r>
            <a:r>
              <a:rPr lang="en-US" altLang="ko-KR" sz="4000" b="1" dirty="0"/>
              <a:t> -&gt; </a:t>
            </a:r>
            <a:r>
              <a:rPr lang="ko-KR" altLang="en-US" sz="4000" b="1" dirty="0">
                <a:solidFill>
                  <a:srgbClr val="FF0000"/>
                </a:solidFill>
              </a:rPr>
              <a:t>이</a:t>
            </a:r>
            <a:r>
              <a:rPr lang="en-US" altLang="ko-KR" sz="4000" b="1" dirty="0">
                <a:solidFill>
                  <a:srgbClr val="FF0000"/>
                </a:solidFill>
              </a:rPr>
              <a:t>[</a:t>
            </a:r>
            <a:r>
              <a:rPr lang="en-US" altLang="ko-KR" sz="4000" b="1" dirty="0" err="1">
                <a:solidFill>
                  <a:srgbClr val="FF0000"/>
                </a:solidFill>
              </a:rPr>
              <a:t>i</a:t>
            </a:r>
            <a:r>
              <a:rPr lang="en-US" altLang="ko-KR" sz="4000" b="1" dirty="0">
                <a:solidFill>
                  <a:srgbClr val="FF0000"/>
                </a:solidFill>
              </a:rPr>
              <a:t>]</a:t>
            </a:r>
          </a:p>
          <a:p>
            <a:pPr algn="l">
              <a:lnSpc>
                <a:spcPct val="110000"/>
              </a:lnSpc>
            </a:pPr>
            <a:endParaRPr lang="en-US" altLang="ko-KR" sz="4000" b="1" dirty="0">
              <a:solidFill>
                <a:srgbClr val="FF0000"/>
              </a:solidFill>
            </a:endParaRPr>
          </a:p>
          <a:p>
            <a:pPr algn="l">
              <a:lnSpc>
                <a:spcPct val="110000"/>
              </a:lnSpc>
            </a:pPr>
            <a:endParaRPr lang="en-US" altLang="ko-KR" sz="4000" b="1" dirty="0">
              <a:solidFill>
                <a:srgbClr val="FF0000"/>
              </a:solidFill>
            </a:endParaRPr>
          </a:p>
          <a:p>
            <a:pPr algn="l">
              <a:lnSpc>
                <a:spcPct val="110000"/>
              </a:lnSpc>
            </a:pPr>
            <a:r>
              <a:rPr lang="en-US" altLang="ko-KR" sz="4000" b="1" dirty="0" err="1"/>
              <a:t>Quindi</a:t>
            </a:r>
            <a:r>
              <a:rPr lang="en-US" altLang="ko-KR" sz="4000" b="1" dirty="0"/>
              <a:t>:</a:t>
            </a:r>
          </a:p>
          <a:p>
            <a:pPr algn="l">
              <a:lnSpc>
                <a:spcPct val="110000"/>
              </a:lnSpc>
            </a:pPr>
            <a:r>
              <a:rPr lang="ko-KR" altLang="en-US" sz="4000" b="1" dirty="0"/>
              <a:t>물</a:t>
            </a:r>
            <a:r>
              <a:rPr lang="en-US" altLang="ko-KR" sz="4000" b="1" dirty="0"/>
              <a:t>+</a:t>
            </a:r>
            <a:r>
              <a:rPr lang="ko-KR" altLang="en-US" sz="4000" b="1" dirty="0"/>
              <a:t>이 </a:t>
            </a:r>
            <a:r>
              <a:rPr lang="en-US" altLang="ko-KR" sz="4000" b="1" dirty="0"/>
              <a:t>-&gt;</a:t>
            </a:r>
            <a:r>
              <a:rPr lang="ko-KR" altLang="en-US" sz="4000" b="1" dirty="0"/>
              <a:t> 물이 </a:t>
            </a:r>
            <a:r>
              <a:rPr lang="en-US" altLang="ko-KR" sz="4000" b="1" dirty="0"/>
              <a:t>[</a:t>
            </a:r>
            <a:r>
              <a:rPr lang="en-US" altLang="ko-KR" sz="4000" b="1" dirty="0" err="1"/>
              <a:t>mul-i</a:t>
            </a:r>
            <a:r>
              <a:rPr lang="en-US" altLang="ko-KR" sz="4000" b="1" dirty="0"/>
              <a:t>] </a:t>
            </a:r>
          </a:p>
          <a:p>
            <a:pPr algn="l">
              <a:lnSpc>
                <a:spcPct val="110000"/>
              </a:lnSpc>
            </a:pPr>
            <a:r>
              <a:rPr lang="ko-KR" altLang="en-US" sz="4000" b="1" dirty="0"/>
              <a:t>우유</a:t>
            </a:r>
            <a:r>
              <a:rPr lang="en-US" altLang="ko-KR" sz="4000" b="1" dirty="0"/>
              <a:t>+ </a:t>
            </a:r>
            <a:r>
              <a:rPr lang="ko-KR" altLang="en-US" sz="4000" b="1" dirty="0"/>
              <a:t>가 </a:t>
            </a:r>
            <a:r>
              <a:rPr lang="en-US" altLang="ko-KR" sz="4000" b="1" dirty="0"/>
              <a:t>-&gt; </a:t>
            </a:r>
            <a:r>
              <a:rPr lang="ko-KR" altLang="en-US" sz="4000" b="1" dirty="0"/>
              <a:t>우유가 </a:t>
            </a:r>
            <a:r>
              <a:rPr lang="en-US" altLang="ko-KR" sz="4000" b="1" dirty="0"/>
              <a:t>[u-</a:t>
            </a:r>
            <a:r>
              <a:rPr lang="en-US" altLang="ko-KR" sz="4000" b="1" dirty="0" err="1"/>
              <a:t>yu</a:t>
            </a:r>
            <a:r>
              <a:rPr lang="en-US" altLang="ko-KR" sz="4000" b="1" dirty="0"/>
              <a:t>-ga]</a:t>
            </a:r>
          </a:p>
        </p:txBody>
      </p:sp>
    </p:spTree>
    <p:extLst>
      <p:ext uri="{BB962C8B-B14F-4D97-AF65-F5344CB8AC3E}">
        <p14:creationId xmlns:p14="http://schemas.microsoft.com/office/powerpoint/2010/main" val="21188910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A85A47-B508-0100-86DA-B851F04DE8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A8FDCEBB-B8AA-8167-4262-C225403D10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16B470DB-EAF3-EE88-8620-BC5349C78BF4}"/>
              </a:ext>
            </a:extLst>
          </p:cNvPr>
          <p:cNvSpPr txBox="1">
            <a:spLocks/>
          </p:cNvSpPr>
          <p:nvPr/>
        </p:nvSpPr>
        <p:spPr>
          <a:xfrm>
            <a:off x="582706" y="814461"/>
            <a:ext cx="10958130" cy="292382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it-IT" altLang="ko-KR" sz="4000" b="1" dirty="0"/>
              <a:t>Lo scopo di questa particella è sottolineare CHI o COSA è il soggetto della frase.</a:t>
            </a:r>
          </a:p>
          <a:p>
            <a:pPr algn="l">
              <a:lnSpc>
                <a:spcPct val="110000"/>
              </a:lnSpc>
            </a:pPr>
            <a:r>
              <a:rPr lang="it-IT" altLang="ko-KR" sz="4000" b="1" dirty="0"/>
              <a:t>Quindi in questi esempi l’acqua ed il latte sono i soggetti di un’ipotetica frase.</a:t>
            </a:r>
          </a:p>
        </p:txBody>
      </p:sp>
    </p:spTree>
    <p:extLst>
      <p:ext uri="{BB962C8B-B14F-4D97-AF65-F5344CB8AC3E}">
        <p14:creationId xmlns:p14="http://schemas.microsoft.com/office/powerpoint/2010/main" val="25332298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DFF36E-34EE-664F-3D0D-1091F747A2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4D07F33F-810F-39F6-00D9-B897D62050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41895C2A-6589-D32D-A0A0-81CF4B96352E}"/>
              </a:ext>
            </a:extLst>
          </p:cNvPr>
          <p:cNvSpPr txBox="1">
            <a:spLocks/>
          </p:cNvSpPr>
          <p:nvPr/>
        </p:nvSpPr>
        <p:spPr>
          <a:xfrm>
            <a:off x="582706" y="814461"/>
            <a:ext cx="10958130" cy="233215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ko-KR" altLang="en-US" sz="4000" b="1" dirty="0"/>
              <a:t>친구가 샀어요 </a:t>
            </a:r>
            <a:r>
              <a:rPr lang="en-US" altLang="ko-KR" sz="4000" b="1" dirty="0"/>
              <a:t>[</a:t>
            </a:r>
            <a:r>
              <a:rPr lang="en-US" altLang="ko-KR" sz="4000" b="1" dirty="0" err="1"/>
              <a:t>cingu</a:t>
            </a:r>
            <a:r>
              <a:rPr lang="en-US" altLang="ko-KR" sz="4000" b="1" dirty="0"/>
              <a:t>-ga </a:t>
            </a:r>
            <a:r>
              <a:rPr lang="en-US" altLang="ko-KR" sz="4000" b="1" dirty="0" err="1"/>
              <a:t>sasseo-yo</a:t>
            </a:r>
            <a:r>
              <a:rPr lang="en-US" altLang="ko-KR" sz="4000" b="1" dirty="0"/>
              <a:t>]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“</a:t>
            </a:r>
            <a:r>
              <a:rPr lang="en-US" altLang="ko-KR" sz="4000" b="1" dirty="0" err="1"/>
              <a:t>l’ha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comprato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mia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amica</a:t>
            </a:r>
            <a:r>
              <a:rPr lang="en-US" altLang="ko-KR" sz="4000" b="1" dirty="0"/>
              <a:t>” = MIA </a:t>
            </a:r>
            <a:r>
              <a:rPr lang="en-US" altLang="ko-KR" sz="4000" b="1" dirty="0" err="1"/>
              <a:t>amica</a:t>
            </a:r>
            <a:endParaRPr lang="en-US" altLang="ko-KR" sz="4000" b="1" dirty="0"/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</p:txBody>
      </p:sp>
    </p:spTree>
    <p:extLst>
      <p:ext uri="{BB962C8B-B14F-4D97-AF65-F5344CB8AC3E}">
        <p14:creationId xmlns:p14="http://schemas.microsoft.com/office/powerpoint/2010/main" val="20174348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907A87-C86F-FC5A-BEE6-0C09A5D700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D9B9380E-CFE6-B5FF-3D94-1E8E8B03AB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AC9784EF-9712-4A97-C272-5CADDE0239BF}"/>
              </a:ext>
            </a:extLst>
          </p:cNvPr>
          <p:cNvSpPr txBox="1">
            <a:spLocks/>
          </p:cNvSpPr>
          <p:nvPr/>
        </p:nvSpPr>
        <p:spPr>
          <a:xfrm>
            <a:off x="582706" y="814461"/>
            <a:ext cx="10958130" cy="433128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altLang="ko-KR" sz="4000" b="1" dirty="0"/>
              <a:t>Ottimo, </a:t>
            </a:r>
            <a:r>
              <a:rPr lang="en-US" altLang="ko-KR" sz="4000" b="1" dirty="0" err="1"/>
              <a:t>più</a:t>
            </a:r>
            <a:r>
              <a:rPr lang="en-US" altLang="ko-KR" sz="4000" b="1" dirty="0"/>
              <a:t> o </a:t>
            </a:r>
            <a:r>
              <a:rPr lang="en-US" altLang="ko-KR" sz="4000" b="1" dirty="0" err="1"/>
              <a:t>meno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abbiamo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inteso</a:t>
            </a:r>
            <a:r>
              <a:rPr lang="en-US" altLang="ko-KR" sz="4000" b="1" dirty="0"/>
              <a:t> il </a:t>
            </a:r>
            <a:r>
              <a:rPr lang="en-US" altLang="ko-KR" sz="4000" b="1" dirty="0" err="1"/>
              <a:t>suo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scopo</a:t>
            </a:r>
            <a:r>
              <a:rPr lang="en-US" altLang="ko-KR" sz="4000" b="1" dirty="0"/>
              <a:t>. E la </a:t>
            </a:r>
            <a:r>
              <a:rPr lang="en-US" altLang="ko-KR" sz="4000" b="1" dirty="0" err="1"/>
              <a:t>particella</a:t>
            </a:r>
            <a:r>
              <a:rPr lang="en-US" altLang="ko-KR" sz="4000" b="1" dirty="0"/>
              <a:t> di </a:t>
            </a:r>
            <a:r>
              <a:rPr lang="en-US" altLang="ko-KR" sz="4000" b="1" dirty="0" err="1"/>
              <a:t>tema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invece</a:t>
            </a:r>
            <a:r>
              <a:rPr lang="en-US" altLang="ko-KR" sz="4000" b="1" dirty="0"/>
              <a:t>?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Bene, il come </a:t>
            </a:r>
            <a:r>
              <a:rPr lang="en-US" altLang="ko-KR" sz="4000" b="1" dirty="0" err="1"/>
              <a:t>si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usa</a:t>
            </a:r>
            <a:r>
              <a:rPr lang="en-US" altLang="ko-KR" sz="4000" b="1" dirty="0"/>
              <a:t> è </a:t>
            </a:r>
            <a:r>
              <a:rPr lang="en-US" altLang="ko-KR" sz="4000" b="1" dirty="0" err="1"/>
              <a:t>identico</a:t>
            </a:r>
            <a:r>
              <a:rPr lang="en-US" altLang="ko-KR" sz="4000" b="1" dirty="0"/>
              <a:t> a </a:t>
            </a:r>
            <a:r>
              <a:rPr lang="en-US" altLang="ko-KR" sz="4000" b="1" dirty="0" err="1"/>
              <a:t>quella</a:t>
            </a:r>
            <a:r>
              <a:rPr lang="en-US" altLang="ko-KR" sz="4000" b="1" dirty="0"/>
              <a:t> di </a:t>
            </a:r>
            <a:r>
              <a:rPr lang="en-US" altLang="ko-KR" sz="4000" b="1" dirty="0" err="1"/>
              <a:t>soggetto</a:t>
            </a:r>
            <a:r>
              <a:rPr lang="en-US" altLang="ko-KR" sz="4000" b="1" dirty="0"/>
              <a:t>, </a:t>
            </a:r>
            <a:r>
              <a:rPr lang="en-US" altLang="ko-KR" sz="4000" b="1" dirty="0" err="1"/>
              <a:t>dunque</a:t>
            </a:r>
            <a:r>
              <a:rPr lang="en-US" altLang="ko-KR" sz="4000" b="1" dirty="0"/>
              <a:t>:</a:t>
            </a:r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 err="1"/>
              <a:t>VOCALE</a:t>
            </a:r>
            <a:r>
              <a:rPr lang="en-US" altLang="ko-KR" sz="4000" b="1" dirty="0"/>
              <a:t> -&gt; </a:t>
            </a:r>
            <a:r>
              <a:rPr lang="ko-KR" altLang="en-US" sz="4000" b="1" dirty="0">
                <a:solidFill>
                  <a:srgbClr val="FF0000"/>
                </a:solidFill>
              </a:rPr>
              <a:t>는</a:t>
            </a:r>
            <a:r>
              <a:rPr lang="en-US" altLang="ko-KR" sz="4000" b="1" dirty="0">
                <a:solidFill>
                  <a:srgbClr val="FF0000"/>
                </a:solidFill>
              </a:rPr>
              <a:t>[</a:t>
            </a:r>
            <a:r>
              <a:rPr lang="en-US" altLang="ko-KR" sz="4000" b="1" dirty="0" err="1">
                <a:solidFill>
                  <a:srgbClr val="FF0000"/>
                </a:solidFill>
              </a:rPr>
              <a:t>neun</a:t>
            </a:r>
            <a:r>
              <a:rPr lang="en-US" altLang="ko-KR" sz="4000" b="1" dirty="0">
                <a:solidFill>
                  <a:srgbClr val="FF0000"/>
                </a:solidFill>
              </a:rPr>
              <a:t>]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 err="1"/>
              <a:t>CONSONANTE</a:t>
            </a:r>
            <a:r>
              <a:rPr lang="en-US" altLang="ko-KR" sz="4000" b="1" dirty="0"/>
              <a:t> -&gt; </a:t>
            </a:r>
            <a:r>
              <a:rPr lang="ko-KR" altLang="en-US" sz="4000" b="1" dirty="0">
                <a:solidFill>
                  <a:srgbClr val="FF0000"/>
                </a:solidFill>
              </a:rPr>
              <a:t>은</a:t>
            </a:r>
            <a:r>
              <a:rPr lang="en-US" altLang="ko-KR" sz="4000" b="1" dirty="0">
                <a:solidFill>
                  <a:srgbClr val="FF0000"/>
                </a:solidFill>
              </a:rPr>
              <a:t>[</a:t>
            </a:r>
            <a:r>
              <a:rPr lang="en-US" altLang="ko-KR" sz="4000" b="1" dirty="0" err="1">
                <a:solidFill>
                  <a:srgbClr val="FF0000"/>
                </a:solidFill>
              </a:rPr>
              <a:t>eun</a:t>
            </a:r>
            <a:r>
              <a:rPr lang="en-US" altLang="ko-KR" sz="4000" b="1" dirty="0">
                <a:solidFill>
                  <a:srgbClr val="FF0000"/>
                </a:solidFill>
              </a:rPr>
              <a:t>] </a:t>
            </a:r>
          </a:p>
        </p:txBody>
      </p:sp>
    </p:spTree>
    <p:extLst>
      <p:ext uri="{BB962C8B-B14F-4D97-AF65-F5344CB8AC3E}">
        <p14:creationId xmlns:p14="http://schemas.microsoft.com/office/powerpoint/2010/main" val="6063981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E48268-657A-64AC-DB2F-22A3EAFD1D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1F8DC7C9-7C12-8548-AB98-B00A809918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3B4BCE8F-5E1E-8FA7-9606-58B3F2A5A086}"/>
              </a:ext>
            </a:extLst>
          </p:cNvPr>
          <p:cNvSpPr txBox="1">
            <a:spLocks/>
          </p:cNvSpPr>
          <p:nvPr/>
        </p:nvSpPr>
        <p:spPr>
          <a:xfrm>
            <a:off x="582706" y="814460"/>
            <a:ext cx="10958130" cy="434921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ko-KR" altLang="en-US" sz="4000" b="1" dirty="0"/>
              <a:t>물</a:t>
            </a:r>
            <a:r>
              <a:rPr lang="en-US" altLang="ko-KR" sz="4000" b="1" dirty="0"/>
              <a:t>+</a:t>
            </a:r>
            <a:r>
              <a:rPr lang="ko-KR" altLang="en-US" sz="4000" b="1" dirty="0"/>
              <a:t>은 </a:t>
            </a:r>
            <a:r>
              <a:rPr lang="en-US" altLang="ko-KR" sz="4000" b="1" dirty="0"/>
              <a:t>-&gt; </a:t>
            </a:r>
            <a:r>
              <a:rPr lang="ko-KR" altLang="en-US" sz="4000" b="1" dirty="0"/>
              <a:t>물은 </a:t>
            </a:r>
            <a:r>
              <a:rPr lang="en-US" altLang="ko-KR" sz="4000" b="1" dirty="0"/>
              <a:t>[</a:t>
            </a:r>
            <a:r>
              <a:rPr lang="en-US" altLang="ko-KR" sz="4000" b="1" dirty="0" err="1"/>
              <a:t>mul-eun</a:t>
            </a:r>
            <a:r>
              <a:rPr lang="en-US" altLang="ko-KR" sz="4000" b="1" dirty="0"/>
              <a:t>]</a:t>
            </a:r>
          </a:p>
          <a:p>
            <a:pPr algn="l">
              <a:lnSpc>
                <a:spcPct val="110000"/>
              </a:lnSpc>
            </a:pPr>
            <a:r>
              <a:rPr lang="ko-KR" altLang="en-US" sz="4000" b="1" dirty="0"/>
              <a:t>우유</a:t>
            </a:r>
            <a:r>
              <a:rPr lang="en-US" altLang="ko-KR" sz="4000" b="1" dirty="0"/>
              <a:t>+ </a:t>
            </a:r>
            <a:r>
              <a:rPr lang="ko-KR" altLang="en-US" sz="4000" b="1" dirty="0"/>
              <a:t>는 </a:t>
            </a:r>
            <a:r>
              <a:rPr lang="en-US" altLang="ko-KR" sz="4000" b="1" dirty="0"/>
              <a:t>-&gt;</a:t>
            </a:r>
            <a:r>
              <a:rPr lang="ko-KR" altLang="en-US" sz="4000" b="1" dirty="0"/>
              <a:t> 우유는 </a:t>
            </a:r>
            <a:r>
              <a:rPr lang="en-US" altLang="ko-KR" sz="4000" b="1" dirty="0"/>
              <a:t>[u-</a:t>
            </a:r>
            <a:r>
              <a:rPr lang="en-US" altLang="ko-KR" sz="4000" b="1" dirty="0" err="1"/>
              <a:t>yu</a:t>
            </a:r>
            <a:r>
              <a:rPr lang="en-US" altLang="ko-KR" sz="4000" b="1" dirty="0"/>
              <a:t>-</a:t>
            </a:r>
            <a:r>
              <a:rPr lang="en-US" altLang="ko-KR" sz="4000" b="1" dirty="0" err="1"/>
              <a:t>neun</a:t>
            </a:r>
            <a:r>
              <a:rPr lang="en-US" altLang="ko-KR" sz="4000" b="1" dirty="0"/>
              <a:t>]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Lo </a:t>
            </a:r>
            <a:r>
              <a:rPr lang="en-US" altLang="ko-KR" sz="4000" b="1" dirty="0" err="1"/>
              <a:t>scopo</a:t>
            </a:r>
            <a:r>
              <a:rPr lang="en-US" altLang="ko-KR" sz="4000" b="1" dirty="0"/>
              <a:t> di </a:t>
            </a:r>
            <a:r>
              <a:rPr lang="en-US" altLang="ko-KR" sz="4000" b="1" dirty="0" err="1"/>
              <a:t>questa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particella</a:t>
            </a:r>
            <a:r>
              <a:rPr lang="en-US" altLang="ko-KR" sz="4000" b="1" dirty="0"/>
              <a:t> è </a:t>
            </a:r>
            <a:r>
              <a:rPr lang="en-US" altLang="ko-KR" sz="4000" b="1" dirty="0" err="1"/>
              <a:t>meno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intuitivo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della</a:t>
            </a:r>
            <a:r>
              <a:rPr lang="en-US" altLang="ko-KR" sz="4000" b="1" dirty="0"/>
              <a:t> prima, ma </a:t>
            </a:r>
            <a:r>
              <a:rPr lang="en-US" altLang="ko-KR" sz="4000" b="1" dirty="0" err="1"/>
              <a:t>cerca</a:t>
            </a:r>
            <a:r>
              <a:rPr lang="en-US" altLang="ko-KR" sz="4000" b="1" dirty="0"/>
              <a:t> di </a:t>
            </a:r>
            <a:r>
              <a:rPr lang="en-US" altLang="ko-KR" sz="4000" b="1" dirty="0" err="1"/>
              <a:t>sottolineare</a:t>
            </a:r>
            <a:r>
              <a:rPr lang="en-US" altLang="ko-KR" sz="4000" b="1" dirty="0"/>
              <a:t> IL TEMA del </a:t>
            </a:r>
            <a:r>
              <a:rPr lang="en-US" altLang="ko-KR" sz="4000" b="1" dirty="0" err="1"/>
              <a:t>discorso</a:t>
            </a:r>
            <a:r>
              <a:rPr lang="en-US" altLang="ko-KR" sz="4000" b="1" dirty="0"/>
              <a:t> in modo </a:t>
            </a:r>
            <a:r>
              <a:rPr lang="en-US" altLang="ko-KR" sz="4000" b="1" dirty="0" err="1"/>
              <a:t>diretto</a:t>
            </a:r>
            <a:r>
              <a:rPr lang="en-US" altLang="ko-KR" sz="40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640711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D6E20C-8726-1AC9-9C47-D99A9C423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A9224EB2-494A-ACAE-2F0D-8BDA651E37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7DB2DCE5-A7A4-AF86-94EC-7EED3AAC11BA}"/>
              </a:ext>
            </a:extLst>
          </p:cNvPr>
          <p:cNvSpPr txBox="1">
            <a:spLocks/>
          </p:cNvSpPr>
          <p:nvPr/>
        </p:nvSpPr>
        <p:spPr>
          <a:xfrm>
            <a:off x="582706" y="814460"/>
            <a:ext cx="10958130" cy="536222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20000"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altLang="ko-KR" sz="4000" b="1" dirty="0" err="1"/>
              <a:t>Esempio</a:t>
            </a:r>
            <a:r>
              <a:rPr lang="en-US" altLang="ko-KR" sz="4000" b="1" dirty="0"/>
              <a:t> 1:</a:t>
            </a:r>
          </a:p>
          <a:p>
            <a:pPr algn="l">
              <a:lnSpc>
                <a:spcPct val="110000"/>
              </a:lnSpc>
            </a:pPr>
            <a:r>
              <a:rPr lang="ko-KR" altLang="en-US" sz="4000" b="1" dirty="0"/>
              <a:t>눈</a:t>
            </a:r>
            <a:r>
              <a:rPr lang="ko-KR" altLang="en-US" sz="4000" b="1" dirty="0">
                <a:solidFill>
                  <a:srgbClr val="FF0000"/>
                </a:solidFill>
              </a:rPr>
              <a:t>은</a:t>
            </a:r>
            <a:r>
              <a:rPr lang="ko-KR" altLang="en-US" sz="4000" b="1" dirty="0"/>
              <a:t> 예뻐요 </a:t>
            </a:r>
            <a:r>
              <a:rPr lang="en-US" altLang="ko-KR" sz="4000" b="1" dirty="0"/>
              <a:t>[nun-</a:t>
            </a:r>
            <a:r>
              <a:rPr lang="en-US" altLang="ko-KR" sz="4000" b="1" dirty="0" err="1"/>
              <a:t>eun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yeppeo-yo</a:t>
            </a:r>
            <a:r>
              <a:rPr lang="en-US" altLang="ko-KR" sz="4000" b="1" dirty="0"/>
              <a:t>] -&gt;</a:t>
            </a:r>
            <a:r>
              <a:rPr lang="ko-KR" altLang="en-US" sz="4000" b="1" dirty="0"/>
              <a:t> </a:t>
            </a: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I </a:t>
            </a:r>
            <a:r>
              <a:rPr lang="en-US" altLang="ko-KR" sz="4000" b="1" dirty="0" err="1"/>
              <a:t>tuoi</a:t>
            </a:r>
            <a:r>
              <a:rPr lang="en-US" altLang="ko-KR" sz="4000" b="1" dirty="0"/>
              <a:t> OCCHI </a:t>
            </a:r>
            <a:r>
              <a:rPr lang="en-US" altLang="ko-KR" sz="4000" b="1" dirty="0" err="1"/>
              <a:t>sono</a:t>
            </a:r>
            <a:r>
              <a:rPr lang="en-US" altLang="ko-KR" sz="4000" b="1" dirty="0"/>
              <a:t> belli </a:t>
            </a:r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In </a:t>
            </a:r>
            <a:r>
              <a:rPr lang="en-US" altLang="ko-KR" sz="4000" b="1" dirty="0" err="1"/>
              <a:t>questo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caso</a:t>
            </a:r>
            <a:r>
              <a:rPr lang="en-US" altLang="ko-KR" sz="4000" b="1" dirty="0"/>
              <a:t> non </a:t>
            </a:r>
            <a:r>
              <a:rPr lang="en-US" altLang="ko-KR" sz="4000" b="1" dirty="0" err="1"/>
              <a:t>sottolineo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semplicemente</a:t>
            </a:r>
            <a:r>
              <a:rPr lang="en-US" altLang="ko-KR" sz="4000" b="1" dirty="0"/>
              <a:t> il </a:t>
            </a:r>
            <a:r>
              <a:rPr lang="en-US" altLang="ko-KR" sz="4000" b="1" dirty="0" err="1"/>
              <a:t>soggetto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della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frase</a:t>
            </a:r>
            <a:r>
              <a:rPr lang="en-US" altLang="ko-KR" sz="4000" b="1" dirty="0"/>
              <a:t> ma </a:t>
            </a:r>
            <a:r>
              <a:rPr lang="en-US" altLang="ko-KR" sz="4000" b="1" dirty="0" err="1"/>
              <a:t>sto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dicendo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praticamente</a:t>
            </a:r>
            <a:r>
              <a:rPr lang="en-US" altLang="ko-KR" sz="4000" b="1" dirty="0"/>
              <a:t> “</a:t>
            </a:r>
            <a:r>
              <a:rPr lang="en-US" altLang="ko-KR" sz="4000" b="1" dirty="0" err="1"/>
              <a:t>ascolta</a:t>
            </a:r>
            <a:r>
              <a:rPr lang="en-US" altLang="ko-KR" sz="4000" b="1" dirty="0"/>
              <a:t>, </a:t>
            </a:r>
            <a:r>
              <a:rPr lang="en-US" altLang="ko-KR" sz="4000" b="1" dirty="0" err="1"/>
              <a:t>i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tuoi</a:t>
            </a:r>
            <a:r>
              <a:rPr lang="en-US" altLang="ko-KR" sz="4000" b="1" dirty="0"/>
              <a:t> OCCHI </a:t>
            </a:r>
            <a:r>
              <a:rPr lang="en-US" altLang="ko-KR" sz="4000" b="1" dirty="0" err="1"/>
              <a:t>sono</a:t>
            </a:r>
            <a:r>
              <a:rPr lang="en-US" altLang="ko-KR" sz="4000" b="1" dirty="0"/>
              <a:t> belli, </a:t>
            </a:r>
            <a:r>
              <a:rPr lang="en-US" altLang="ko-KR" sz="4000" b="1" dirty="0" err="1"/>
              <a:t>tutto</a:t>
            </a:r>
            <a:r>
              <a:rPr lang="en-US" altLang="ko-KR" sz="4000" b="1" dirty="0"/>
              <a:t> il resto… non </a:t>
            </a:r>
            <a:r>
              <a:rPr lang="en-US" altLang="ko-KR" sz="4000" b="1" dirty="0" err="1"/>
              <a:t>importa</a:t>
            </a:r>
            <a:r>
              <a:rPr lang="en-US" altLang="ko-KR" sz="4000" b="1" dirty="0"/>
              <a:t>…”</a:t>
            </a:r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Capito? Stai parlando di </a:t>
            </a:r>
            <a:r>
              <a:rPr lang="en-US" altLang="ko-KR" sz="4000" b="1" dirty="0" err="1"/>
              <a:t>quella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cosa</a:t>
            </a:r>
            <a:r>
              <a:rPr lang="en-US" altLang="ko-KR" sz="4000" b="1" dirty="0"/>
              <a:t> e </a:t>
            </a:r>
            <a:r>
              <a:rPr lang="en-US" altLang="ko-KR" sz="4000" b="1" dirty="0" err="1"/>
              <a:t>quella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soltanto</a:t>
            </a:r>
            <a:r>
              <a:rPr lang="en-US" altLang="ko-KR" sz="40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44992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C47E1C-5F81-6C49-1463-309D1E4BAD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B7782936-B70C-01DE-C709-2533559F46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D5541176-33F1-FB66-892E-2EE848E99DA6}"/>
              </a:ext>
            </a:extLst>
          </p:cNvPr>
          <p:cNvSpPr txBox="1">
            <a:spLocks/>
          </p:cNvSpPr>
          <p:nvPr/>
        </p:nvSpPr>
        <p:spPr>
          <a:xfrm>
            <a:off x="582706" y="814460"/>
            <a:ext cx="10958130" cy="417888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altLang="ko-KR" sz="4000" b="1" dirty="0" err="1"/>
              <a:t>Esempio</a:t>
            </a:r>
            <a:r>
              <a:rPr lang="en-US" altLang="ko-KR" sz="4000" b="1" dirty="0"/>
              <a:t> 2</a:t>
            </a:r>
          </a:p>
          <a:p>
            <a:pPr algn="l">
              <a:lnSpc>
                <a:spcPct val="110000"/>
              </a:lnSpc>
            </a:pPr>
            <a:r>
              <a:rPr lang="ko-KR" altLang="en-US" sz="4000" b="1" dirty="0"/>
              <a:t>이거 맛있어요 </a:t>
            </a:r>
            <a:r>
              <a:rPr lang="en-US" altLang="ko-KR" sz="4000" b="1" dirty="0"/>
              <a:t>-&gt;</a:t>
            </a:r>
            <a:r>
              <a:rPr lang="ko-KR" altLang="en-US" sz="4000" b="1" dirty="0"/>
              <a:t> </a:t>
            </a:r>
            <a:r>
              <a:rPr lang="en-US" altLang="ko-KR" sz="4000" b="1" dirty="0" err="1"/>
              <a:t>Questo</a:t>
            </a:r>
            <a:r>
              <a:rPr lang="en-US" altLang="ko-KR" sz="4000" b="1" dirty="0"/>
              <a:t> è </a:t>
            </a:r>
            <a:r>
              <a:rPr lang="en-US" altLang="ko-KR" sz="4000" b="1" dirty="0" err="1"/>
              <a:t>buono</a:t>
            </a:r>
            <a:r>
              <a:rPr lang="en-US" altLang="ko-KR" sz="4000" b="1" dirty="0"/>
              <a:t>!</a:t>
            </a:r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ko-KR" altLang="en-US" sz="4000" b="1" dirty="0"/>
              <a:t>이거</a:t>
            </a:r>
            <a:r>
              <a:rPr lang="ko-KR" altLang="en-US" sz="4000" b="1" dirty="0">
                <a:solidFill>
                  <a:srgbClr val="FF0000"/>
                </a:solidFill>
              </a:rPr>
              <a:t>는</a:t>
            </a:r>
            <a:r>
              <a:rPr lang="ko-KR" altLang="en-US" sz="4000" b="1" dirty="0"/>
              <a:t> 맛있어요</a:t>
            </a:r>
            <a:r>
              <a:rPr lang="en-US" altLang="ko-KR" sz="4000" b="1" dirty="0"/>
              <a:t>-&gt;</a:t>
            </a:r>
            <a:r>
              <a:rPr lang="ko-KR" altLang="en-US" sz="4000" b="1" dirty="0"/>
              <a:t> </a:t>
            </a:r>
            <a:r>
              <a:rPr lang="en-US" altLang="ko-KR" sz="4000" b="1" dirty="0" err="1"/>
              <a:t>QUESTO</a:t>
            </a:r>
            <a:r>
              <a:rPr lang="en-US" altLang="ko-KR" sz="4000" b="1" dirty="0"/>
              <a:t> QUI è </a:t>
            </a:r>
            <a:r>
              <a:rPr lang="en-US" altLang="ko-KR" sz="4000" b="1" dirty="0" err="1"/>
              <a:t>buono</a:t>
            </a:r>
            <a:r>
              <a:rPr lang="en-US" altLang="ko-KR" sz="4000" b="1" dirty="0"/>
              <a:t> 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(il resto non lo so, </a:t>
            </a:r>
            <a:r>
              <a:rPr lang="en-US" altLang="ko-KR" sz="4000" b="1" dirty="0" err="1"/>
              <a:t>forse</a:t>
            </a:r>
            <a:r>
              <a:rPr lang="en-US" altLang="ko-KR" sz="4000" b="1" dirty="0"/>
              <a:t> è </a:t>
            </a:r>
            <a:r>
              <a:rPr lang="en-US" altLang="ko-KR" sz="4000" b="1" dirty="0" err="1"/>
              <a:t>disgustoso</a:t>
            </a:r>
            <a:r>
              <a:rPr lang="en-US" altLang="ko-KR" sz="4000" b="1" dirty="0"/>
              <a:t>, ma </a:t>
            </a:r>
            <a:r>
              <a:rPr lang="en-US" altLang="ko-KR" sz="4000" b="1" dirty="0" err="1"/>
              <a:t>QUESTO</a:t>
            </a:r>
            <a:r>
              <a:rPr lang="en-US" altLang="ko-KR" sz="4000" b="1" dirty="0"/>
              <a:t> è </a:t>
            </a:r>
            <a:r>
              <a:rPr lang="en-US" altLang="ko-KR" sz="4000" b="1" dirty="0" err="1"/>
              <a:t>veramente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buono</a:t>
            </a:r>
            <a:r>
              <a:rPr lang="en-US" altLang="ko-KR" sz="4000" b="1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6622895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CB4DEA-3712-B486-1119-B139F2470D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5571FD66-E9FC-0067-3FA9-AF140C7E1A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E11ABCC7-E641-20E8-C555-B5DB0553FA87}"/>
              </a:ext>
            </a:extLst>
          </p:cNvPr>
          <p:cNvSpPr txBox="1">
            <a:spLocks/>
          </p:cNvSpPr>
          <p:nvPr/>
        </p:nvSpPr>
        <p:spPr>
          <a:xfrm>
            <a:off x="582706" y="814460"/>
            <a:ext cx="10958130" cy="531739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20000"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altLang="ko-KR" sz="4000" b="1" dirty="0"/>
              <a:t>Ci </a:t>
            </a:r>
            <a:r>
              <a:rPr lang="en-US" altLang="ko-KR" sz="4000" b="1" dirty="0" err="1"/>
              <a:t>siamo</a:t>
            </a:r>
            <a:r>
              <a:rPr lang="en-US" altLang="ko-KR" sz="4000" b="1" dirty="0"/>
              <a:t> no? </a:t>
            </a:r>
            <a:r>
              <a:rPr lang="en-US" altLang="ko-KR" sz="4000" b="1" dirty="0" err="1"/>
              <a:t>Quindi</a:t>
            </a:r>
            <a:r>
              <a:rPr lang="en-US" altLang="ko-KR" sz="4000" b="1" dirty="0"/>
              <a:t> </a:t>
            </a:r>
            <a:r>
              <a:rPr lang="ko-KR" altLang="en-US" sz="4000" b="1" dirty="0">
                <a:solidFill>
                  <a:srgbClr val="FF0000"/>
                </a:solidFill>
              </a:rPr>
              <a:t>이</a:t>
            </a:r>
            <a:r>
              <a:rPr lang="en-US" altLang="ko-KR" sz="4000" b="1" dirty="0">
                <a:solidFill>
                  <a:srgbClr val="FF0000"/>
                </a:solidFill>
              </a:rPr>
              <a:t>/</a:t>
            </a:r>
            <a:r>
              <a:rPr lang="ko-KR" altLang="en-US" sz="4000" b="1" dirty="0">
                <a:solidFill>
                  <a:srgbClr val="FF0000"/>
                </a:solidFill>
              </a:rPr>
              <a:t>가</a:t>
            </a:r>
            <a:r>
              <a:rPr lang="ko-KR" altLang="en-US" sz="4000" b="1" dirty="0"/>
              <a:t> </a:t>
            </a:r>
            <a:r>
              <a:rPr lang="en-US" altLang="ko-KR" sz="4000" b="1" dirty="0"/>
              <a:t>da </a:t>
            </a:r>
            <a:r>
              <a:rPr lang="en-US" altLang="ko-KR" sz="4000" b="1" dirty="0" err="1"/>
              <a:t>enfasi</a:t>
            </a:r>
            <a:r>
              <a:rPr lang="en-US" altLang="ko-KR" sz="4000" b="1" dirty="0"/>
              <a:t> al </a:t>
            </a:r>
            <a:r>
              <a:rPr lang="en-US" altLang="ko-KR" sz="4000" b="1" dirty="0" err="1"/>
              <a:t>soggetto</a:t>
            </a:r>
            <a:r>
              <a:rPr lang="en-US" altLang="ko-KR" sz="4000" b="1" dirty="0"/>
              <a:t> </a:t>
            </a:r>
            <a:r>
              <a:rPr lang="ko-KR" altLang="en-US" sz="4000" b="1" dirty="0">
                <a:solidFill>
                  <a:srgbClr val="FF0000"/>
                </a:solidFill>
              </a:rPr>
              <a:t>은</a:t>
            </a:r>
            <a:r>
              <a:rPr lang="en-US" altLang="ko-KR" sz="4000" b="1" dirty="0">
                <a:solidFill>
                  <a:srgbClr val="FF0000"/>
                </a:solidFill>
              </a:rPr>
              <a:t>/</a:t>
            </a:r>
            <a:r>
              <a:rPr lang="ko-KR" altLang="en-US" sz="4000" b="1" dirty="0">
                <a:solidFill>
                  <a:srgbClr val="FF0000"/>
                </a:solidFill>
              </a:rPr>
              <a:t>는</a:t>
            </a:r>
            <a:r>
              <a:rPr lang="ko-KR" altLang="en-US" sz="4000" b="1" dirty="0"/>
              <a:t> </a:t>
            </a:r>
            <a:r>
              <a:rPr lang="en-US" altLang="ko-KR" sz="4000" b="1" dirty="0" err="1"/>
              <a:t>sottolinea</a:t>
            </a:r>
            <a:r>
              <a:rPr lang="en-US" altLang="ko-KR" sz="4000" b="1" dirty="0"/>
              <a:t> il </a:t>
            </a:r>
            <a:r>
              <a:rPr lang="en-US" altLang="ko-KR" sz="4000" b="1" dirty="0" err="1"/>
              <a:t>tema</a:t>
            </a:r>
            <a:r>
              <a:rPr lang="en-US" altLang="ko-KR" sz="4000" b="1" dirty="0"/>
              <a:t> del </a:t>
            </a:r>
            <a:r>
              <a:rPr lang="en-US" altLang="ko-KR" sz="4000" b="1" dirty="0" err="1"/>
              <a:t>discorso</a:t>
            </a:r>
            <a:r>
              <a:rPr lang="en-US" altLang="ko-KR" sz="4000" b="1" dirty="0"/>
              <a:t>.</a:t>
            </a:r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 err="1"/>
              <a:t>Esempio</a:t>
            </a:r>
            <a:r>
              <a:rPr lang="en-US" altLang="ko-KR" sz="4000" b="1" dirty="0"/>
              <a:t> 3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Guarda </a:t>
            </a:r>
            <a:r>
              <a:rPr lang="en-US" altLang="ko-KR" sz="4000" b="1" dirty="0" err="1"/>
              <a:t>questa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frase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ora</a:t>
            </a:r>
            <a:r>
              <a:rPr lang="en-US" altLang="ko-KR" sz="4000" b="1" dirty="0"/>
              <a:t>:</a:t>
            </a:r>
          </a:p>
          <a:p>
            <a:pPr algn="l">
              <a:lnSpc>
                <a:spcPct val="110000"/>
              </a:lnSpc>
            </a:pPr>
            <a:r>
              <a:rPr lang="ko-KR" altLang="en-US" sz="4000" b="1" dirty="0"/>
              <a:t>저 오늘 피자 먹어요 </a:t>
            </a: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[</a:t>
            </a:r>
            <a:r>
              <a:rPr lang="en-US" altLang="ko-KR" sz="4000" b="1" dirty="0" err="1"/>
              <a:t>jeo</a:t>
            </a:r>
            <a:r>
              <a:rPr lang="en-US" altLang="ko-KR" sz="4000" b="1" dirty="0"/>
              <a:t> o-</a:t>
            </a:r>
            <a:r>
              <a:rPr lang="en-US" altLang="ko-KR" sz="4000" b="1" dirty="0" err="1"/>
              <a:t>neul</a:t>
            </a:r>
            <a:r>
              <a:rPr lang="en-US" altLang="ko-KR" sz="4000" b="1" dirty="0"/>
              <a:t> pi-ja </a:t>
            </a:r>
            <a:r>
              <a:rPr lang="en-US" altLang="ko-KR" sz="4000" b="1" dirty="0" err="1"/>
              <a:t>meog-eo-yo</a:t>
            </a:r>
            <a:r>
              <a:rPr lang="en-US" altLang="ko-KR" sz="4000" b="1" dirty="0"/>
              <a:t>]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 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Io </a:t>
            </a:r>
            <a:r>
              <a:rPr lang="en-US" altLang="ko-KR" sz="4000" b="1" dirty="0" err="1"/>
              <a:t>oggi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mangio</a:t>
            </a:r>
            <a:r>
              <a:rPr lang="en-US" altLang="ko-KR" sz="4000" b="1" dirty="0"/>
              <a:t> la pizza</a:t>
            </a:r>
          </a:p>
          <a:p>
            <a:pPr algn="l">
              <a:lnSpc>
                <a:spcPct val="110000"/>
              </a:lnSpc>
            </a:pPr>
            <a:r>
              <a:rPr lang="ko-KR" altLang="en-US" sz="4000" b="1" dirty="0"/>
              <a:t>오늘</a:t>
            </a:r>
            <a:r>
              <a:rPr lang="en-US" altLang="ko-KR" sz="4000" b="1" dirty="0"/>
              <a:t>[o-</a:t>
            </a:r>
            <a:r>
              <a:rPr lang="en-US" altLang="ko-KR" sz="4000" b="1" dirty="0" err="1"/>
              <a:t>neul</a:t>
            </a:r>
            <a:r>
              <a:rPr lang="en-US" altLang="ko-KR" sz="4000" b="1" dirty="0"/>
              <a:t>] = Oggi (le </a:t>
            </a:r>
            <a:r>
              <a:rPr lang="en-US" altLang="ko-KR" sz="4000" b="1" dirty="0" err="1"/>
              <a:t>altre</a:t>
            </a:r>
            <a:r>
              <a:rPr lang="en-US" altLang="ko-KR" sz="4000" b="1" dirty="0"/>
              <a:t> parole </a:t>
            </a:r>
            <a:r>
              <a:rPr lang="en-US" altLang="ko-KR" sz="4000" b="1" dirty="0" err="1"/>
              <a:t>dovresti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conoscerle</a:t>
            </a:r>
            <a:r>
              <a:rPr lang="en-US" altLang="ko-KR" sz="4000" b="1" dirty="0"/>
              <a:t> tutte </a:t>
            </a:r>
            <a:r>
              <a:rPr lang="ko-KR" altLang="en-US" sz="4000" b="1" dirty="0"/>
              <a:t>😉</a:t>
            </a:r>
            <a:r>
              <a:rPr lang="en-US" altLang="ko-KR" sz="4000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0232203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B0630-DE5D-A8CB-23BE-346DD0614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AA6FDCD3-8021-012E-6175-801D45F79B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A03C2756-AEF6-45BC-4D6D-1F1AF37C5472}"/>
              </a:ext>
            </a:extLst>
          </p:cNvPr>
          <p:cNvSpPr txBox="1">
            <a:spLocks/>
          </p:cNvSpPr>
          <p:nvPr/>
        </p:nvSpPr>
        <p:spPr>
          <a:xfrm>
            <a:off x="582706" y="814461"/>
            <a:ext cx="10958130" cy="279831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altLang="ko-KR" sz="4000" b="1" dirty="0"/>
              <a:t>Caso 1:</a:t>
            </a:r>
          </a:p>
          <a:p>
            <a:pPr algn="l">
              <a:lnSpc>
                <a:spcPct val="110000"/>
              </a:lnSpc>
            </a:pPr>
            <a:r>
              <a:rPr lang="ko-KR" altLang="en-US" sz="4000" b="1" dirty="0"/>
              <a:t>저</a:t>
            </a:r>
            <a:r>
              <a:rPr lang="ko-KR" altLang="en-US" sz="4000" b="1" dirty="0">
                <a:solidFill>
                  <a:srgbClr val="FF0000"/>
                </a:solidFill>
              </a:rPr>
              <a:t>는</a:t>
            </a:r>
            <a:r>
              <a:rPr lang="ko-KR" altLang="en-US" sz="4000" b="1" dirty="0"/>
              <a:t> 오늘 피자 먹어요 </a:t>
            </a:r>
            <a:r>
              <a:rPr lang="en-US" altLang="ko-KR" sz="4000" b="1" dirty="0"/>
              <a:t>-&gt;</a:t>
            </a:r>
            <a:r>
              <a:rPr lang="ko-KR" altLang="en-US" sz="4000" b="1" dirty="0"/>
              <a:t> </a:t>
            </a:r>
            <a:r>
              <a:rPr lang="en-US" altLang="ko-KR" sz="4000" b="1" dirty="0"/>
              <a:t>IO </a:t>
            </a:r>
            <a:r>
              <a:rPr lang="en-US" altLang="ko-KR" sz="4000" b="1" dirty="0" err="1"/>
              <a:t>oggi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mangio</a:t>
            </a:r>
            <a:r>
              <a:rPr lang="en-US" altLang="ko-KR" sz="4000" b="1" dirty="0"/>
              <a:t> la pizza (non me ne </a:t>
            </a:r>
            <a:r>
              <a:rPr lang="en-US" altLang="ko-KR" sz="4000" b="1" dirty="0" err="1"/>
              <a:t>frega</a:t>
            </a:r>
            <a:r>
              <a:rPr lang="en-US" altLang="ko-KR" sz="4000" b="1" dirty="0"/>
              <a:t> niente di </a:t>
            </a:r>
            <a:r>
              <a:rPr lang="en-US" altLang="ko-KR" sz="4000" b="1" dirty="0" err="1"/>
              <a:t>cosa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mangiano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gli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altri</a:t>
            </a:r>
            <a:r>
              <a:rPr lang="en-US" altLang="ko-KR" sz="4000" b="1" dirty="0"/>
              <a:t> ma IO </a:t>
            </a:r>
            <a:r>
              <a:rPr lang="en-US" altLang="ko-KR" sz="4000" b="1" dirty="0" err="1"/>
              <a:t>mangio</a:t>
            </a:r>
            <a:r>
              <a:rPr lang="en-US" altLang="ko-KR" sz="4000" b="1" dirty="0"/>
              <a:t> la pizza).</a:t>
            </a:r>
          </a:p>
        </p:txBody>
      </p:sp>
    </p:spTree>
    <p:extLst>
      <p:ext uri="{BB962C8B-B14F-4D97-AF65-F5344CB8AC3E}">
        <p14:creationId xmlns:p14="http://schemas.microsoft.com/office/powerpoint/2010/main" val="23776710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45924B-E671-3570-7A02-DF1DADDCF9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E6EAE2FD-5B83-CA1E-482D-2D43D09A56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4A0CD253-5423-8972-2C9C-3ED4D4672D77}"/>
              </a:ext>
            </a:extLst>
          </p:cNvPr>
          <p:cNvSpPr txBox="1">
            <a:spLocks/>
          </p:cNvSpPr>
          <p:nvPr/>
        </p:nvSpPr>
        <p:spPr>
          <a:xfrm>
            <a:off x="582706" y="814461"/>
            <a:ext cx="10958130" cy="279831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altLang="ko-KR" sz="4000" b="1" dirty="0"/>
              <a:t>Caso 2:</a:t>
            </a:r>
          </a:p>
          <a:p>
            <a:pPr algn="l">
              <a:lnSpc>
                <a:spcPct val="110000"/>
              </a:lnSpc>
            </a:pPr>
            <a:r>
              <a:rPr lang="ko-KR" altLang="en-US" sz="4000" b="1" dirty="0"/>
              <a:t>저 오늘</a:t>
            </a:r>
            <a:r>
              <a:rPr lang="ko-KR" altLang="en-US" sz="4000" b="1" dirty="0">
                <a:solidFill>
                  <a:srgbClr val="FF0000"/>
                </a:solidFill>
              </a:rPr>
              <a:t>은</a:t>
            </a:r>
            <a:r>
              <a:rPr lang="ko-KR" altLang="en-US" sz="4000" b="1" dirty="0"/>
              <a:t> 피자 먹어요 </a:t>
            </a:r>
            <a:r>
              <a:rPr lang="en-US" altLang="ko-KR" sz="4000" b="1" dirty="0"/>
              <a:t>-&gt;</a:t>
            </a:r>
            <a:r>
              <a:rPr lang="ko-KR" altLang="en-US" sz="4000" b="1" dirty="0"/>
              <a:t> </a:t>
            </a:r>
            <a:r>
              <a:rPr lang="en-US" altLang="ko-KR" sz="4000" b="1" dirty="0"/>
              <a:t>io OGGI </a:t>
            </a:r>
            <a:r>
              <a:rPr lang="en-US" altLang="ko-KR" sz="4000" b="1" dirty="0" err="1"/>
              <a:t>mangio</a:t>
            </a:r>
            <a:r>
              <a:rPr lang="en-US" altLang="ko-KR" sz="4000" b="1" dirty="0"/>
              <a:t> la pizza (</a:t>
            </a:r>
            <a:r>
              <a:rPr lang="en-US" altLang="ko-KR" sz="4000" b="1" dirty="0" err="1"/>
              <a:t>gli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altri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giorni</a:t>
            </a:r>
            <a:r>
              <a:rPr lang="en-US" altLang="ko-KR" sz="4000" b="1" dirty="0"/>
              <a:t> non lo so e non mi </a:t>
            </a:r>
            <a:r>
              <a:rPr lang="en-US" altLang="ko-KR" sz="4000" b="1" dirty="0" err="1"/>
              <a:t>importa</a:t>
            </a:r>
            <a:r>
              <a:rPr lang="en-US" altLang="ko-KR" sz="4000" b="1" dirty="0"/>
              <a:t> ma OGGI </a:t>
            </a:r>
            <a:r>
              <a:rPr lang="en-US" altLang="ko-KR" sz="4000" b="1" dirty="0" err="1"/>
              <a:t>mangio</a:t>
            </a:r>
            <a:r>
              <a:rPr lang="en-US" altLang="ko-KR" sz="4000" b="1" dirty="0"/>
              <a:t> la pizza)</a:t>
            </a:r>
          </a:p>
        </p:txBody>
      </p:sp>
    </p:spTree>
    <p:extLst>
      <p:ext uri="{BB962C8B-B14F-4D97-AF65-F5344CB8AC3E}">
        <p14:creationId xmlns:p14="http://schemas.microsoft.com/office/powerpoint/2010/main" val="41919412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F4E534-7714-D8DD-13FF-7AF57029F9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CCB888E5-9334-CE6F-27C4-4EAA731819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CA2480F1-D602-AAA1-965F-43BEC3119F60}"/>
              </a:ext>
            </a:extLst>
          </p:cNvPr>
          <p:cNvSpPr txBox="1">
            <a:spLocks/>
          </p:cNvSpPr>
          <p:nvPr/>
        </p:nvSpPr>
        <p:spPr>
          <a:xfrm>
            <a:off x="582706" y="814461"/>
            <a:ext cx="10958130" cy="279831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altLang="ko-KR" sz="4000" b="1" dirty="0"/>
              <a:t>Caso 3:</a:t>
            </a:r>
          </a:p>
          <a:p>
            <a:pPr algn="l">
              <a:lnSpc>
                <a:spcPct val="110000"/>
              </a:lnSpc>
            </a:pPr>
            <a:r>
              <a:rPr lang="ko-KR" altLang="en-US" sz="4000" b="1" dirty="0"/>
              <a:t>저 오늘 피자</a:t>
            </a:r>
            <a:r>
              <a:rPr lang="ko-KR" altLang="en-US" sz="4000" b="1" dirty="0">
                <a:solidFill>
                  <a:srgbClr val="FF0000"/>
                </a:solidFill>
              </a:rPr>
              <a:t>는</a:t>
            </a:r>
            <a:r>
              <a:rPr lang="ko-KR" altLang="en-US" sz="4000" b="1" dirty="0"/>
              <a:t> 먹어요 </a:t>
            </a:r>
            <a:r>
              <a:rPr lang="en-US" altLang="ko-KR" sz="4000" b="1" dirty="0"/>
              <a:t>-&gt;</a:t>
            </a:r>
            <a:r>
              <a:rPr lang="ko-KR" altLang="en-US" sz="4000" b="1" dirty="0"/>
              <a:t> </a:t>
            </a:r>
            <a:r>
              <a:rPr lang="en-US" altLang="ko-KR" sz="4000" b="1" dirty="0"/>
              <a:t>io </a:t>
            </a:r>
            <a:r>
              <a:rPr lang="en-US" altLang="ko-KR" sz="4000" b="1" dirty="0" err="1"/>
              <a:t>oggi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mangio</a:t>
            </a:r>
            <a:r>
              <a:rPr lang="en-US" altLang="ko-KR" sz="4000" b="1" dirty="0"/>
              <a:t> LA PIZZA (non </a:t>
            </a:r>
            <a:r>
              <a:rPr lang="en-US" altLang="ko-KR" sz="4000" b="1" dirty="0" err="1"/>
              <a:t>voglio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saperne</a:t>
            </a:r>
            <a:r>
              <a:rPr lang="en-US" altLang="ko-KR" sz="4000" b="1" dirty="0"/>
              <a:t> di </a:t>
            </a:r>
            <a:r>
              <a:rPr lang="en-US" altLang="ko-KR" sz="4000" b="1" dirty="0" err="1"/>
              <a:t>altro</a:t>
            </a:r>
            <a:r>
              <a:rPr lang="en-US" altLang="ko-KR" sz="4000" b="1" dirty="0"/>
              <a:t>, io </a:t>
            </a:r>
            <a:r>
              <a:rPr lang="en-US" altLang="ko-KR" sz="4000" b="1" dirty="0" err="1"/>
              <a:t>oggi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mangio</a:t>
            </a:r>
            <a:r>
              <a:rPr lang="en-US" altLang="ko-KR" sz="4000" b="1" dirty="0"/>
              <a:t> LA PIZZA)</a:t>
            </a:r>
          </a:p>
        </p:txBody>
      </p:sp>
    </p:spTree>
    <p:extLst>
      <p:ext uri="{BB962C8B-B14F-4D97-AF65-F5344CB8AC3E}">
        <p14:creationId xmlns:p14="http://schemas.microsoft.com/office/powerpoint/2010/main" val="22640916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336693-A567-68CC-BCE9-AB6B0266F2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419FCDD3-B745-0BCD-06A8-38C526C0D5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8F3D22F6-3395-3D79-8808-F281059FCC06}"/>
              </a:ext>
            </a:extLst>
          </p:cNvPr>
          <p:cNvSpPr txBox="1">
            <a:spLocks/>
          </p:cNvSpPr>
          <p:nvPr/>
        </p:nvSpPr>
        <p:spPr>
          <a:xfrm>
            <a:off x="582706" y="814461"/>
            <a:ext cx="10958130" cy="417888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altLang="ko-KR" sz="4000" b="1" dirty="0" err="1"/>
              <a:t>Mentre</a:t>
            </a:r>
            <a:r>
              <a:rPr lang="en-US" altLang="ko-KR" sz="4000" b="1" dirty="0"/>
              <a:t> la </a:t>
            </a:r>
            <a:r>
              <a:rPr lang="en-US" altLang="ko-KR" sz="4000" b="1" dirty="0" err="1"/>
              <a:t>particella</a:t>
            </a:r>
            <a:r>
              <a:rPr lang="en-US" altLang="ko-KR" sz="4000" b="1" dirty="0"/>
              <a:t> di </a:t>
            </a:r>
            <a:r>
              <a:rPr lang="en-US" altLang="ko-KR" sz="4000" b="1" dirty="0" err="1"/>
              <a:t>soggetto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sottolinea</a:t>
            </a:r>
            <a:r>
              <a:rPr lang="en-US" altLang="ko-KR" sz="4000" b="1" dirty="0"/>
              <a:t> il </a:t>
            </a:r>
            <a:r>
              <a:rPr lang="en-US" altLang="ko-KR" sz="4000" b="1" dirty="0" err="1"/>
              <a:t>soggetto</a:t>
            </a:r>
            <a:r>
              <a:rPr lang="en-US" altLang="ko-KR" sz="4000" b="1" dirty="0"/>
              <a:t>, </a:t>
            </a:r>
            <a:r>
              <a:rPr lang="en-US" altLang="ko-KR" sz="4000" b="1" dirty="0" err="1"/>
              <a:t>quindi</a:t>
            </a:r>
            <a:r>
              <a:rPr lang="en-US" altLang="ko-KR" sz="4000" b="1" dirty="0"/>
              <a:t> la </a:t>
            </a:r>
            <a:r>
              <a:rPr lang="en-US" altLang="ko-KR" sz="4000" b="1" dirty="0" err="1"/>
              <a:t>puoi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affiancare</a:t>
            </a:r>
            <a:r>
              <a:rPr lang="en-US" altLang="ko-KR" sz="4000" b="1" dirty="0"/>
              <a:t> solo ad </a:t>
            </a:r>
            <a:r>
              <a:rPr lang="en-US" altLang="ko-KR" sz="4000" b="1" dirty="0" err="1"/>
              <a:t>esso</a:t>
            </a:r>
            <a:r>
              <a:rPr lang="en-US" altLang="ko-KR" sz="4000" b="1" dirty="0"/>
              <a:t>!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 err="1"/>
              <a:t>Infatti</a:t>
            </a:r>
            <a:r>
              <a:rPr lang="en-US" altLang="ko-KR" sz="4000" b="1" dirty="0"/>
              <a:t>, dire </a:t>
            </a:r>
            <a:r>
              <a:rPr lang="en-US" altLang="ko-KR" sz="4000" b="1" dirty="0" err="1"/>
              <a:t>qualcosa</a:t>
            </a:r>
            <a:r>
              <a:rPr lang="en-US" altLang="ko-KR" sz="4000" b="1" dirty="0"/>
              <a:t> come:</a:t>
            </a:r>
          </a:p>
          <a:p>
            <a:pPr algn="l">
              <a:lnSpc>
                <a:spcPct val="110000"/>
              </a:lnSpc>
            </a:pPr>
            <a:r>
              <a:rPr lang="ko-KR" altLang="en-US" sz="4000" b="1" dirty="0"/>
              <a:t>저 오늘 피자</a:t>
            </a:r>
            <a:r>
              <a:rPr lang="ko-KR" altLang="en-US" sz="4000" b="1" dirty="0">
                <a:solidFill>
                  <a:srgbClr val="FF0000"/>
                </a:solidFill>
              </a:rPr>
              <a:t>가</a:t>
            </a:r>
            <a:r>
              <a:rPr lang="ko-KR" altLang="en-US" sz="4000" b="1" dirty="0"/>
              <a:t> 먹어요 </a:t>
            </a:r>
            <a:r>
              <a:rPr lang="en-US" altLang="ko-KR" sz="4000" b="1" dirty="0"/>
              <a:t>non ha molto senso…O </a:t>
            </a:r>
            <a:r>
              <a:rPr lang="en-US" altLang="ko-KR" sz="4000" b="1" dirty="0" err="1"/>
              <a:t>meglio</a:t>
            </a:r>
            <a:r>
              <a:rPr lang="en-US" altLang="ko-KR" sz="4000" b="1" dirty="0"/>
              <a:t>, ha senso, ma </a:t>
            </a:r>
            <a:r>
              <a:rPr lang="en-US" altLang="ko-KR" sz="4000" b="1" dirty="0" err="1"/>
              <a:t>stai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dicendo</a:t>
            </a:r>
            <a:r>
              <a:rPr lang="en-US" altLang="ko-KR" sz="4000" b="1" dirty="0"/>
              <a:t> “Oggi </a:t>
            </a:r>
            <a:r>
              <a:rPr lang="en-US" altLang="ko-KR" sz="4000" b="1" dirty="0" err="1"/>
              <a:t>una</a:t>
            </a:r>
            <a:r>
              <a:rPr lang="en-US" altLang="ko-KR" sz="4000" b="1" dirty="0"/>
              <a:t> pizza mi </a:t>
            </a:r>
            <a:r>
              <a:rPr lang="en-US" altLang="ko-KR" sz="4000" b="1" dirty="0" err="1"/>
              <a:t>mangia</a:t>
            </a:r>
            <a:r>
              <a:rPr lang="en-US" altLang="ko-KR" sz="4000" b="1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323265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B9A8E1-6CFE-7A2A-3200-42E576F34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7B4E010F-30A3-13DA-9AAD-A53FB95B02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B7DB3700-3FAF-89F0-B1E7-EDB07C953BA2}"/>
              </a:ext>
            </a:extLst>
          </p:cNvPr>
          <p:cNvSpPr txBox="1">
            <a:spLocks/>
          </p:cNvSpPr>
          <p:nvPr/>
        </p:nvSpPr>
        <p:spPr>
          <a:xfrm>
            <a:off x="582706" y="814461"/>
            <a:ext cx="10958130" cy="417888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ko-KR" altLang="en-US" sz="4000" b="1" dirty="0"/>
              <a:t>🧩 </a:t>
            </a:r>
            <a:r>
              <a:rPr lang="en-US" altLang="ko-KR" sz="4000" b="1" dirty="0"/>
              <a:t>QUIZ 1</a:t>
            </a:r>
          </a:p>
          <a:p>
            <a:pPr algn="l">
              <a:lnSpc>
                <a:spcPct val="110000"/>
              </a:lnSpc>
            </a:pPr>
            <a:r>
              <a:rPr lang="ko-KR" altLang="en-US" sz="4000" b="1" dirty="0"/>
              <a:t>🇮🇹 </a:t>
            </a:r>
            <a:r>
              <a:rPr lang="en-US" altLang="ko-KR" sz="4000" b="1" dirty="0"/>
              <a:t>Quale </a:t>
            </a:r>
            <a:r>
              <a:rPr lang="en-US" altLang="ko-KR" sz="4000" b="1" dirty="0" err="1"/>
              <a:t>frase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enfatizza</a:t>
            </a:r>
            <a:r>
              <a:rPr lang="en-US" altLang="ko-KR" sz="4000" b="1" dirty="0"/>
              <a:t> il </a:t>
            </a:r>
            <a:r>
              <a:rPr lang="en-US" altLang="ko-KR" sz="4000" b="1" dirty="0" err="1"/>
              <a:t>soggetto</a:t>
            </a:r>
            <a:r>
              <a:rPr lang="en-US" altLang="ko-KR" sz="4000" b="1" dirty="0"/>
              <a:t> (“chi”)?</a:t>
            </a:r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1️⃣ </a:t>
            </a:r>
            <a:r>
              <a:rPr lang="ko-KR" altLang="en-US" sz="4000" b="1" dirty="0"/>
              <a:t>엄마는 요리해요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2️⃣ </a:t>
            </a:r>
            <a:r>
              <a:rPr lang="ko-KR" altLang="en-US" sz="4000" b="1" dirty="0"/>
              <a:t>엄마가 요리해요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3️⃣ </a:t>
            </a:r>
            <a:r>
              <a:rPr lang="ko-KR" altLang="en-US" sz="4000" b="1" dirty="0"/>
              <a:t>엄마 요리해요</a:t>
            </a:r>
            <a:endParaRPr lang="en-US" altLang="ko-KR" sz="4000" b="1" dirty="0"/>
          </a:p>
        </p:txBody>
      </p:sp>
    </p:spTree>
    <p:extLst>
      <p:ext uri="{BB962C8B-B14F-4D97-AF65-F5344CB8AC3E}">
        <p14:creationId xmlns:p14="http://schemas.microsoft.com/office/powerpoint/2010/main" val="33694716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6F031-DC3E-F682-2C05-034E78D5A7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5B246A0A-1F26-3A11-80DE-E019E5EEE2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EEF79337-2353-5C93-8A69-54DDDC339D34}"/>
              </a:ext>
            </a:extLst>
          </p:cNvPr>
          <p:cNvSpPr txBox="1">
            <a:spLocks/>
          </p:cNvSpPr>
          <p:nvPr/>
        </p:nvSpPr>
        <p:spPr>
          <a:xfrm>
            <a:off x="582706" y="814461"/>
            <a:ext cx="10958130" cy="417888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ko-KR" altLang="en-US" sz="4000" b="1" dirty="0"/>
              <a:t>🧩 </a:t>
            </a:r>
            <a:r>
              <a:rPr lang="en-US" altLang="ko-KR" sz="4000" b="1" dirty="0"/>
              <a:t>QUIZ 2</a:t>
            </a:r>
          </a:p>
          <a:p>
            <a:pPr algn="l">
              <a:lnSpc>
                <a:spcPct val="110000"/>
              </a:lnSpc>
            </a:pPr>
            <a:r>
              <a:rPr lang="ko-KR" altLang="en-US" sz="4000" b="1" dirty="0"/>
              <a:t>🇮🇹 </a:t>
            </a:r>
            <a:r>
              <a:rPr lang="en-US" altLang="ko-KR" sz="4000" b="1" dirty="0"/>
              <a:t>Resto non so, ma </a:t>
            </a:r>
            <a:r>
              <a:rPr lang="en-US" altLang="ko-KR" sz="4000" b="1" dirty="0" err="1"/>
              <a:t>vorrei</a:t>
            </a:r>
            <a:r>
              <a:rPr lang="en-US" altLang="ko-KR" sz="4000" b="1" dirty="0"/>
              <a:t> dire </a:t>
            </a:r>
            <a:r>
              <a:rPr lang="en-US" altLang="ko-KR" sz="4000" b="1" dirty="0" err="1"/>
              <a:t>che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l'acqua</a:t>
            </a:r>
            <a:r>
              <a:rPr lang="en-US" altLang="ko-KR" sz="4000" b="1" dirty="0"/>
              <a:t> e' freddo. come </a:t>
            </a:r>
            <a:r>
              <a:rPr lang="en-US" altLang="ko-KR" sz="4000" b="1" dirty="0" err="1"/>
              <a:t>posso</a:t>
            </a:r>
            <a:r>
              <a:rPr lang="en-US" altLang="ko-KR" sz="4000" b="1" dirty="0"/>
              <a:t> dire?</a:t>
            </a:r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1️⃣ </a:t>
            </a:r>
            <a:r>
              <a:rPr lang="ko-KR" altLang="en-US" sz="4000" b="1" dirty="0"/>
              <a:t>물은 차가워요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2️⃣ </a:t>
            </a:r>
            <a:r>
              <a:rPr lang="ko-KR" altLang="en-US" sz="4000" b="1" dirty="0"/>
              <a:t>물이 차가워요</a:t>
            </a:r>
            <a:endParaRPr lang="en-US" altLang="ko-KR" sz="4000" b="1" dirty="0"/>
          </a:p>
        </p:txBody>
      </p:sp>
    </p:spTree>
    <p:extLst>
      <p:ext uri="{BB962C8B-B14F-4D97-AF65-F5344CB8AC3E}">
        <p14:creationId xmlns:p14="http://schemas.microsoft.com/office/powerpoint/2010/main" val="12216971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125959-EBE4-A855-6E86-935900FC40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9FDE3DF5-FBE9-9AF0-B8D7-03FEE002C2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EB58C261-160F-D0C1-5971-7B66104F24A2}"/>
              </a:ext>
            </a:extLst>
          </p:cNvPr>
          <p:cNvSpPr txBox="1">
            <a:spLocks/>
          </p:cNvSpPr>
          <p:nvPr/>
        </p:nvSpPr>
        <p:spPr>
          <a:xfrm>
            <a:off x="582706" y="814461"/>
            <a:ext cx="10958130" cy="417888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ko-KR" altLang="en-US" sz="4000" b="1" dirty="0"/>
              <a:t>🧩 </a:t>
            </a:r>
            <a:r>
              <a:rPr lang="en-US" altLang="ko-KR" sz="4000" b="1" dirty="0"/>
              <a:t>QUIZ 3</a:t>
            </a:r>
          </a:p>
          <a:p>
            <a:pPr algn="l">
              <a:lnSpc>
                <a:spcPct val="110000"/>
              </a:lnSpc>
            </a:pPr>
            <a:r>
              <a:rPr lang="ko-KR" altLang="en-US" sz="4000" b="1" dirty="0"/>
              <a:t>🇮🇹 </a:t>
            </a:r>
            <a:r>
              <a:rPr lang="en-US" altLang="ko-KR" sz="4000" b="1" dirty="0" err="1"/>
              <a:t>Vuoi</a:t>
            </a:r>
            <a:r>
              <a:rPr lang="en-US" altLang="ko-KR" sz="4000" b="1" dirty="0"/>
              <a:t> dire: “IO </a:t>
            </a:r>
            <a:r>
              <a:rPr lang="en-US" altLang="ko-KR" sz="4000" b="1" dirty="0" err="1"/>
              <a:t>oggi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mangio</a:t>
            </a:r>
            <a:r>
              <a:rPr lang="en-US" altLang="ko-KR" sz="4000" b="1" dirty="0"/>
              <a:t> la pizza (non </a:t>
            </a:r>
            <a:r>
              <a:rPr lang="en-US" altLang="ko-KR" sz="4000" b="1" dirty="0" err="1"/>
              <a:t>gli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altri</a:t>
            </a:r>
            <a:r>
              <a:rPr lang="en-US" altLang="ko-KR" sz="4000" b="1" dirty="0"/>
              <a:t>)”.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Quale </a:t>
            </a:r>
            <a:r>
              <a:rPr lang="en-US" altLang="ko-KR" sz="4000" b="1" dirty="0" err="1"/>
              <a:t>frase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scegli</a:t>
            </a:r>
            <a:r>
              <a:rPr lang="en-US" altLang="ko-KR" sz="4000" b="1" dirty="0"/>
              <a:t>?</a:t>
            </a:r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1️⃣ </a:t>
            </a:r>
            <a:r>
              <a:rPr lang="ko-KR" altLang="en-US" sz="4000" b="1" dirty="0"/>
              <a:t>저 오늘 피자 먹어요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2️⃣ </a:t>
            </a:r>
            <a:r>
              <a:rPr lang="ko-KR" altLang="en-US" sz="4000" b="1" dirty="0"/>
              <a:t>저는 오늘 피자 먹어요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3️⃣ </a:t>
            </a:r>
            <a:r>
              <a:rPr lang="ko-KR" altLang="en-US" sz="4000" b="1" dirty="0"/>
              <a:t>저 오늘은 피자 먹어요</a:t>
            </a:r>
            <a:endParaRPr lang="en-US" altLang="ko-KR" sz="4000" b="1" dirty="0"/>
          </a:p>
        </p:txBody>
      </p:sp>
    </p:spTree>
    <p:extLst>
      <p:ext uri="{BB962C8B-B14F-4D97-AF65-F5344CB8AC3E}">
        <p14:creationId xmlns:p14="http://schemas.microsoft.com/office/powerpoint/2010/main" val="35873877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44B42C-7EB0-3132-BA7A-19C4F65113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2373EFAB-A925-22AB-63B0-03275B30D1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BC2D5326-11F7-2180-7097-B08A8CB470C0}"/>
              </a:ext>
            </a:extLst>
          </p:cNvPr>
          <p:cNvSpPr txBox="1">
            <a:spLocks/>
          </p:cNvSpPr>
          <p:nvPr/>
        </p:nvSpPr>
        <p:spPr>
          <a:xfrm>
            <a:off x="582706" y="814461"/>
            <a:ext cx="10958130" cy="417888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ko-KR" altLang="en-US" sz="4000" b="1" dirty="0"/>
              <a:t>🧩 </a:t>
            </a:r>
            <a:r>
              <a:rPr lang="en-US" altLang="ko-KR" sz="4000" b="1" dirty="0"/>
              <a:t>QUIZ 4</a:t>
            </a:r>
          </a:p>
          <a:p>
            <a:pPr algn="l">
              <a:lnSpc>
                <a:spcPct val="110000"/>
              </a:lnSpc>
            </a:pPr>
            <a:r>
              <a:rPr lang="ko-KR" altLang="en-US" sz="4000" b="1" dirty="0"/>
              <a:t>🇮🇹 </a:t>
            </a:r>
            <a:r>
              <a:rPr lang="en-US" altLang="ko-KR" sz="4000" b="1" dirty="0" err="1"/>
              <a:t>Vuoi</a:t>
            </a:r>
            <a:r>
              <a:rPr lang="en-US" altLang="ko-KR" sz="4000" b="1" dirty="0"/>
              <a:t> dire: “OGGI </a:t>
            </a:r>
            <a:r>
              <a:rPr lang="en-US" altLang="ko-KR" sz="4000" b="1" dirty="0" err="1"/>
              <a:t>mangio</a:t>
            </a:r>
            <a:r>
              <a:rPr lang="en-US" altLang="ko-KR" sz="4000" b="1" dirty="0"/>
              <a:t> la pizza (non </a:t>
            </a:r>
            <a:r>
              <a:rPr lang="en-US" altLang="ko-KR" sz="4000" b="1" dirty="0" err="1"/>
              <a:t>altri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giorni</a:t>
            </a:r>
            <a:r>
              <a:rPr lang="en-US" altLang="ko-KR" sz="4000" b="1" dirty="0"/>
              <a:t>)”.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Quale </a:t>
            </a:r>
            <a:r>
              <a:rPr lang="en-US" altLang="ko-KR" sz="4000" b="1" dirty="0" err="1"/>
              <a:t>frase</a:t>
            </a:r>
            <a:r>
              <a:rPr lang="en-US" altLang="ko-KR" sz="4000" b="1" dirty="0"/>
              <a:t> è </a:t>
            </a:r>
            <a:r>
              <a:rPr lang="en-US" altLang="ko-KR" sz="4000" b="1" dirty="0" err="1"/>
              <a:t>giusta</a:t>
            </a:r>
            <a:r>
              <a:rPr lang="en-US" altLang="ko-KR" sz="4000" b="1" dirty="0"/>
              <a:t>?</a:t>
            </a:r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1️⃣ </a:t>
            </a:r>
            <a:r>
              <a:rPr lang="ko-KR" altLang="en-US" sz="4000" b="1" dirty="0"/>
              <a:t>저 오늘은 피자 먹어요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2️⃣ </a:t>
            </a:r>
            <a:r>
              <a:rPr lang="ko-KR" altLang="en-US" sz="4000" b="1" dirty="0"/>
              <a:t>저는 오늘 피자 먹어요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3️⃣ </a:t>
            </a:r>
            <a:r>
              <a:rPr lang="ko-KR" altLang="en-US" sz="4000" b="1" dirty="0"/>
              <a:t>저 오늘 피자는 먹어요</a:t>
            </a:r>
            <a:endParaRPr lang="en-US" altLang="ko-KR" sz="4000" b="1" dirty="0"/>
          </a:p>
        </p:txBody>
      </p:sp>
    </p:spTree>
    <p:extLst>
      <p:ext uri="{BB962C8B-B14F-4D97-AF65-F5344CB8AC3E}">
        <p14:creationId xmlns:p14="http://schemas.microsoft.com/office/powerpoint/2010/main" val="364996329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123ED-2CA6-161C-3858-4CB4D6C24C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4578320E-2339-D8C7-1A18-64E32C0F5A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E553C003-D6B8-FB40-1961-4370688C15C1}"/>
              </a:ext>
            </a:extLst>
          </p:cNvPr>
          <p:cNvSpPr txBox="1">
            <a:spLocks/>
          </p:cNvSpPr>
          <p:nvPr/>
        </p:nvSpPr>
        <p:spPr>
          <a:xfrm>
            <a:off x="582706" y="814461"/>
            <a:ext cx="10958130" cy="417888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ko-KR" altLang="en-US" sz="4000" b="1" dirty="0"/>
              <a:t>🧩 </a:t>
            </a:r>
            <a:r>
              <a:rPr lang="en-US" altLang="ko-KR" sz="4000" b="1" dirty="0"/>
              <a:t>QUIZ 5</a:t>
            </a:r>
          </a:p>
          <a:p>
            <a:pPr algn="l">
              <a:lnSpc>
                <a:spcPct val="110000"/>
              </a:lnSpc>
            </a:pPr>
            <a:r>
              <a:rPr lang="ko-KR" altLang="en-US" sz="4000" b="1" dirty="0"/>
              <a:t>🇮🇹 </a:t>
            </a:r>
            <a:r>
              <a:rPr lang="en-US" altLang="ko-KR" sz="4000" b="1" dirty="0" err="1"/>
              <a:t>Vuoi</a:t>
            </a:r>
            <a:r>
              <a:rPr lang="en-US" altLang="ko-KR" sz="4000" b="1" dirty="0"/>
              <a:t> dire: “MANGIO LA PIZZA (non </a:t>
            </a:r>
            <a:r>
              <a:rPr lang="en-US" altLang="ko-KR" sz="4000" b="1" dirty="0" err="1"/>
              <a:t>altro</a:t>
            </a:r>
            <a:r>
              <a:rPr lang="en-US" altLang="ko-KR" sz="4000" b="1" dirty="0"/>
              <a:t>)”.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Quale </a:t>
            </a:r>
            <a:r>
              <a:rPr lang="en-US" altLang="ko-KR" sz="4000" b="1" dirty="0" err="1"/>
              <a:t>frase</a:t>
            </a:r>
            <a:r>
              <a:rPr lang="en-US" altLang="ko-KR" sz="4000" b="1" dirty="0"/>
              <a:t> è </a:t>
            </a:r>
            <a:r>
              <a:rPr lang="en-US" altLang="ko-KR" sz="4000" b="1" dirty="0" err="1"/>
              <a:t>giusta</a:t>
            </a:r>
            <a:r>
              <a:rPr lang="en-US" altLang="ko-KR" sz="4000" b="1" dirty="0"/>
              <a:t>?</a:t>
            </a:r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1️⃣ </a:t>
            </a:r>
            <a:r>
              <a:rPr lang="ko-KR" altLang="en-US" sz="4000" b="1" dirty="0"/>
              <a:t>저 오늘 피자는 먹어요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2️⃣ </a:t>
            </a:r>
            <a:r>
              <a:rPr lang="ko-KR" altLang="en-US" sz="4000" b="1" dirty="0"/>
              <a:t>저 오늘은 피자 먹어요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3️⃣ </a:t>
            </a:r>
            <a:r>
              <a:rPr lang="ko-KR" altLang="en-US" sz="4000" b="1" dirty="0"/>
              <a:t>저 피자가 먹어요</a:t>
            </a:r>
            <a:endParaRPr lang="en-US" altLang="ko-KR" sz="4000" b="1" dirty="0"/>
          </a:p>
        </p:txBody>
      </p:sp>
    </p:spTree>
    <p:extLst>
      <p:ext uri="{BB962C8B-B14F-4D97-AF65-F5344CB8AC3E}">
        <p14:creationId xmlns:p14="http://schemas.microsoft.com/office/powerpoint/2010/main" val="148092520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3F8EE4-567C-673C-EE18-7B88B696BA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E7A1839C-F146-07E0-03F9-94820A0A0B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408A53B4-2234-F883-CFCE-5B98374DF8C4}"/>
              </a:ext>
            </a:extLst>
          </p:cNvPr>
          <p:cNvSpPr txBox="1">
            <a:spLocks/>
          </p:cNvSpPr>
          <p:nvPr/>
        </p:nvSpPr>
        <p:spPr>
          <a:xfrm>
            <a:off x="582706" y="814461"/>
            <a:ext cx="10958130" cy="417888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ko-KR" altLang="en-US" sz="4000" b="1" dirty="0"/>
              <a:t>🧩 </a:t>
            </a:r>
            <a:r>
              <a:rPr lang="en-US" altLang="ko-KR" sz="4000" b="1" dirty="0"/>
              <a:t>QUIZ 6</a:t>
            </a:r>
          </a:p>
          <a:p>
            <a:pPr algn="l">
              <a:lnSpc>
                <a:spcPct val="110000"/>
              </a:lnSpc>
            </a:pPr>
            <a:r>
              <a:rPr lang="ko-KR" altLang="en-US" sz="4000" b="1" dirty="0"/>
              <a:t>🇮🇹 </a:t>
            </a:r>
            <a:r>
              <a:rPr lang="en-US" altLang="ko-KR" sz="4000" b="1" dirty="0"/>
              <a:t>Qual è la </a:t>
            </a:r>
            <a:r>
              <a:rPr lang="en-US" altLang="ko-KR" sz="4000" b="1" dirty="0" err="1"/>
              <a:t>frase</a:t>
            </a:r>
            <a:r>
              <a:rPr lang="en-US" altLang="ko-KR" sz="4000" b="1" dirty="0"/>
              <a:t> senza senso (</a:t>
            </a:r>
            <a:r>
              <a:rPr lang="en-US" altLang="ko-KR" sz="4000" b="1" dirty="0" err="1"/>
              <a:t>grammaticalmente</a:t>
            </a:r>
            <a:r>
              <a:rPr lang="en-US" altLang="ko-KR" sz="4000" b="1" dirty="0"/>
              <a:t> o </a:t>
            </a:r>
            <a:r>
              <a:rPr lang="en-US" altLang="ko-KR" sz="4000" b="1" dirty="0" err="1"/>
              <a:t>logicamente</a:t>
            </a:r>
            <a:r>
              <a:rPr lang="en-US" altLang="ko-KR" sz="4000" b="1" dirty="0"/>
              <a:t>)?</a:t>
            </a:r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1️⃣ </a:t>
            </a:r>
            <a:r>
              <a:rPr lang="ko-KR" altLang="en-US" sz="4000" b="1" dirty="0"/>
              <a:t>저 오늘 피자가 먹어요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2️⃣ </a:t>
            </a:r>
            <a:r>
              <a:rPr lang="ko-KR" altLang="en-US" sz="4000" b="1" dirty="0"/>
              <a:t>저 오늘 피자 먹어요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3️⃣ </a:t>
            </a:r>
            <a:r>
              <a:rPr lang="ko-KR" altLang="en-US" sz="4000" b="1" dirty="0"/>
              <a:t>피자가 맛있어요</a:t>
            </a:r>
            <a:endParaRPr lang="en-US" altLang="ko-KR" sz="4000" b="1" dirty="0"/>
          </a:p>
        </p:txBody>
      </p:sp>
    </p:spTree>
    <p:extLst>
      <p:ext uri="{BB962C8B-B14F-4D97-AF65-F5344CB8AC3E}">
        <p14:creationId xmlns:p14="http://schemas.microsoft.com/office/powerpoint/2010/main" val="419824492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3D352-5973-85B3-2B82-DD81C0F48F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44A3CF86-3991-2AF2-D5C0-DAC7F62F57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A611F7DD-D0E9-369D-4035-F6F510686A25}"/>
              </a:ext>
            </a:extLst>
          </p:cNvPr>
          <p:cNvSpPr txBox="1">
            <a:spLocks/>
          </p:cNvSpPr>
          <p:nvPr/>
        </p:nvSpPr>
        <p:spPr>
          <a:xfrm>
            <a:off x="582706" y="814461"/>
            <a:ext cx="10958130" cy="417888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ko-KR" altLang="en-US" sz="4000" b="1" dirty="0"/>
              <a:t>🧩 </a:t>
            </a:r>
            <a:r>
              <a:rPr lang="en-US" altLang="ko-KR" sz="4000" b="1" dirty="0"/>
              <a:t>QUIZ 7</a:t>
            </a:r>
          </a:p>
          <a:p>
            <a:pPr algn="l">
              <a:lnSpc>
                <a:spcPct val="110000"/>
              </a:lnSpc>
            </a:pPr>
            <a:r>
              <a:rPr lang="ko-KR" altLang="en-US" sz="4000" b="1" dirty="0"/>
              <a:t>🇮🇹 </a:t>
            </a:r>
            <a:r>
              <a:rPr lang="en-US" altLang="ko-KR" sz="4000" b="1" dirty="0" err="1"/>
              <a:t>Scegli</a:t>
            </a:r>
            <a:r>
              <a:rPr lang="en-US" altLang="ko-KR" sz="4000" b="1" dirty="0"/>
              <a:t> la </a:t>
            </a:r>
            <a:r>
              <a:rPr lang="en-US" altLang="ko-KR" sz="4000" b="1" dirty="0" err="1"/>
              <a:t>frase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che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significa</a:t>
            </a:r>
            <a:r>
              <a:rPr lang="en-US" altLang="ko-KR" sz="4000" b="1" dirty="0"/>
              <a:t>: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“</a:t>
            </a:r>
            <a:r>
              <a:rPr lang="en-US" altLang="ko-KR" sz="4000" b="1" dirty="0" err="1"/>
              <a:t>Questo</a:t>
            </a:r>
            <a:r>
              <a:rPr lang="en-US" altLang="ko-KR" sz="4000" b="1" dirty="0"/>
              <a:t> qui è </a:t>
            </a:r>
            <a:r>
              <a:rPr lang="en-US" altLang="ko-KR" sz="4000" b="1" dirty="0" err="1"/>
              <a:t>buono</a:t>
            </a:r>
            <a:r>
              <a:rPr lang="en-US" altLang="ko-KR" sz="4000" b="1" dirty="0"/>
              <a:t> (</a:t>
            </a:r>
            <a:r>
              <a:rPr lang="en-US" altLang="ko-KR" sz="4000" b="1" dirty="0" err="1"/>
              <a:t>gli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altri</a:t>
            </a:r>
            <a:r>
              <a:rPr lang="en-US" altLang="ko-KR" sz="4000" b="1" dirty="0"/>
              <a:t> non lo so)”</a:t>
            </a:r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1️⃣ </a:t>
            </a:r>
            <a:r>
              <a:rPr lang="ko-KR" altLang="en-US" sz="4000" b="1" dirty="0"/>
              <a:t>이거가 맛있어요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2️⃣ </a:t>
            </a:r>
            <a:r>
              <a:rPr lang="ko-KR" altLang="en-US" sz="4000" b="1" dirty="0"/>
              <a:t>이거는 맛있어요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3️⃣ </a:t>
            </a:r>
            <a:r>
              <a:rPr lang="ko-KR" altLang="en-US" sz="4000" b="1" dirty="0"/>
              <a:t>이거 맛있어요</a:t>
            </a:r>
            <a:endParaRPr lang="en-US" altLang="ko-KR" sz="4000" b="1" dirty="0"/>
          </a:p>
        </p:txBody>
      </p:sp>
    </p:spTree>
    <p:extLst>
      <p:ext uri="{BB962C8B-B14F-4D97-AF65-F5344CB8AC3E}">
        <p14:creationId xmlns:p14="http://schemas.microsoft.com/office/powerpoint/2010/main" val="391879245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0FF0D4-9484-B34D-8C13-8235A4EFD7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235309C1-4446-5D10-6121-AAA1817BC9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E66AF156-E64F-8E16-AD8E-D86857BED7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335660"/>
            <a:ext cx="9144000" cy="2237546"/>
          </a:xfrm>
        </p:spPr>
        <p:txBody>
          <a:bodyPr>
            <a:normAutofit/>
          </a:bodyPr>
          <a:lstStyle/>
          <a:p>
            <a:r>
              <a:rPr lang="ko-KR" altLang="en-US" sz="34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한자어 </a:t>
            </a:r>
            <a:r>
              <a:rPr lang="en-US" altLang="ko-KR" sz="34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(Han-ja-</a:t>
            </a:r>
            <a:r>
              <a:rPr lang="en-US" altLang="ko-KR" sz="34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eo</a:t>
            </a:r>
            <a:r>
              <a:rPr lang="en-US" altLang="ko-KR" sz="34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) </a:t>
            </a:r>
            <a:br>
              <a:rPr lang="en-US" altLang="ko-KR" sz="34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</a:br>
            <a:r>
              <a:rPr lang="en-US" altLang="ko-KR" sz="34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numeri </a:t>
            </a:r>
            <a:r>
              <a:rPr lang="en-US" altLang="ko-KR" sz="34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sino</a:t>
            </a:r>
            <a:r>
              <a:rPr lang="en-US" altLang="ko-KR" sz="34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34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coreano</a:t>
            </a:r>
            <a:endParaRPr lang="ko-KR" altLang="en-US" sz="34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1F64D8-AB53-B24D-3858-0C669B89473F}"/>
              </a:ext>
            </a:extLst>
          </p:cNvPr>
          <p:cNvSpPr txBox="1"/>
          <p:nvPr/>
        </p:nvSpPr>
        <p:spPr>
          <a:xfrm>
            <a:off x="1572767" y="1979286"/>
            <a:ext cx="904646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3200" dirty="0">
                <a:latin typeface="ADLaM Display" panose="02010000000000000000" pitchFamily="2" charset="0"/>
                <a:cs typeface="ADLaM Display" panose="02010000000000000000" pitchFamily="2" charset="0"/>
              </a:rPr>
              <a:t>Coreano:</a:t>
            </a:r>
          </a:p>
          <a:p>
            <a:r>
              <a:rPr lang="en-US" altLang="ko-KR" sz="3200" dirty="0">
                <a:latin typeface="ADLaM Display" panose="02010000000000000000" pitchFamily="2" charset="0"/>
                <a:cs typeface="ADLaM Display" panose="02010000000000000000" pitchFamily="2" charset="0"/>
              </a:rPr>
              <a:t>1. Sino Coreano (</a:t>
            </a:r>
            <a:r>
              <a:rPr lang="ko-KR" altLang="en-US" sz="3200" dirty="0">
                <a:latin typeface="ADLaM Display" panose="02010000000000000000" pitchFamily="2" charset="0"/>
                <a:cs typeface="ADLaM Display" panose="02010000000000000000" pitchFamily="2" charset="0"/>
              </a:rPr>
              <a:t>한자어</a:t>
            </a:r>
            <a:r>
              <a:rPr lang="en-US" altLang="ko-KR" sz="3200" dirty="0">
                <a:latin typeface="ADLaM Display" panose="02010000000000000000" pitchFamily="2" charset="0"/>
                <a:cs typeface="ADLaM Display" panose="02010000000000000000" pitchFamily="2" charset="0"/>
              </a:rPr>
              <a:t>/Han-ja-</a:t>
            </a:r>
            <a:r>
              <a:rPr lang="en-US" altLang="ko-KR" sz="32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eo</a:t>
            </a:r>
            <a:r>
              <a:rPr lang="en-US" altLang="ko-KR" sz="3200" dirty="0">
                <a:latin typeface="ADLaM Display" panose="02010000000000000000" pitchFamily="2" charset="0"/>
                <a:cs typeface="ADLaM Display" panose="02010000000000000000" pitchFamily="2" charset="0"/>
              </a:rPr>
              <a:t>)</a:t>
            </a:r>
          </a:p>
          <a:p>
            <a:r>
              <a:rPr lang="en-US" altLang="ko-KR" sz="3200" dirty="0">
                <a:latin typeface="ADLaM Display" panose="02010000000000000000" pitchFamily="2" charset="0"/>
                <a:cs typeface="ADLaM Display" panose="02010000000000000000" pitchFamily="2" charset="0"/>
              </a:rPr>
              <a:t>2. Puro Coreano (</a:t>
            </a:r>
            <a:r>
              <a:rPr lang="ko-KR" altLang="en-US" sz="3200" dirty="0">
                <a:latin typeface="ADLaM Display" panose="02010000000000000000" pitchFamily="2" charset="0"/>
                <a:cs typeface="ADLaM Display" panose="02010000000000000000" pitchFamily="2" charset="0"/>
              </a:rPr>
              <a:t>고유어</a:t>
            </a:r>
            <a:r>
              <a:rPr lang="en-US" altLang="ko-KR" sz="3200" dirty="0">
                <a:latin typeface="ADLaM Display" panose="02010000000000000000" pitchFamily="2" charset="0"/>
                <a:cs typeface="ADLaM Display" panose="02010000000000000000" pitchFamily="2" charset="0"/>
              </a:rPr>
              <a:t>/ko-</a:t>
            </a:r>
            <a:r>
              <a:rPr lang="en-US" altLang="ko-KR" sz="32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yu</a:t>
            </a:r>
            <a:r>
              <a:rPr lang="en-US" altLang="ko-KR" sz="3200" dirty="0">
                <a:latin typeface="ADLaM Display" panose="02010000000000000000" pitchFamily="2" charset="0"/>
                <a:cs typeface="ADLaM Display" panose="02010000000000000000" pitchFamily="2" charset="0"/>
              </a:rPr>
              <a:t>-</a:t>
            </a:r>
            <a:r>
              <a:rPr lang="en-US" altLang="ko-KR" sz="32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eo</a:t>
            </a:r>
            <a:r>
              <a:rPr lang="en-US" altLang="ko-KR" sz="3200" dirty="0">
                <a:latin typeface="ADLaM Display" panose="02010000000000000000" pitchFamily="2" charset="0"/>
                <a:cs typeface="ADLaM Display" panose="02010000000000000000" pitchFamily="2" charset="0"/>
              </a:rPr>
              <a:t>)</a:t>
            </a:r>
            <a:endParaRPr lang="ko-KR" altLang="en-US" sz="32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42831B5-CF8B-AAFD-3200-05780ABDB435}"/>
              </a:ext>
            </a:extLst>
          </p:cNvPr>
          <p:cNvSpPr txBox="1"/>
          <p:nvPr/>
        </p:nvSpPr>
        <p:spPr>
          <a:xfrm>
            <a:off x="1792224" y="3626346"/>
            <a:ext cx="9046464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2800" dirty="0">
                <a:latin typeface="ADLaM Display" panose="02010000000000000000" pitchFamily="2" charset="0"/>
                <a:cs typeface="ADLaM Display" panose="02010000000000000000" pitchFamily="2" charset="0"/>
              </a:rPr>
              <a:t>&lt;</a:t>
            </a:r>
            <a:r>
              <a:rPr lang="ko-KR" altLang="en-US" sz="2800" dirty="0">
                <a:latin typeface="ADLaM Display" panose="02010000000000000000" pitchFamily="2" charset="0"/>
                <a:cs typeface="ADLaM Display" panose="02010000000000000000" pitchFamily="2" charset="0"/>
              </a:rPr>
              <a:t>한자어</a:t>
            </a:r>
            <a:r>
              <a:rPr lang="en-US" altLang="ko-KR" sz="2800" dirty="0">
                <a:latin typeface="ADLaM Display" panose="02010000000000000000" pitchFamily="2" charset="0"/>
                <a:cs typeface="ADLaM Display" panose="02010000000000000000" pitchFamily="2" charset="0"/>
              </a:rPr>
              <a:t>&gt; </a:t>
            </a:r>
          </a:p>
          <a:p>
            <a:pPr algn="ctr"/>
            <a:r>
              <a:rPr lang="en-US" altLang="ko-KR" sz="2800" dirty="0">
                <a:latin typeface="ADLaM Display" panose="02010000000000000000" pitchFamily="2" charset="0"/>
                <a:cs typeface="ADLaM Display" panose="02010000000000000000" pitchFamily="2" charset="0"/>
              </a:rPr>
              <a:t>(Han-ja-</a:t>
            </a:r>
            <a:r>
              <a:rPr lang="en-US" altLang="ko-KR" sz="28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eo</a:t>
            </a:r>
            <a:r>
              <a:rPr lang="en-US" altLang="ko-KR" sz="2800" dirty="0">
                <a:latin typeface="ADLaM Display" panose="02010000000000000000" pitchFamily="2" charset="0"/>
                <a:cs typeface="ADLaM Display" panose="02010000000000000000" pitchFamily="2" charset="0"/>
              </a:rPr>
              <a:t>)</a:t>
            </a:r>
          </a:p>
          <a:p>
            <a:pPr algn="ctr"/>
            <a:endParaRPr lang="en-US" altLang="ko-KR" sz="28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  <a:p>
            <a:pPr algn="ctr"/>
            <a:r>
              <a:rPr lang="en-US" altLang="ko-KR" sz="2400" dirty="0">
                <a:latin typeface="ADLaM Display" panose="02010000000000000000" pitchFamily="2" charset="0"/>
                <a:cs typeface="ADLaM Display" panose="02010000000000000000" pitchFamily="2" charset="0"/>
              </a:rPr>
              <a:t>Si </a:t>
            </a:r>
            <a:r>
              <a:rPr lang="en-US" altLang="ko-KR" sz="24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riferisce</a:t>
            </a:r>
            <a:r>
              <a:rPr lang="en-US" altLang="ko-KR" sz="2400" dirty="0">
                <a:latin typeface="ADLaM Display" panose="02010000000000000000" pitchFamily="2" charset="0"/>
                <a:cs typeface="ADLaM Display" panose="02010000000000000000" pitchFamily="2" charset="0"/>
              </a:rPr>
              <a:t> alle parole derivate dal </a:t>
            </a:r>
            <a:r>
              <a:rPr lang="en-US" altLang="ko-KR" sz="24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cinese</a:t>
            </a:r>
            <a:r>
              <a:rPr lang="en-US" altLang="ko-KR" sz="2400" dirty="0">
                <a:latin typeface="ADLaM Display" panose="02010000000000000000" pitchFamily="2" charset="0"/>
                <a:cs typeface="ADLaM Display" panose="02010000000000000000" pitchFamily="2" charset="0"/>
              </a:rPr>
              <a:t>, </a:t>
            </a:r>
            <a:r>
              <a:rPr lang="en-US" altLang="ko-KR" sz="24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che</a:t>
            </a:r>
            <a:r>
              <a:rPr lang="en-US" altLang="ko-KR" sz="2400" dirty="0">
                <a:latin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ko-KR" sz="24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sono</a:t>
            </a:r>
            <a:r>
              <a:rPr lang="en-US" altLang="ko-KR" sz="2400" dirty="0">
                <a:latin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ko-KR" sz="24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scritte</a:t>
            </a:r>
            <a:r>
              <a:rPr lang="en-US" altLang="ko-KR" sz="2400" dirty="0">
                <a:latin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ko-KR" sz="24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usando</a:t>
            </a:r>
            <a:r>
              <a:rPr lang="en-US" altLang="ko-KR" sz="2400" dirty="0">
                <a:latin typeface="ADLaM Display" panose="02010000000000000000" pitchFamily="2" charset="0"/>
                <a:cs typeface="ADLaM Display" panose="02010000000000000000" pitchFamily="2" charset="0"/>
              </a:rPr>
              <a:t> I </a:t>
            </a:r>
            <a:r>
              <a:rPr lang="en-US" altLang="ko-KR" sz="24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caratteri</a:t>
            </a:r>
            <a:r>
              <a:rPr lang="en-US" altLang="ko-KR" sz="2400" dirty="0">
                <a:latin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ko-KR" sz="24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cinesi</a:t>
            </a:r>
            <a:r>
              <a:rPr lang="en-US" altLang="ko-KR" sz="2400" dirty="0">
                <a:latin typeface="ADLaM Display" panose="02010000000000000000" pitchFamily="2" charset="0"/>
                <a:cs typeface="ADLaM Display" panose="02010000000000000000" pitchFamily="2" charset="0"/>
              </a:rPr>
              <a:t> (</a:t>
            </a:r>
            <a:r>
              <a:rPr lang="ko-KR" altLang="en-US" sz="2400" dirty="0">
                <a:latin typeface="ADLaM Display" panose="02010000000000000000" pitchFamily="2" charset="0"/>
                <a:cs typeface="ADLaM Display" panose="02010000000000000000" pitchFamily="2" charset="0"/>
              </a:rPr>
              <a:t>한자</a:t>
            </a:r>
            <a:r>
              <a:rPr lang="en-US" altLang="ko-KR" sz="2400" dirty="0">
                <a:latin typeface="ADLaM Display" panose="02010000000000000000" pitchFamily="2" charset="0"/>
                <a:cs typeface="ADLaM Display" panose="02010000000000000000" pitchFamily="2" charset="0"/>
              </a:rPr>
              <a:t>, Hanja). </a:t>
            </a:r>
            <a:r>
              <a:rPr lang="en-US" altLang="ko-KR" sz="24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Queste</a:t>
            </a:r>
            <a:r>
              <a:rPr lang="en-US" altLang="ko-KR" sz="2400" dirty="0">
                <a:latin typeface="ADLaM Display" panose="02010000000000000000" pitchFamily="2" charset="0"/>
                <a:cs typeface="ADLaM Display" panose="02010000000000000000" pitchFamily="2" charset="0"/>
              </a:rPr>
              <a:t> parole </a:t>
            </a:r>
            <a:r>
              <a:rPr lang="en-US" altLang="ko-KR" sz="24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sono</a:t>
            </a:r>
            <a:r>
              <a:rPr lang="en-US" altLang="ko-KR" sz="2400" dirty="0">
                <a:latin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ko-KR" sz="24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generalmente</a:t>
            </a:r>
            <a:r>
              <a:rPr lang="en-US" altLang="ko-KR" sz="2400" dirty="0">
                <a:latin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ko-KR" sz="24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più</a:t>
            </a:r>
            <a:r>
              <a:rPr lang="en-US" altLang="ko-KR" sz="2400" dirty="0">
                <a:latin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ko-KR" sz="24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formali</a:t>
            </a:r>
            <a:r>
              <a:rPr lang="en-US" altLang="ko-KR" sz="2400" dirty="0">
                <a:latin typeface="ADLaM Display" panose="02010000000000000000" pitchFamily="2" charset="0"/>
                <a:cs typeface="ADLaM Display" panose="02010000000000000000" pitchFamily="2" charset="0"/>
              </a:rPr>
              <a:t> o </a:t>
            </a:r>
            <a:r>
              <a:rPr lang="en-US" altLang="ko-KR" sz="24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utilizzate</a:t>
            </a:r>
            <a:r>
              <a:rPr lang="en-US" altLang="ko-KR" sz="2400" dirty="0">
                <a:latin typeface="ADLaM Display" panose="02010000000000000000" pitchFamily="2" charset="0"/>
                <a:cs typeface="ADLaM Display" panose="02010000000000000000" pitchFamily="2" charset="0"/>
              </a:rPr>
              <a:t> in </a:t>
            </a:r>
            <a:r>
              <a:rPr lang="en-US" altLang="ko-KR" sz="24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contesti</a:t>
            </a:r>
            <a:r>
              <a:rPr lang="en-US" altLang="ko-KR" sz="2400" dirty="0">
                <a:latin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ko-KR" sz="24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più</a:t>
            </a:r>
            <a:r>
              <a:rPr lang="en-US" altLang="ko-KR" sz="2400" dirty="0">
                <a:latin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ko-KR" sz="24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ufficiali</a:t>
            </a:r>
            <a:r>
              <a:rPr lang="en-US" altLang="ko-KR" sz="2400" dirty="0">
                <a:latin typeface="ADLaM Display" panose="02010000000000000000" pitchFamily="2" charset="0"/>
                <a:cs typeface="ADLaM Display" panose="02010000000000000000" pitchFamily="2" charset="0"/>
              </a:rPr>
              <a:t> e </a:t>
            </a:r>
            <a:r>
              <a:rPr lang="en-US" altLang="ko-KR" sz="24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tecnici</a:t>
            </a:r>
            <a:r>
              <a:rPr lang="en-US" altLang="ko-KR" sz="2400" dirty="0">
                <a:latin typeface="ADLaM Display" panose="02010000000000000000" pitchFamily="2" charset="0"/>
                <a:cs typeface="ADLaM Display" panose="02010000000000000000" pitchFamily="2" charset="0"/>
              </a:rPr>
              <a:t>. Per </a:t>
            </a:r>
            <a:r>
              <a:rPr lang="en-US" altLang="ko-KR" sz="24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esempio</a:t>
            </a:r>
            <a:r>
              <a:rPr lang="en-US" altLang="ko-KR" sz="2400" dirty="0">
                <a:latin typeface="ADLaM Display" panose="02010000000000000000" pitchFamily="2" charset="0"/>
                <a:cs typeface="ADLaM Display" panose="02010000000000000000" pitchFamily="2" charset="0"/>
              </a:rPr>
              <a:t>:</a:t>
            </a:r>
            <a:endParaRPr lang="ko-KR" altLang="en-US" sz="24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91831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639E4C-F102-B43C-60A0-7E93975D7D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5AE6FCE7-DBE6-094F-5484-F9B713CD6A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17D0D3F2-ADD9-A2F9-68E3-F7EFD9FC3A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335660"/>
            <a:ext cx="9144000" cy="2237546"/>
          </a:xfrm>
        </p:spPr>
        <p:txBody>
          <a:bodyPr>
            <a:normAutofit/>
          </a:bodyPr>
          <a:lstStyle/>
          <a:p>
            <a:r>
              <a:rPr lang="ko-KR" altLang="en-US" sz="34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한자어 </a:t>
            </a:r>
            <a:r>
              <a:rPr lang="en-US" altLang="ko-KR" sz="34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(Han-ja-</a:t>
            </a:r>
            <a:r>
              <a:rPr lang="en-US" altLang="ko-KR" sz="34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eo</a:t>
            </a:r>
            <a:r>
              <a:rPr lang="en-US" altLang="ko-KR" sz="34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) </a:t>
            </a:r>
            <a:br>
              <a:rPr lang="en-US" altLang="ko-KR" sz="34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</a:br>
            <a:r>
              <a:rPr lang="en-US" altLang="ko-KR" sz="34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numeri </a:t>
            </a:r>
            <a:r>
              <a:rPr lang="en-US" altLang="ko-KR" sz="34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sino</a:t>
            </a:r>
            <a:r>
              <a:rPr lang="en-US" altLang="ko-KR" sz="34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34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coreano</a:t>
            </a:r>
            <a:endParaRPr lang="ko-KR" altLang="en-US" sz="34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C3D31BD-3B51-937B-A0FC-C3F1C3C886EE}"/>
              </a:ext>
            </a:extLst>
          </p:cNvPr>
          <p:cNvSpPr txBox="1"/>
          <p:nvPr/>
        </p:nvSpPr>
        <p:spPr>
          <a:xfrm>
            <a:off x="949542" y="1677769"/>
            <a:ext cx="3712105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3200" dirty="0">
                <a:latin typeface="ADLaM Display" panose="02010000000000000000" pitchFamily="2" charset="0"/>
                <a:cs typeface="ADLaM Display" panose="02010000000000000000" pitchFamily="2" charset="0"/>
              </a:rPr>
              <a:t>일</a:t>
            </a:r>
            <a:r>
              <a:rPr lang="en-US" altLang="ko-KR" sz="3200" dirty="0">
                <a:latin typeface="ADLaM Display" panose="02010000000000000000" pitchFamily="2" charset="0"/>
                <a:cs typeface="ADLaM Display" panose="02010000000000000000" pitchFamily="2" charset="0"/>
              </a:rPr>
              <a:t>(il) = 1 </a:t>
            </a:r>
          </a:p>
          <a:p>
            <a:r>
              <a:rPr lang="ko-KR" altLang="en-US" sz="3200" dirty="0">
                <a:latin typeface="ADLaM Display" panose="02010000000000000000" pitchFamily="2" charset="0"/>
                <a:cs typeface="ADLaM Display" panose="02010000000000000000" pitchFamily="2" charset="0"/>
              </a:rPr>
              <a:t>이</a:t>
            </a:r>
            <a:r>
              <a:rPr lang="en-US" altLang="ko-KR" sz="3200" dirty="0">
                <a:latin typeface="ADLaM Display" panose="02010000000000000000" pitchFamily="2" charset="0"/>
                <a:cs typeface="ADLaM Display" panose="02010000000000000000" pitchFamily="2" charset="0"/>
              </a:rPr>
              <a:t>(</a:t>
            </a:r>
            <a:r>
              <a:rPr lang="en-US" altLang="ko-KR" sz="32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i</a:t>
            </a:r>
            <a:r>
              <a:rPr lang="en-US" altLang="ko-KR" sz="3200" dirty="0">
                <a:latin typeface="ADLaM Display" panose="02010000000000000000" pitchFamily="2" charset="0"/>
                <a:cs typeface="ADLaM Display" panose="02010000000000000000" pitchFamily="2" charset="0"/>
              </a:rPr>
              <a:t>) = 2 </a:t>
            </a:r>
          </a:p>
          <a:p>
            <a:r>
              <a:rPr lang="ko-KR" altLang="en-US" sz="3200" dirty="0">
                <a:latin typeface="ADLaM Display" panose="02010000000000000000" pitchFamily="2" charset="0"/>
                <a:cs typeface="ADLaM Display" panose="02010000000000000000" pitchFamily="2" charset="0"/>
              </a:rPr>
              <a:t>삼</a:t>
            </a:r>
            <a:r>
              <a:rPr lang="en-US" altLang="ko-KR" sz="3200" dirty="0">
                <a:latin typeface="ADLaM Display" panose="02010000000000000000" pitchFamily="2" charset="0"/>
                <a:cs typeface="ADLaM Display" panose="02010000000000000000" pitchFamily="2" charset="0"/>
              </a:rPr>
              <a:t>(</a:t>
            </a:r>
            <a:r>
              <a:rPr lang="en-US" altLang="ko-KR" sz="32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sam</a:t>
            </a:r>
            <a:r>
              <a:rPr lang="en-US" altLang="ko-KR" sz="3200" dirty="0">
                <a:latin typeface="ADLaM Display" panose="02010000000000000000" pitchFamily="2" charset="0"/>
                <a:cs typeface="ADLaM Display" panose="02010000000000000000" pitchFamily="2" charset="0"/>
              </a:rPr>
              <a:t>) = 3 </a:t>
            </a:r>
          </a:p>
          <a:p>
            <a:r>
              <a:rPr lang="ko-KR" altLang="en-US" sz="3200" dirty="0">
                <a:latin typeface="ADLaM Display" panose="02010000000000000000" pitchFamily="2" charset="0"/>
                <a:cs typeface="ADLaM Display" panose="02010000000000000000" pitchFamily="2" charset="0"/>
              </a:rPr>
              <a:t>사</a:t>
            </a:r>
            <a:r>
              <a:rPr lang="en-US" altLang="ko-KR" sz="3200" dirty="0">
                <a:latin typeface="ADLaM Display" panose="02010000000000000000" pitchFamily="2" charset="0"/>
                <a:cs typeface="ADLaM Display" panose="02010000000000000000" pitchFamily="2" charset="0"/>
              </a:rPr>
              <a:t>(</a:t>
            </a:r>
            <a:r>
              <a:rPr lang="en-US" altLang="ko-KR" sz="32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sa</a:t>
            </a:r>
            <a:r>
              <a:rPr lang="en-US" altLang="ko-KR" sz="3200" dirty="0">
                <a:latin typeface="ADLaM Display" panose="02010000000000000000" pitchFamily="2" charset="0"/>
                <a:cs typeface="ADLaM Display" panose="02010000000000000000" pitchFamily="2" charset="0"/>
              </a:rPr>
              <a:t>) = 4 </a:t>
            </a:r>
          </a:p>
          <a:p>
            <a:r>
              <a:rPr lang="ko-KR" altLang="en-US" sz="3200" dirty="0">
                <a:latin typeface="ADLaM Display" panose="02010000000000000000" pitchFamily="2" charset="0"/>
                <a:cs typeface="ADLaM Display" panose="02010000000000000000" pitchFamily="2" charset="0"/>
              </a:rPr>
              <a:t>오</a:t>
            </a:r>
            <a:r>
              <a:rPr lang="en-US" altLang="ko-KR" sz="3200" dirty="0">
                <a:latin typeface="ADLaM Display" panose="02010000000000000000" pitchFamily="2" charset="0"/>
                <a:cs typeface="ADLaM Display" panose="02010000000000000000" pitchFamily="2" charset="0"/>
              </a:rPr>
              <a:t>(o) = 5 </a:t>
            </a:r>
          </a:p>
          <a:p>
            <a:r>
              <a:rPr lang="ko-KR" altLang="en-US" sz="3200" dirty="0">
                <a:latin typeface="ADLaM Display" panose="02010000000000000000" pitchFamily="2" charset="0"/>
                <a:cs typeface="ADLaM Display" panose="02010000000000000000" pitchFamily="2" charset="0"/>
              </a:rPr>
              <a:t>육</a:t>
            </a:r>
            <a:r>
              <a:rPr lang="en-US" altLang="ko-KR" sz="3200" dirty="0">
                <a:latin typeface="ADLaM Display" panose="02010000000000000000" pitchFamily="2" charset="0"/>
                <a:cs typeface="ADLaM Display" panose="02010000000000000000" pitchFamily="2" charset="0"/>
              </a:rPr>
              <a:t>(yuk) = 6 </a:t>
            </a:r>
          </a:p>
          <a:p>
            <a:r>
              <a:rPr lang="ko-KR" altLang="en-US" sz="3200" dirty="0">
                <a:latin typeface="ADLaM Display" panose="02010000000000000000" pitchFamily="2" charset="0"/>
                <a:cs typeface="ADLaM Display" panose="02010000000000000000" pitchFamily="2" charset="0"/>
              </a:rPr>
              <a:t>칠</a:t>
            </a:r>
            <a:r>
              <a:rPr lang="en-US" altLang="ko-KR" sz="3200" dirty="0">
                <a:latin typeface="ADLaM Display" panose="02010000000000000000" pitchFamily="2" charset="0"/>
                <a:cs typeface="ADLaM Display" panose="02010000000000000000" pitchFamily="2" charset="0"/>
              </a:rPr>
              <a:t>(</a:t>
            </a:r>
            <a:r>
              <a:rPr lang="en-US" altLang="ko-KR" sz="32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cil</a:t>
            </a:r>
            <a:r>
              <a:rPr lang="en-US" altLang="ko-KR" sz="3200" dirty="0">
                <a:latin typeface="ADLaM Display" panose="02010000000000000000" pitchFamily="2" charset="0"/>
                <a:cs typeface="ADLaM Display" panose="02010000000000000000" pitchFamily="2" charset="0"/>
              </a:rPr>
              <a:t>) = 7 </a:t>
            </a:r>
          </a:p>
          <a:p>
            <a:r>
              <a:rPr lang="ko-KR" altLang="en-US" sz="3200" dirty="0">
                <a:latin typeface="ADLaM Display" panose="02010000000000000000" pitchFamily="2" charset="0"/>
                <a:cs typeface="ADLaM Display" panose="02010000000000000000" pitchFamily="2" charset="0"/>
              </a:rPr>
              <a:t>팔</a:t>
            </a:r>
            <a:r>
              <a:rPr lang="en-US" altLang="ko-KR" sz="3200" dirty="0">
                <a:latin typeface="ADLaM Display" panose="02010000000000000000" pitchFamily="2" charset="0"/>
                <a:cs typeface="ADLaM Display" panose="02010000000000000000" pitchFamily="2" charset="0"/>
              </a:rPr>
              <a:t>(pal) = 8 </a:t>
            </a:r>
          </a:p>
          <a:p>
            <a:r>
              <a:rPr lang="ko-KR" altLang="en-US" sz="3200" dirty="0">
                <a:latin typeface="ADLaM Display" panose="02010000000000000000" pitchFamily="2" charset="0"/>
                <a:cs typeface="ADLaM Display" panose="02010000000000000000" pitchFamily="2" charset="0"/>
              </a:rPr>
              <a:t>구</a:t>
            </a:r>
            <a:r>
              <a:rPr lang="en-US" altLang="ko-KR" sz="3200" dirty="0">
                <a:latin typeface="ADLaM Display" panose="02010000000000000000" pitchFamily="2" charset="0"/>
                <a:cs typeface="ADLaM Display" panose="02010000000000000000" pitchFamily="2" charset="0"/>
              </a:rPr>
              <a:t>(</a:t>
            </a:r>
            <a:r>
              <a:rPr lang="en-US" altLang="ko-KR" sz="32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ku</a:t>
            </a:r>
            <a:r>
              <a:rPr lang="en-US" altLang="ko-KR" sz="3200" dirty="0">
                <a:latin typeface="ADLaM Display" panose="02010000000000000000" pitchFamily="2" charset="0"/>
                <a:cs typeface="ADLaM Display" panose="02010000000000000000" pitchFamily="2" charset="0"/>
              </a:rPr>
              <a:t>) = 9 </a:t>
            </a:r>
          </a:p>
          <a:p>
            <a:r>
              <a:rPr lang="ko-KR" altLang="en-US" sz="3200" dirty="0">
                <a:latin typeface="ADLaM Display" panose="02010000000000000000" pitchFamily="2" charset="0"/>
                <a:cs typeface="ADLaM Display" panose="02010000000000000000" pitchFamily="2" charset="0"/>
              </a:rPr>
              <a:t>십</a:t>
            </a:r>
            <a:r>
              <a:rPr lang="en-US" altLang="ko-KR" sz="3200" dirty="0">
                <a:latin typeface="ADLaM Display" panose="02010000000000000000" pitchFamily="2" charset="0"/>
                <a:cs typeface="ADLaM Display" panose="02010000000000000000" pitchFamily="2" charset="0"/>
              </a:rPr>
              <a:t>(sip) = 10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411C778-513F-1CAB-8462-ED293F1E9958}"/>
              </a:ext>
            </a:extLst>
          </p:cNvPr>
          <p:cNvSpPr txBox="1"/>
          <p:nvPr/>
        </p:nvSpPr>
        <p:spPr>
          <a:xfrm>
            <a:off x="6046694" y="2132497"/>
            <a:ext cx="660698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4000" dirty="0">
                <a:latin typeface="ADLaM Display" panose="02010000000000000000" pitchFamily="2" charset="0"/>
                <a:cs typeface="ADLaM Display" panose="02010000000000000000" pitchFamily="2" charset="0"/>
              </a:rPr>
              <a:t>백</a:t>
            </a:r>
            <a:r>
              <a:rPr lang="en-US" altLang="ko-KR" sz="4000" dirty="0">
                <a:latin typeface="ADLaM Display" panose="02010000000000000000" pitchFamily="2" charset="0"/>
                <a:cs typeface="ADLaM Display" panose="02010000000000000000" pitchFamily="2" charset="0"/>
              </a:rPr>
              <a:t>(</a:t>
            </a:r>
            <a:r>
              <a:rPr lang="en-US" altLang="ko-KR" sz="40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bek</a:t>
            </a:r>
            <a:r>
              <a:rPr lang="en-US" altLang="ko-KR" sz="4000" dirty="0">
                <a:latin typeface="ADLaM Display" panose="02010000000000000000" pitchFamily="2" charset="0"/>
                <a:cs typeface="ADLaM Display" panose="02010000000000000000" pitchFamily="2" charset="0"/>
              </a:rPr>
              <a:t>)= 100 </a:t>
            </a:r>
          </a:p>
          <a:p>
            <a:r>
              <a:rPr lang="ko-KR" altLang="en-US" sz="4000" dirty="0">
                <a:latin typeface="ADLaM Display" panose="02010000000000000000" pitchFamily="2" charset="0"/>
                <a:cs typeface="ADLaM Display" panose="02010000000000000000" pitchFamily="2" charset="0"/>
              </a:rPr>
              <a:t>천</a:t>
            </a:r>
            <a:r>
              <a:rPr lang="en-US" altLang="ko-KR" sz="4000" dirty="0">
                <a:latin typeface="ADLaM Display" panose="02010000000000000000" pitchFamily="2" charset="0"/>
                <a:cs typeface="ADLaM Display" panose="02010000000000000000" pitchFamily="2" charset="0"/>
              </a:rPr>
              <a:t>(</a:t>
            </a:r>
            <a:r>
              <a:rPr lang="en-US" altLang="ko-KR" sz="40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cheon</a:t>
            </a:r>
            <a:r>
              <a:rPr lang="en-US" altLang="ko-KR" sz="4000" dirty="0">
                <a:latin typeface="ADLaM Display" panose="02010000000000000000" pitchFamily="2" charset="0"/>
                <a:cs typeface="ADLaM Display" panose="02010000000000000000" pitchFamily="2" charset="0"/>
              </a:rPr>
              <a:t>) = 1,000 </a:t>
            </a:r>
          </a:p>
          <a:p>
            <a:r>
              <a:rPr lang="ko-KR" altLang="en-US" sz="4000" dirty="0">
                <a:latin typeface="ADLaM Display" panose="02010000000000000000" pitchFamily="2" charset="0"/>
                <a:cs typeface="ADLaM Display" panose="02010000000000000000" pitchFamily="2" charset="0"/>
              </a:rPr>
              <a:t>만</a:t>
            </a:r>
            <a:r>
              <a:rPr lang="en-US" altLang="ko-KR" sz="4000" dirty="0">
                <a:latin typeface="ADLaM Display" panose="02010000000000000000" pitchFamily="2" charset="0"/>
                <a:cs typeface="ADLaM Display" panose="02010000000000000000" pitchFamily="2" charset="0"/>
              </a:rPr>
              <a:t>(man)= 10,000</a:t>
            </a:r>
            <a:endParaRPr lang="ko-KR" altLang="en-US" sz="40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116968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0FA6ED-17C6-249E-9248-F84A2F275F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DE9A8442-0FC7-D818-EDD2-42C58AD269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967AFAFE-0B9F-17C1-9E93-321522157F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335660"/>
            <a:ext cx="9144000" cy="2237546"/>
          </a:xfrm>
        </p:spPr>
        <p:txBody>
          <a:bodyPr>
            <a:normAutofit/>
          </a:bodyPr>
          <a:lstStyle/>
          <a:p>
            <a:r>
              <a:rPr lang="ko-KR" altLang="en-US" sz="34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한자어 </a:t>
            </a:r>
            <a:r>
              <a:rPr lang="en-US" altLang="ko-KR" sz="34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(Han-ja-</a:t>
            </a:r>
            <a:r>
              <a:rPr lang="en-US" altLang="ko-KR" sz="34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eo</a:t>
            </a:r>
            <a:r>
              <a:rPr lang="en-US" altLang="ko-KR" sz="34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) </a:t>
            </a:r>
            <a:br>
              <a:rPr lang="en-US" altLang="ko-KR" sz="34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</a:br>
            <a:r>
              <a:rPr lang="en-US" altLang="ko-KR" sz="34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numeri </a:t>
            </a:r>
            <a:r>
              <a:rPr lang="en-US" altLang="ko-KR" sz="34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sino</a:t>
            </a:r>
            <a:r>
              <a:rPr lang="en-US" altLang="ko-KR" sz="34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34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coreano</a:t>
            </a:r>
            <a:endParaRPr lang="ko-KR" altLang="en-US" sz="34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95240EB-453D-A948-DD7B-BD8891BCC3ED}"/>
              </a:ext>
            </a:extLst>
          </p:cNvPr>
          <p:cNvSpPr txBox="1"/>
          <p:nvPr/>
        </p:nvSpPr>
        <p:spPr>
          <a:xfrm>
            <a:off x="949542" y="1677769"/>
            <a:ext cx="3712105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3200" dirty="0">
                <a:latin typeface="ADLaM Display" panose="02010000000000000000" pitchFamily="2" charset="0"/>
                <a:cs typeface="ADLaM Display" panose="02010000000000000000" pitchFamily="2" charset="0"/>
              </a:rPr>
              <a:t>일</a:t>
            </a:r>
            <a:r>
              <a:rPr lang="en-US" altLang="ko-KR" sz="3200" dirty="0">
                <a:latin typeface="ADLaM Display" panose="02010000000000000000" pitchFamily="2" charset="0"/>
                <a:cs typeface="ADLaM Display" panose="02010000000000000000" pitchFamily="2" charset="0"/>
              </a:rPr>
              <a:t>(il) = 1 </a:t>
            </a:r>
          </a:p>
          <a:p>
            <a:r>
              <a:rPr lang="ko-KR" altLang="en-US" sz="3200" dirty="0">
                <a:latin typeface="ADLaM Display" panose="02010000000000000000" pitchFamily="2" charset="0"/>
                <a:cs typeface="ADLaM Display" panose="02010000000000000000" pitchFamily="2" charset="0"/>
              </a:rPr>
              <a:t>이</a:t>
            </a:r>
            <a:r>
              <a:rPr lang="en-US" altLang="ko-KR" sz="3200" dirty="0">
                <a:latin typeface="ADLaM Display" panose="02010000000000000000" pitchFamily="2" charset="0"/>
                <a:cs typeface="ADLaM Display" panose="02010000000000000000" pitchFamily="2" charset="0"/>
              </a:rPr>
              <a:t>(</a:t>
            </a:r>
            <a:r>
              <a:rPr lang="en-US" altLang="ko-KR" sz="32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i</a:t>
            </a:r>
            <a:r>
              <a:rPr lang="en-US" altLang="ko-KR" sz="3200" dirty="0">
                <a:latin typeface="ADLaM Display" panose="02010000000000000000" pitchFamily="2" charset="0"/>
                <a:cs typeface="ADLaM Display" panose="02010000000000000000" pitchFamily="2" charset="0"/>
              </a:rPr>
              <a:t>) = 2 </a:t>
            </a:r>
          </a:p>
          <a:p>
            <a:r>
              <a:rPr lang="ko-KR" altLang="en-US" sz="3200" dirty="0">
                <a:latin typeface="ADLaM Display" panose="02010000000000000000" pitchFamily="2" charset="0"/>
                <a:cs typeface="ADLaM Display" panose="02010000000000000000" pitchFamily="2" charset="0"/>
              </a:rPr>
              <a:t>삼</a:t>
            </a:r>
            <a:r>
              <a:rPr lang="en-US" altLang="ko-KR" sz="3200" dirty="0">
                <a:latin typeface="ADLaM Display" panose="02010000000000000000" pitchFamily="2" charset="0"/>
                <a:cs typeface="ADLaM Display" panose="02010000000000000000" pitchFamily="2" charset="0"/>
              </a:rPr>
              <a:t>(</a:t>
            </a:r>
            <a:r>
              <a:rPr lang="en-US" altLang="ko-KR" sz="32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sam</a:t>
            </a:r>
            <a:r>
              <a:rPr lang="en-US" altLang="ko-KR" sz="3200" dirty="0">
                <a:latin typeface="ADLaM Display" panose="02010000000000000000" pitchFamily="2" charset="0"/>
                <a:cs typeface="ADLaM Display" panose="02010000000000000000" pitchFamily="2" charset="0"/>
              </a:rPr>
              <a:t>) = 3 </a:t>
            </a:r>
          </a:p>
          <a:p>
            <a:r>
              <a:rPr lang="ko-KR" altLang="en-US" sz="3200" dirty="0">
                <a:latin typeface="ADLaM Display" panose="02010000000000000000" pitchFamily="2" charset="0"/>
                <a:cs typeface="ADLaM Display" panose="02010000000000000000" pitchFamily="2" charset="0"/>
              </a:rPr>
              <a:t>사</a:t>
            </a:r>
            <a:r>
              <a:rPr lang="en-US" altLang="ko-KR" sz="3200" dirty="0">
                <a:latin typeface="ADLaM Display" panose="02010000000000000000" pitchFamily="2" charset="0"/>
                <a:cs typeface="ADLaM Display" panose="02010000000000000000" pitchFamily="2" charset="0"/>
              </a:rPr>
              <a:t>(</a:t>
            </a:r>
            <a:r>
              <a:rPr lang="en-US" altLang="ko-KR" sz="32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sa</a:t>
            </a:r>
            <a:r>
              <a:rPr lang="en-US" altLang="ko-KR" sz="3200" dirty="0">
                <a:latin typeface="ADLaM Display" panose="02010000000000000000" pitchFamily="2" charset="0"/>
                <a:cs typeface="ADLaM Display" panose="02010000000000000000" pitchFamily="2" charset="0"/>
              </a:rPr>
              <a:t>) = 4 </a:t>
            </a:r>
          </a:p>
          <a:p>
            <a:r>
              <a:rPr lang="ko-KR" altLang="en-US" sz="3200" dirty="0">
                <a:latin typeface="ADLaM Display" panose="02010000000000000000" pitchFamily="2" charset="0"/>
                <a:cs typeface="ADLaM Display" panose="02010000000000000000" pitchFamily="2" charset="0"/>
              </a:rPr>
              <a:t>오</a:t>
            </a:r>
            <a:r>
              <a:rPr lang="en-US" altLang="ko-KR" sz="3200" dirty="0">
                <a:latin typeface="ADLaM Display" panose="02010000000000000000" pitchFamily="2" charset="0"/>
                <a:cs typeface="ADLaM Display" panose="02010000000000000000" pitchFamily="2" charset="0"/>
              </a:rPr>
              <a:t>(o) = 5 </a:t>
            </a:r>
          </a:p>
          <a:p>
            <a:r>
              <a:rPr lang="ko-KR" altLang="en-US" sz="3200" dirty="0">
                <a:latin typeface="ADLaM Display" panose="02010000000000000000" pitchFamily="2" charset="0"/>
                <a:cs typeface="ADLaM Display" panose="02010000000000000000" pitchFamily="2" charset="0"/>
              </a:rPr>
              <a:t>육</a:t>
            </a:r>
            <a:r>
              <a:rPr lang="en-US" altLang="ko-KR" sz="3200" dirty="0">
                <a:latin typeface="ADLaM Display" panose="02010000000000000000" pitchFamily="2" charset="0"/>
                <a:cs typeface="ADLaM Display" panose="02010000000000000000" pitchFamily="2" charset="0"/>
              </a:rPr>
              <a:t>(yuk) = 6 </a:t>
            </a:r>
          </a:p>
          <a:p>
            <a:r>
              <a:rPr lang="ko-KR" altLang="en-US" sz="3200" dirty="0">
                <a:latin typeface="ADLaM Display" panose="02010000000000000000" pitchFamily="2" charset="0"/>
                <a:cs typeface="ADLaM Display" panose="02010000000000000000" pitchFamily="2" charset="0"/>
              </a:rPr>
              <a:t>칠</a:t>
            </a:r>
            <a:r>
              <a:rPr lang="en-US" altLang="ko-KR" sz="3200" dirty="0">
                <a:latin typeface="ADLaM Display" panose="02010000000000000000" pitchFamily="2" charset="0"/>
                <a:cs typeface="ADLaM Display" panose="02010000000000000000" pitchFamily="2" charset="0"/>
              </a:rPr>
              <a:t>(</a:t>
            </a:r>
            <a:r>
              <a:rPr lang="en-US" altLang="ko-KR" sz="32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cil</a:t>
            </a:r>
            <a:r>
              <a:rPr lang="en-US" altLang="ko-KR" sz="3200" dirty="0">
                <a:latin typeface="ADLaM Display" panose="02010000000000000000" pitchFamily="2" charset="0"/>
                <a:cs typeface="ADLaM Display" panose="02010000000000000000" pitchFamily="2" charset="0"/>
              </a:rPr>
              <a:t>) = 7 </a:t>
            </a:r>
          </a:p>
          <a:p>
            <a:r>
              <a:rPr lang="ko-KR" altLang="en-US" sz="3200" dirty="0">
                <a:latin typeface="ADLaM Display" panose="02010000000000000000" pitchFamily="2" charset="0"/>
                <a:cs typeface="ADLaM Display" panose="02010000000000000000" pitchFamily="2" charset="0"/>
              </a:rPr>
              <a:t>팔</a:t>
            </a:r>
            <a:r>
              <a:rPr lang="en-US" altLang="ko-KR" sz="3200" dirty="0">
                <a:latin typeface="ADLaM Display" panose="02010000000000000000" pitchFamily="2" charset="0"/>
                <a:cs typeface="ADLaM Display" panose="02010000000000000000" pitchFamily="2" charset="0"/>
              </a:rPr>
              <a:t>(pal) = 8 </a:t>
            </a:r>
          </a:p>
          <a:p>
            <a:r>
              <a:rPr lang="ko-KR" altLang="en-US" sz="3200" dirty="0">
                <a:latin typeface="ADLaM Display" panose="02010000000000000000" pitchFamily="2" charset="0"/>
                <a:cs typeface="ADLaM Display" panose="02010000000000000000" pitchFamily="2" charset="0"/>
              </a:rPr>
              <a:t>구</a:t>
            </a:r>
            <a:r>
              <a:rPr lang="en-US" altLang="ko-KR" sz="3200" dirty="0">
                <a:latin typeface="ADLaM Display" panose="02010000000000000000" pitchFamily="2" charset="0"/>
                <a:cs typeface="ADLaM Display" panose="02010000000000000000" pitchFamily="2" charset="0"/>
              </a:rPr>
              <a:t>(</a:t>
            </a:r>
            <a:r>
              <a:rPr lang="en-US" altLang="ko-KR" sz="32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ku</a:t>
            </a:r>
            <a:r>
              <a:rPr lang="en-US" altLang="ko-KR" sz="3200" dirty="0">
                <a:latin typeface="ADLaM Display" panose="02010000000000000000" pitchFamily="2" charset="0"/>
                <a:cs typeface="ADLaM Display" panose="02010000000000000000" pitchFamily="2" charset="0"/>
              </a:rPr>
              <a:t>) = 9 </a:t>
            </a:r>
          </a:p>
          <a:p>
            <a:r>
              <a:rPr lang="ko-KR" altLang="en-US" sz="3200" dirty="0">
                <a:latin typeface="ADLaM Display" panose="02010000000000000000" pitchFamily="2" charset="0"/>
                <a:cs typeface="ADLaM Display" panose="02010000000000000000" pitchFamily="2" charset="0"/>
              </a:rPr>
              <a:t>십</a:t>
            </a:r>
            <a:r>
              <a:rPr lang="en-US" altLang="ko-KR" sz="3200" dirty="0">
                <a:latin typeface="ADLaM Display" panose="02010000000000000000" pitchFamily="2" charset="0"/>
                <a:cs typeface="ADLaM Display" panose="02010000000000000000" pitchFamily="2" charset="0"/>
              </a:rPr>
              <a:t>(sip) = 10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7396A7-C263-7F45-985E-0A940F8EBD48}"/>
              </a:ext>
            </a:extLst>
          </p:cNvPr>
          <p:cNvSpPr txBox="1"/>
          <p:nvPr/>
        </p:nvSpPr>
        <p:spPr>
          <a:xfrm>
            <a:off x="6046694" y="2132497"/>
            <a:ext cx="660698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4000" dirty="0">
                <a:latin typeface="ADLaM Display" panose="02010000000000000000" pitchFamily="2" charset="0"/>
                <a:cs typeface="ADLaM Display" panose="02010000000000000000" pitchFamily="2" charset="0"/>
              </a:rPr>
              <a:t>백</a:t>
            </a:r>
            <a:r>
              <a:rPr lang="en-US" altLang="ko-KR" sz="4000" dirty="0">
                <a:latin typeface="ADLaM Display" panose="02010000000000000000" pitchFamily="2" charset="0"/>
                <a:cs typeface="ADLaM Display" panose="02010000000000000000" pitchFamily="2" charset="0"/>
              </a:rPr>
              <a:t>(</a:t>
            </a:r>
            <a:r>
              <a:rPr lang="en-US" altLang="ko-KR" sz="40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bek</a:t>
            </a:r>
            <a:r>
              <a:rPr lang="en-US" altLang="ko-KR" sz="4000" dirty="0">
                <a:latin typeface="ADLaM Display" panose="02010000000000000000" pitchFamily="2" charset="0"/>
                <a:cs typeface="ADLaM Display" panose="02010000000000000000" pitchFamily="2" charset="0"/>
              </a:rPr>
              <a:t>)= 100 </a:t>
            </a:r>
          </a:p>
          <a:p>
            <a:r>
              <a:rPr lang="ko-KR" altLang="en-US" sz="4000" dirty="0">
                <a:latin typeface="ADLaM Display" panose="02010000000000000000" pitchFamily="2" charset="0"/>
                <a:cs typeface="ADLaM Display" panose="02010000000000000000" pitchFamily="2" charset="0"/>
              </a:rPr>
              <a:t>천</a:t>
            </a:r>
            <a:r>
              <a:rPr lang="en-US" altLang="ko-KR" sz="4000" dirty="0">
                <a:latin typeface="ADLaM Display" panose="02010000000000000000" pitchFamily="2" charset="0"/>
                <a:cs typeface="ADLaM Display" panose="02010000000000000000" pitchFamily="2" charset="0"/>
              </a:rPr>
              <a:t>(</a:t>
            </a:r>
            <a:r>
              <a:rPr lang="en-US" altLang="ko-KR" sz="40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cheon</a:t>
            </a:r>
            <a:r>
              <a:rPr lang="en-US" altLang="ko-KR" sz="4000" dirty="0">
                <a:latin typeface="ADLaM Display" panose="02010000000000000000" pitchFamily="2" charset="0"/>
                <a:cs typeface="ADLaM Display" panose="02010000000000000000" pitchFamily="2" charset="0"/>
              </a:rPr>
              <a:t>) = 1,000 </a:t>
            </a:r>
          </a:p>
          <a:p>
            <a:r>
              <a:rPr lang="ko-KR" altLang="en-US" sz="4000" dirty="0">
                <a:latin typeface="ADLaM Display" panose="02010000000000000000" pitchFamily="2" charset="0"/>
                <a:cs typeface="ADLaM Display" panose="02010000000000000000" pitchFamily="2" charset="0"/>
              </a:rPr>
              <a:t>만</a:t>
            </a:r>
            <a:r>
              <a:rPr lang="en-US" altLang="ko-KR" sz="4000" dirty="0">
                <a:latin typeface="ADLaM Display" panose="02010000000000000000" pitchFamily="2" charset="0"/>
                <a:cs typeface="ADLaM Display" panose="02010000000000000000" pitchFamily="2" charset="0"/>
              </a:rPr>
              <a:t>(man)= 10,000</a:t>
            </a:r>
            <a:endParaRPr lang="ko-KR" altLang="en-US" sz="40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5" name="그림 4" descr="텍스트, 인간의 얼굴, 사람, 지폐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EAABCF8E-9391-1072-EFE2-C1F6D0DA91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8173" y="4208095"/>
            <a:ext cx="4116391" cy="2513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02743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618B32-CE92-7B28-DA58-B328BEC3B6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3A0A3E00-37BF-CB33-364A-93DF3A13D4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F9FBC029-9919-13F8-7B35-FA1C77117A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335660"/>
            <a:ext cx="9144000" cy="2237546"/>
          </a:xfrm>
        </p:spPr>
        <p:txBody>
          <a:bodyPr>
            <a:normAutofit/>
          </a:bodyPr>
          <a:lstStyle/>
          <a:p>
            <a:r>
              <a:rPr lang="ko-KR" altLang="en-US" sz="34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한자어 </a:t>
            </a:r>
            <a:r>
              <a:rPr lang="en-US" altLang="ko-KR" sz="34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(Han-ja-</a:t>
            </a:r>
            <a:r>
              <a:rPr lang="en-US" altLang="ko-KR" sz="34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eo</a:t>
            </a:r>
            <a:r>
              <a:rPr lang="en-US" altLang="ko-KR" sz="34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) </a:t>
            </a:r>
            <a:br>
              <a:rPr lang="en-US" altLang="ko-KR" sz="34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</a:br>
            <a:r>
              <a:rPr lang="en-US" altLang="ko-KR" sz="34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numeri </a:t>
            </a:r>
            <a:r>
              <a:rPr lang="en-US" altLang="ko-KR" sz="34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sino</a:t>
            </a:r>
            <a:r>
              <a:rPr lang="en-US" altLang="ko-KR" sz="34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34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coreano</a:t>
            </a:r>
            <a:endParaRPr lang="ko-KR" altLang="en-US" sz="34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B7C0ED-162A-0256-0598-BF3B0A8E2AE3}"/>
              </a:ext>
            </a:extLst>
          </p:cNvPr>
          <p:cNvSpPr txBox="1"/>
          <p:nvPr/>
        </p:nvSpPr>
        <p:spPr>
          <a:xfrm>
            <a:off x="949542" y="1677769"/>
            <a:ext cx="3712105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3200" dirty="0">
                <a:latin typeface="ADLaM Display" panose="02010000000000000000" pitchFamily="2" charset="0"/>
                <a:cs typeface="ADLaM Display" panose="02010000000000000000" pitchFamily="2" charset="0"/>
              </a:rPr>
              <a:t>일</a:t>
            </a:r>
            <a:r>
              <a:rPr lang="en-US" altLang="ko-KR" sz="3200" dirty="0">
                <a:latin typeface="ADLaM Display" panose="02010000000000000000" pitchFamily="2" charset="0"/>
                <a:cs typeface="ADLaM Display" panose="02010000000000000000" pitchFamily="2" charset="0"/>
              </a:rPr>
              <a:t>(il) = 1 </a:t>
            </a:r>
          </a:p>
          <a:p>
            <a:r>
              <a:rPr lang="ko-KR" altLang="en-US" sz="3200" dirty="0">
                <a:latin typeface="ADLaM Display" panose="02010000000000000000" pitchFamily="2" charset="0"/>
                <a:cs typeface="ADLaM Display" panose="02010000000000000000" pitchFamily="2" charset="0"/>
              </a:rPr>
              <a:t>이</a:t>
            </a:r>
            <a:r>
              <a:rPr lang="en-US" altLang="ko-KR" sz="3200" dirty="0">
                <a:latin typeface="ADLaM Display" panose="02010000000000000000" pitchFamily="2" charset="0"/>
                <a:cs typeface="ADLaM Display" panose="02010000000000000000" pitchFamily="2" charset="0"/>
              </a:rPr>
              <a:t>(</a:t>
            </a:r>
            <a:r>
              <a:rPr lang="en-US" altLang="ko-KR" sz="32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i</a:t>
            </a:r>
            <a:r>
              <a:rPr lang="en-US" altLang="ko-KR" sz="3200" dirty="0">
                <a:latin typeface="ADLaM Display" panose="02010000000000000000" pitchFamily="2" charset="0"/>
                <a:cs typeface="ADLaM Display" panose="02010000000000000000" pitchFamily="2" charset="0"/>
              </a:rPr>
              <a:t>) = 2 </a:t>
            </a:r>
          </a:p>
          <a:p>
            <a:r>
              <a:rPr lang="ko-KR" altLang="en-US" sz="3200" dirty="0">
                <a:latin typeface="ADLaM Display" panose="02010000000000000000" pitchFamily="2" charset="0"/>
                <a:cs typeface="ADLaM Display" panose="02010000000000000000" pitchFamily="2" charset="0"/>
              </a:rPr>
              <a:t>삼</a:t>
            </a:r>
            <a:r>
              <a:rPr lang="en-US" altLang="ko-KR" sz="3200" dirty="0">
                <a:latin typeface="ADLaM Display" panose="02010000000000000000" pitchFamily="2" charset="0"/>
                <a:cs typeface="ADLaM Display" panose="02010000000000000000" pitchFamily="2" charset="0"/>
              </a:rPr>
              <a:t>(</a:t>
            </a:r>
            <a:r>
              <a:rPr lang="en-US" altLang="ko-KR" sz="32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sam</a:t>
            </a:r>
            <a:r>
              <a:rPr lang="en-US" altLang="ko-KR" sz="3200" dirty="0">
                <a:latin typeface="ADLaM Display" panose="02010000000000000000" pitchFamily="2" charset="0"/>
                <a:cs typeface="ADLaM Display" panose="02010000000000000000" pitchFamily="2" charset="0"/>
              </a:rPr>
              <a:t>) = 3 </a:t>
            </a:r>
          </a:p>
          <a:p>
            <a:r>
              <a:rPr lang="ko-KR" altLang="en-US" sz="3200" dirty="0">
                <a:latin typeface="ADLaM Display" panose="02010000000000000000" pitchFamily="2" charset="0"/>
                <a:cs typeface="ADLaM Display" panose="02010000000000000000" pitchFamily="2" charset="0"/>
              </a:rPr>
              <a:t>사</a:t>
            </a:r>
            <a:r>
              <a:rPr lang="en-US" altLang="ko-KR" sz="3200" dirty="0">
                <a:latin typeface="ADLaM Display" panose="02010000000000000000" pitchFamily="2" charset="0"/>
                <a:cs typeface="ADLaM Display" panose="02010000000000000000" pitchFamily="2" charset="0"/>
              </a:rPr>
              <a:t>(</a:t>
            </a:r>
            <a:r>
              <a:rPr lang="en-US" altLang="ko-KR" sz="32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sa</a:t>
            </a:r>
            <a:r>
              <a:rPr lang="en-US" altLang="ko-KR" sz="3200" dirty="0">
                <a:latin typeface="ADLaM Display" panose="02010000000000000000" pitchFamily="2" charset="0"/>
                <a:cs typeface="ADLaM Display" panose="02010000000000000000" pitchFamily="2" charset="0"/>
              </a:rPr>
              <a:t>) = 4 </a:t>
            </a:r>
          </a:p>
          <a:p>
            <a:r>
              <a:rPr lang="ko-KR" altLang="en-US" sz="3200" dirty="0">
                <a:latin typeface="ADLaM Display" panose="02010000000000000000" pitchFamily="2" charset="0"/>
                <a:cs typeface="ADLaM Display" panose="02010000000000000000" pitchFamily="2" charset="0"/>
              </a:rPr>
              <a:t>오</a:t>
            </a:r>
            <a:r>
              <a:rPr lang="en-US" altLang="ko-KR" sz="3200" dirty="0">
                <a:latin typeface="ADLaM Display" panose="02010000000000000000" pitchFamily="2" charset="0"/>
                <a:cs typeface="ADLaM Display" panose="02010000000000000000" pitchFamily="2" charset="0"/>
              </a:rPr>
              <a:t>(o) = 5 </a:t>
            </a:r>
          </a:p>
          <a:p>
            <a:r>
              <a:rPr lang="ko-KR" altLang="en-US" sz="3200" dirty="0">
                <a:latin typeface="ADLaM Display" panose="02010000000000000000" pitchFamily="2" charset="0"/>
                <a:cs typeface="ADLaM Display" panose="02010000000000000000" pitchFamily="2" charset="0"/>
              </a:rPr>
              <a:t>육</a:t>
            </a:r>
            <a:r>
              <a:rPr lang="en-US" altLang="ko-KR" sz="3200" dirty="0">
                <a:latin typeface="ADLaM Display" panose="02010000000000000000" pitchFamily="2" charset="0"/>
                <a:cs typeface="ADLaM Display" panose="02010000000000000000" pitchFamily="2" charset="0"/>
              </a:rPr>
              <a:t>(yuk) = 6 </a:t>
            </a:r>
          </a:p>
          <a:p>
            <a:r>
              <a:rPr lang="ko-KR" altLang="en-US" sz="3200" dirty="0">
                <a:latin typeface="ADLaM Display" panose="02010000000000000000" pitchFamily="2" charset="0"/>
                <a:cs typeface="ADLaM Display" panose="02010000000000000000" pitchFamily="2" charset="0"/>
              </a:rPr>
              <a:t>칠</a:t>
            </a:r>
            <a:r>
              <a:rPr lang="en-US" altLang="ko-KR" sz="3200" dirty="0">
                <a:latin typeface="ADLaM Display" panose="02010000000000000000" pitchFamily="2" charset="0"/>
                <a:cs typeface="ADLaM Display" panose="02010000000000000000" pitchFamily="2" charset="0"/>
              </a:rPr>
              <a:t>(</a:t>
            </a:r>
            <a:r>
              <a:rPr lang="en-US" altLang="ko-KR" sz="32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cil</a:t>
            </a:r>
            <a:r>
              <a:rPr lang="en-US" altLang="ko-KR" sz="3200" dirty="0">
                <a:latin typeface="ADLaM Display" panose="02010000000000000000" pitchFamily="2" charset="0"/>
                <a:cs typeface="ADLaM Display" panose="02010000000000000000" pitchFamily="2" charset="0"/>
              </a:rPr>
              <a:t>) = 7 </a:t>
            </a:r>
          </a:p>
          <a:p>
            <a:r>
              <a:rPr lang="ko-KR" altLang="en-US" sz="3200" dirty="0">
                <a:latin typeface="ADLaM Display" panose="02010000000000000000" pitchFamily="2" charset="0"/>
                <a:cs typeface="ADLaM Display" panose="02010000000000000000" pitchFamily="2" charset="0"/>
              </a:rPr>
              <a:t>팔</a:t>
            </a:r>
            <a:r>
              <a:rPr lang="en-US" altLang="ko-KR" sz="3200" dirty="0">
                <a:latin typeface="ADLaM Display" panose="02010000000000000000" pitchFamily="2" charset="0"/>
                <a:cs typeface="ADLaM Display" panose="02010000000000000000" pitchFamily="2" charset="0"/>
              </a:rPr>
              <a:t>(pal) = 8 </a:t>
            </a:r>
          </a:p>
          <a:p>
            <a:r>
              <a:rPr lang="ko-KR" altLang="en-US" sz="3200" dirty="0">
                <a:latin typeface="ADLaM Display" panose="02010000000000000000" pitchFamily="2" charset="0"/>
                <a:cs typeface="ADLaM Display" panose="02010000000000000000" pitchFamily="2" charset="0"/>
              </a:rPr>
              <a:t>구</a:t>
            </a:r>
            <a:r>
              <a:rPr lang="en-US" altLang="ko-KR" sz="3200" dirty="0">
                <a:latin typeface="ADLaM Display" panose="02010000000000000000" pitchFamily="2" charset="0"/>
                <a:cs typeface="ADLaM Display" panose="02010000000000000000" pitchFamily="2" charset="0"/>
              </a:rPr>
              <a:t>(</a:t>
            </a:r>
            <a:r>
              <a:rPr lang="en-US" altLang="ko-KR" sz="32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ku</a:t>
            </a:r>
            <a:r>
              <a:rPr lang="en-US" altLang="ko-KR" sz="3200" dirty="0">
                <a:latin typeface="ADLaM Display" panose="02010000000000000000" pitchFamily="2" charset="0"/>
                <a:cs typeface="ADLaM Display" panose="02010000000000000000" pitchFamily="2" charset="0"/>
              </a:rPr>
              <a:t>) = 9 </a:t>
            </a:r>
          </a:p>
          <a:p>
            <a:r>
              <a:rPr lang="ko-KR" altLang="en-US" sz="3200" dirty="0">
                <a:latin typeface="ADLaM Display" panose="02010000000000000000" pitchFamily="2" charset="0"/>
                <a:cs typeface="ADLaM Display" panose="02010000000000000000" pitchFamily="2" charset="0"/>
              </a:rPr>
              <a:t>십</a:t>
            </a:r>
            <a:r>
              <a:rPr lang="en-US" altLang="ko-KR" sz="3200" dirty="0">
                <a:latin typeface="ADLaM Display" panose="02010000000000000000" pitchFamily="2" charset="0"/>
                <a:cs typeface="ADLaM Display" panose="02010000000000000000" pitchFamily="2" charset="0"/>
              </a:rPr>
              <a:t>(sip) = 10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D49CB5-2506-66D7-E169-CD18D725ABD7}"/>
              </a:ext>
            </a:extLst>
          </p:cNvPr>
          <p:cNvSpPr txBox="1"/>
          <p:nvPr/>
        </p:nvSpPr>
        <p:spPr>
          <a:xfrm>
            <a:off x="6046694" y="2132497"/>
            <a:ext cx="660698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4000" dirty="0">
                <a:latin typeface="ADLaM Display" panose="02010000000000000000" pitchFamily="2" charset="0"/>
                <a:cs typeface="ADLaM Display" panose="02010000000000000000" pitchFamily="2" charset="0"/>
              </a:rPr>
              <a:t>백</a:t>
            </a:r>
            <a:r>
              <a:rPr lang="en-US" altLang="ko-KR" sz="4000" dirty="0">
                <a:latin typeface="ADLaM Display" panose="02010000000000000000" pitchFamily="2" charset="0"/>
                <a:cs typeface="ADLaM Display" panose="02010000000000000000" pitchFamily="2" charset="0"/>
              </a:rPr>
              <a:t>(</a:t>
            </a:r>
            <a:r>
              <a:rPr lang="en-US" altLang="ko-KR" sz="40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bek</a:t>
            </a:r>
            <a:r>
              <a:rPr lang="en-US" altLang="ko-KR" sz="4000" dirty="0">
                <a:latin typeface="ADLaM Display" panose="02010000000000000000" pitchFamily="2" charset="0"/>
                <a:cs typeface="ADLaM Display" panose="02010000000000000000" pitchFamily="2" charset="0"/>
              </a:rPr>
              <a:t>)= 100 </a:t>
            </a:r>
          </a:p>
          <a:p>
            <a:r>
              <a:rPr lang="ko-KR" altLang="en-US" sz="4000" dirty="0">
                <a:latin typeface="ADLaM Display" panose="02010000000000000000" pitchFamily="2" charset="0"/>
                <a:cs typeface="ADLaM Display" panose="02010000000000000000" pitchFamily="2" charset="0"/>
              </a:rPr>
              <a:t>천</a:t>
            </a:r>
            <a:r>
              <a:rPr lang="en-US" altLang="ko-KR" sz="4000" dirty="0">
                <a:latin typeface="ADLaM Display" panose="02010000000000000000" pitchFamily="2" charset="0"/>
                <a:cs typeface="ADLaM Display" panose="02010000000000000000" pitchFamily="2" charset="0"/>
              </a:rPr>
              <a:t>(</a:t>
            </a:r>
            <a:r>
              <a:rPr lang="en-US" altLang="ko-KR" sz="40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cheon</a:t>
            </a:r>
            <a:r>
              <a:rPr lang="en-US" altLang="ko-KR" sz="4000" dirty="0">
                <a:latin typeface="ADLaM Display" panose="02010000000000000000" pitchFamily="2" charset="0"/>
                <a:cs typeface="ADLaM Display" panose="02010000000000000000" pitchFamily="2" charset="0"/>
              </a:rPr>
              <a:t>) = 1,000 </a:t>
            </a:r>
          </a:p>
          <a:p>
            <a:r>
              <a:rPr lang="ko-KR" altLang="en-US" sz="4000" dirty="0">
                <a:latin typeface="ADLaM Display" panose="02010000000000000000" pitchFamily="2" charset="0"/>
                <a:cs typeface="ADLaM Display" panose="02010000000000000000" pitchFamily="2" charset="0"/>
              </a:rPr>
              <a:t>만</a:t>
            </a:r>
            <a:r>
              <a:rPr lang="en-US" altLang="ko-KR" sz="4000" dirty="0">
                <a:latin typeface="ADLaM Display" panose="02010000000000000000" pitchFamily="2" charset="0"/>
                <a:cs typeface="ADLaM Display" panose="02010000000000000000" pitchFamily="2" charset="0"/>
              </a:rPr>
              <a:t>(man)= 10,000</a:t>
            </a:r>
            <a:endParaRPr lang="ko-KR" altLang="en-US" sz="40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6" name="그림 5" descr="시계, 벽시계, 쿼츠 시계, 시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1F7FC22E-3B9E-97AE-90F6-BDA7CCCE68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6694" y="4071489"/>
            <a:ext cx="2478785" cy="253701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BB6A055-DE0E-0B28-4F9E-3EC264AF479C}"/>
              </a:ext>
            </a:extLst>
          </p:cNvPr>
          <p:cNvSpPr txBox="1"/>
          <p:nvPr/>
        </p:nvSpPr>
        <p:spPr>
          <a:xfrm>
            <a:off x="8525479" y="5962170"/>
            <a:ext cx="20104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(Minuti e secondi</a:t>
            </a:r>
          </a:p>
          <a:p>
            <a:r>
              <a:rPr lang="en-US" altLang="ko-KR" dirty="0" err="1"/>
              <a:t>Anche</a:t>
            </a:r>
            <a:r>
              <a:rPr lang="en-US" altLang="ko-KR" dirty="0"/>
              <a:t> la data)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3470566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722291-E6DA-B2A7-850E-25928FDC05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9DCD3A93-FABA-51D5-B477-BD42419370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1E08E677-413B-920B-071B-EA3A066910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-809276"/>
            <a:ext cx="9144000" cy="2237546"/>
          </a:xfrm>
        </p:spPr>
        <p:txBody>
          <a:bodyPr>
            <a:normAutofit/>
          </a:bodyPr>
          <a:lstStyle/>
          <a:p>
            <a:r>
              <a:rPr lang="ko-KR" altLang="en-US" sz="34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한자어 </a:t>
            </a:r>
            <a:r>
              <a:rPr lang="en-US" altLang="ko-KR" sz="34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(Han-ja-</a:t>
            </a:r>
            <a:r>
              <a:rPr lang="en-US" altLang="ko-KR" sz="34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eo</a:t>
            </a:r>
            <a:r>
              <a:rPr lang="en-US" altLang="ko-KR" sz="34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) </a:t>
            </a:r>
            <a:br>
              <a:rPr lang="en-US" altLang="ko-KR" sz="34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</a:br>
            <a:r>
              <a:rPr lang="en-US" altLang="ko-KR" sz="34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numeri </a:t>
            </a:r>
            <a:r>
              <a:rPr lang="en-US" altLang="ko-KR" sz="34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sino</a:t>
            </a:r>
            <a:r>
              <a:rPr lang="en-US" altLang="ko-KR" sz="34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34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coreano</a:t>
            </a:r>
            <a:endParaRPr lang="ko-KR" altLang="en-US" sz="34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F8C4C1A-0E97-BDC2-3939-EDE9006C3AE4}"/>
              </a:ext>
            </a:extLst>
          </p:cNvPr>
          <p:cNvSpPr txBox="1"/>
          <p:nvPr/>
        </p:nvSpPr>
        <p:spPr>
          <a:xfrm>
            <a:off x="493059" y="1631577"/>
            <a:ext cx="11438965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400" dirty="0">
                <a:latin typeface="ADLaM Display" panose="02010000000000000000" pitchFamily="2" charset="0"/>
                <a:cs typeface="ADLaM Display" panose="02010000000000000000" pitchFamily="2" charset="0"/>
              </a:rPr>
              <a:t>1	</a:t>
            </a:r>
            <a:r>
              <a:rPr lang="ko-KR" altLang="en-US" sz="2400" dirty="0">
                <a:latin typeface="ADLaM Display" panose="02010000000000000000" pitchFamily="2" charset="0"/>
                <a:cs typeface="ADLaM Display" panose="02010000000000000000" pitchFamily="2" charset="0"/>
              </a:rPr>
              <a:t>일	일월	</a:t>
            </a:r>
            <a:r>
              <a:rPr lang="en-US" altLang="ko-KR" sz="2400" dirty="0">
                <a:latin typeface="ADLaM Display" panose="02010000000000000000" pitchFamily="2" charset="0"/>
                <a:cs typeface="ADLaM Display" panose="02010000000000000000" pitchFamily="2" charset="0"/>
              </a:rPr>
              <a:t>[</a:t>
            </a:r>
            <a:r>
              <a:rPr lang="en-US" altLang="ko-KR" sz="24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i-ruol</a:t>
            </a:r>
            <a:r>
              <a:rPr lang="en-US" altLang="ko-KR" sz="2400" dirty="0">
                <a:latin typeface="ADLaM Display" panose="02010000000000000000" pitchFamily="2" charset="0"/>
                <a:cs typeface="ADLaM Display" panose="02010000000000000000" pitchFamily="2" charset="0"/>
              </a:rPr>
              <a:t>]	</a:t>
            </a:r>
            <a:endParaRPr lang="ko-KR" altLang="en-US" sz="24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  <a:p>
            <a:r>
              <a:rPr lang="en-US" altLang="ko-KR" sz="2400" dirty="0">
                <a:latin typeface="ADLaM Display" panose="02010000000000000000" pitchFamily="2" charset="0"/>
                <a:cs typeface="ADLaM Display" panose="02010000000000000000" pitchFamily="2" charset="0"/>
              </a:rPr>
              <a:t>2	</a:t>
            </a:r>
            <a:r>
              <a:rPr lang="ko-KR" altLang="en-US" sz="2400" dirty="0">
                <a:latin typeface="ADLaM Display" panose="02010000000000000000" pitchFamily="2" charset="0"/>
                <a:cs typeface="ADLaM Display" panose="02010000000000000000" pitchFamily="2" charset="0"/>
              </a:rPr>
              <a:t>이	이월	</a:t>
            </a:r>
            <a:r>
              <a:rPr lang="en-US" altLang="ko-KR" sz="2400" dirty="0">
                <a:latin typeface="ADLaM Display" panose="02010000000000000000" pitchFamily="2" charset="0"/>
                <a:cs typeface="ADLaM Display" panose="02010000000000000000" pitchFamily="2" charset="0"/>
              </a:rPr>
              <a:t>[</a:t>
            </a:r>
            <a:r>
              <a:rPr lang="en-US" altLang="ko-KR" sz="24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i-wol</a:t>
            </a:r>
            <a:r>
              <a:rPr lang="en-US" altLang="ko-KR" sz="2400" dirty="0">
                <a:latin typeface="ADLaM Display" panose="02010000000000000000" pitchFamily="2" charset="0"/>
                <a:cs typeface="ADLaM Display" panose="02010000000000000000" pitchFamily="2" charset="0"/>
              </a:rPr>
              <a:t>]	</a:t>
            </a:r>
            <a:endParaRPr lang="ko-KR" altLang="en-US" sz="24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  <a:p>
            <a:r>
              <a:rPr lang="en-US" altLang="ko-KR" sz="2400" dirty="0">
                <a:latin typeface="ADLaM Display" panose="02010000000000000000" pitchFamily="2" charset="0"/>
                <a:cs typeface="ADLaM Display" panose="02010000000000000000" pitchFamily="2" charset="0"/>
              </a:rPr>
              <a:t>3	</a:t>
            </a:r>
            <a:r>
              <a:rPr lang="ko-KR" altLang="en-US" sz="2400" dirty="0">
                <a:latin typeface="ADLaM Display" panose="02010000000000000000" pitchFamily="2" charset="0"/>
                <a:cs typeface="ADLaM Display" panose="02010000000000000000" pitchFamily="2" charset="0"/>
              </a:rPr>
              <a:t>삼	삼월	</a:t>
            </a:r>
            <a:r>
              <a:rPr lang="en-US" altLang="ko-KR" sz="2400" dirty="0">
                <a:latin typeface="ADLaM Display" panose="02010000000000000000" pitchFamily="2" charset="0"/>
                <a:cs typeface="ADLaM Display" panose="02010000000000000000" pitchFamily="2" charset="0"/>
              </a:rPr>
              <a:t>[</a:t>
            </a:r>
            <a:r>
              <a:rPr lang="en-US" altLang="ko-KR" sz="24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sa-mwol</a:t>
            </a:r>
            <a:r>
              <a:rPr lang="en-US" altLang="ko-KR" sz="2400" dirty="0">
                <a:latin typeface="ADLaM Display" panose="02010000000000000000" pitchFamily="2" charset="0"/>
                <a:cs typeface="ADLaM Display" panose="02010000000000000000" pitchFamily="2" charset="0"/>
              </a:rPr>
              <a:t>]	</a:t>
            </a:r>
            <a:endParaRPr lang="ko-KR" altLang="en-US" sz="24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  <a:p>
            <a:r>
              <a:rPr lang="en-US" altLang="ko-KR" sz="2400" dirty="0">
                <a:latin typeface="ADLaM Display" panose="02010000000000000000" pitchFamily="2" charset="0"/>
                <a:cs typeface="ADLaM Display" panose="02010000000000000000" pitchFamily="2" charset="0"/>
              </a:rPr>
              <a:t>4	</a:t>
            </a:r>
            <a:r>
              <a:rPr lang="ko-KR" altLang="en-US" sz="2400" dirty="0">
                <a:latin typeface="ADLaM Display" panose="02010000000000000000" pitchFamily="2" charset="0"/>
                <a:cs typeface="ADLaM Display" panose="02010000000000000000" pitchFamily="2" charset="0"/>
              </a:rPr>
              <a:t>사	사월	</a:t>
            </a:r>
            <a:r>
              <a:rPr lang="en-US" altLang="ko-KR" sz="2400" dirty="0">
                <a:latin typeface="ADLaM Display" panose="02010000000000000000" pitchFamily="2" charset="0"/>
                <a:cs typeface="ADLaM Display" panose="02010000000000000000" pitchFamily="2" charset="0"/>
              </a:rPr>
              <a:t>[</a:t>
            </a:r>
            <a:r>
              <a:rPr lang="en-US" altLang="ko-KR" sz="24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sa-wol</a:t>
            </a:r>
            <a:r>
              <a:rPr lang="en-US" altLang="ko-KR" sz="2400" dirty="0">
                <a:latin typeface="ADLaM Display" panose="02010000000000000000" pitchFamily="2" charset="0"/>
                <a:cs typeface="ADLaM Display" panose="02010000000000000000" pitchFamily="2" charset="0"/>
              </a:rPr>
              <a:t>]	</a:t>
            </a:r>
            <a:endParaRPr lang="ko-KR" altLang="en-US" sz="24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  <a:p>
            <a:r>
              <a:rPr lang="en-US" altLang="ko-KR" sz="2400" dirty="0">
                <a:latin typeface="ADLaM Display" panose="02010000000000000000" pitchFamily="2" charset="0"/>
                <a:cs typeface="ADLaM Display" panose="02010000000000000000" pitchFamily="2" charset="0"/>
              </a:rPr>
              <a:t>5	</a:t>
            </a:r>
            <a:r>
              <a:rPr lang="ko-KR" altLang="en-US" sz="2400" dirty="0">
                <a:latin typeface="ADLaM Display" panose="02010000000000000000" pitchFamily="2" charset="0"/>
                <a:cs typeface="ADLaM Display" panose="02010000000000000000" pitchFamily="2" charset="0"/>
              </a:rPr>
              <a:t>오	오월	</a:t>
            </a:r>
            <a:r>
              <a:rPr lang="en-US" altLang="ko-KR" sz="2400" dirty="0">
                <a:latin typeface="ADLaM Display" panose="02010000000000000000" pitchFamily="2" charset="0"/>
                <a:cs typeface="ADLaM Display" panose="02010000000000000000" pitchFamily="2" charset="0"/>
              </a:rPr>
              <a:t>[o-</a:t>
            </a:r>
            <a:r>
              <a:rPr lang="en-US" altLang="ko-KR" sz="24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wol</a:t>
            </a:r>
            <a:r>
              <a:rPr lang="en-US" altLang="ko-KR" sz="2400" dirty="0">
                <a:latin typeface="ADLaM Display" panose="02010000000000000000" pitchFamily="2" charset="0"/>
                <a:cs typeface="ADLaM Display" panose="02010000000000000000" pitchFamily="2" charset="0"/>
              </a:rPr>
              <a:t>]	</a:t>
            </a:r>
            <a:endParaRPr lang="ko-KR" altLang="en-US" sz="24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  <a:p>
            <a:r>
              <a:rPr lang="en-US" altLang="ko-KR" sz="2400" dirty="0">
                <a:latin typeface="ADLaM Display" panose="02010000000000000000" pitchFamily="2" charset="0"/>
                <a:cs typeface="ADLaM Display" panose="02010000000000000000" pitchFamily="2" charset="0"/>
              </a:rPr>
              <a:t>6	</a:t>
            </a:r>
            <a:r>
              <a:rPr lang="ko-KR" altLang="en-US" sz="2400" dirty="0">
                <a:latin typeface="ADLaM Display" panose="02010000000000000000" pitchFamily="2" charset="0"/>
                <a:cs typeface="ADLaM Display" panose="02010000000000000000" pitchFamily="2" charset="0"/>
              </a:rPr>
              <a:t>육	유월 ✅</a:t>
            </a:r>
            <a:r>
              <a:rPr lang="en-US" altLang="ko-KR" sz="2400" dirty="0">
                <a:latin typeface="ADLaM Display" panose="02010000000000000000" pitchFamily="2" charset="0"/>
                <a:cs typeface="ADLaM Display" panose="02010000000000000000" pitchFamily="2" charset="0"/>
              </a:rPr>
              <a:t>[</a:t>
            </a:r>
            <a:r>
              <a:rPr lang="en-US" altLang="ko-KR" sz="24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yu-wol</a:t>
            </a:r>
            <a:r>
              <a:rPr lang="en-US" altLang="ko-KR" sz="2400" dirty="0">
                <a:latin typeface="ADLaM Display" panose="02010000000000000000" pitchFamily="2" charset="0"/>
                <a:cs typeface="ADLaM Display" panose="02010000000000000000" pitchFamily="2" charset="0"/>
              </a:rPr>
              <a:t>]	</a:t>
            </a:r>
          </a:p>
          <a:p>
            <a:r>
              <a:rPr lang="en-US" altLang="ko-KR" sz="2400" dirty="0">
                <a:latin typeface="ADLaM Display" panose="02010000000000000000" pitchFamily="2" charset="0"/>
                <a:cs typeface="ADLaM Display" panose="02010000000000000000" pitchFamily="2" charset="0"/>
              </a:rPr>
              <a:t>7	</a:t>
            </a:r>
            <a:r>
              <a:rPr lang="ko-KR" altLang="en-US" sz="2400" dirty="0">
                <a:latin typeface="ADLaM Display" panose="02010000000000000000" pitchFamily="2" charset="0"/>
                <a:cs typeface="ADLaM Display" panose="02010000000000000000" pitchFamily="2" charset="0"/>
              </a:rPr>
              <a:t>칠	칠월	</a:t>
            </a:r>
            <a:r>
              <a:rPr lang="en-US" altLang="ko-KR" sz="2400" dirty="0">
                <a:latin typeface="ADLaM Display" panose="02010000000000000000" pitchFamily="2" charset="0"/>
                <a:cs typeface="ADLaM Display" panose="02010000000000000000" pitchFamily="2" charset="0"/>
              </a:rPr>
              <a:t>[chi-</a:t>
            </a:r>
            <a:r>
              <a:rPr lang="en-US" altLang="ko-KR" sz="24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ruol</a:t>
            </a:r>
            <a:r>
              <a:rPr lang="en-US" altLang="ko-KR" sz="2400" dirty="0">
                <a:latin typeface="ADLaM Display" panose="02010000000000000000" pitchFamily="2" charset="0"/>
                <a:cs typeface="ADLaM Display" panose="02010000000000000000" pitchFamily="2" charset="0"/>
              </a:rPr>
              <a:t>]	</a:t>
            </a:r>
            <a:endParaRPr lang="ko-KR" altLang="en-US" sz="24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  <a:p>
            <a:r>
              <a:rPr lang="en-US" altLang="ko-KR" sz="2400" dirty="0">
                <a:latin typeface="ADLaM Display" panose="02010000000000000000" pitchFamily="2" charset="0"/>
                <a:cs typeface="ADLaM Display" panose="02010000000000000000" pitchFamily="2" charset="0"/>
              </a:rPr>
              <a:t>8	</a:t>
            </a:r>
            <a:r>
              <a:rPr lang="ko-KR" altLang="en-US" sz="2400" dirty="0">
                <a:latin typeface="ADLaM Display" panose="02010000000000000000" pitchFamily="2" charset="0"/>
                <a:cs typeface="ADLaM Display" panose="02010000000000000000" pitchFamily="2" charset="0"/>
              </a:rPr>
              <a:t>팔	팔월	</a:t>
            </a:r>
            <a:r>
              <a:rPr lang="en-US" altLang="ko-KR" sz="2400" dirty="0">
                <a:latin typeface="ADLaM Display" panose="02010000000000000000" pitchFamily="2" charset="0"/>
                <a:cs typeface="ADLaM Display" panose="02010000000000000000" pitchFamily="2" charset="0"/>
              </a:rPr>
              <a:t>[pa-</a:t>
            </a:r>
            <a:r>
              <a:rPr lang="en-US" altLang="ko-KR" sz="24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ruol</a:t>
            </a:r>
            <a:r>
              <a:rPr lang="en-US" altLang="ko-KR" sz="2400" dirty="0">
                <a:latin typeface="ADLaM Display" panose="02010000000000000000" pitchFamily="2" charset="0"/>
                <a:cs typeface="ADLaM Display" panose="02010000000000000000" pitchFamily="2" charset="0"/>
              </a:rPr>
              <a:t>]	</a:t>
            </a:r>
            <a:endParaRPr lang="ko-KR" altLang="en-US" sz="24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  <a:p>
            <a:r>
              <a:rPr lang="en-US" altLang="ko-KR" sz="2400" dirty="0">
                <a:latin typeface="ADLaM Display" panose="02010000000000000000" pitchFamily="2" charset="0"/>
                <a:cs typeface="ADLaM Display" panose="02010000000000000000" pitchFamily="2" charset="0"/>
              </a:rPr>
              <a:t>9	</a:t>
            </a:r>
            <a:r>
              <a:rPr lang="ko-KR" altLang="en-US" sz="2400" dirty="0">
                <a:latin typeface="ADLaM Display" panose="02010000000000000000" pitchFamily="2" charset="0"/>
                <a:cs typeface="ADLaM Display" panose="02010000000000000000" pitchFamily="2" charset="0"/>
              </a:rPr>
              <a:t>구	구월	</a:t>
            </a:r>
            <a:r>
              <a:rPr lang="en-US" altLang="ko-KR" sz="2400" dirty="0">
                <a:latin typeface="ADLaM Display" panose="02010000000000000000" pitchFamily="2" charset="0"/>
                <a:cs typeface="ADLaM Display" panose="02010000000000000000" pitchFamily="2" charset="0"/>
              </a:rPr>
              <a:t>[</a:t>
            </a:r>
            <a:r>
              <a:rPr lang="en-US" altLang="ko-KR" sz="24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gu-wol</a:t>
            </a:r>
            <a:r>
              <a:rPr lang="en-US" altLang="ko-KR" sz="2400" dirty="0">
                <a:latin typeface="ADLaM Display" panose="02010000000000000000" pitchFamily="2" charset="0"/>
                <a:cs typeface="ADLaM Display" panose="02010000000000000000" pitchFamily="2" charset="0"/>
              </a:rPr>
              <a:t>]	</a:t>
            </a:r>
            <a:endParaRPr lang="ko-KR" altLang="en-US" sz="24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  <a:p>
            <a:r>
              <a:rPr lang="en-US" altLang="ko-KR" sz="2400" dirty="0">
                <a:latin typeface="ADLaM Display" panose="02010000000000000000" pitchFamily="2" charset="0"/>
                <a:cs typeface="ADLaM Display" panose="02010000000000000000" pitchFamily="2" charset="0"/>
              </a:rPr>
              <a:t>10	</a:t>
            </a:r>
            <a:r>
              <a:rPr lang="ko-KR" altLang="en-US" sz="2400" dirty="0">
                <a:latin typeface="ADLaM Display" panose="02010000000000000000" pitchFamily="2" charset="0"/>
                <a:cs typeface="ADLaM Display" panose="02010000000000000000" pitchFamily="2" charset="0"/>
              </a:rPr>
              <a:t>십	시월 ✅</a:t>
            </a:r>
            <a:r>
              <a:rPr lang="en-US" altLang="ko-KR" sz="2400" dirty="0">
                <a:latin typeface="ADLaM Display" panose="02010000000000000000" pitchFamily="2" charset="0"/>
                <a:cs typeface="ADLaM Display" panose="02010000000000000000" pitchFamily="2" charset="0"/>
              </a:rPr>
              <a:t>[</a:t>
            </a:r>
            <a:r>
              <a:rPr lang="en-US" altLang="ko-KR" sz="24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si-wol</a:t>
            </a:r>
            <a:r>
              <a:rPr lang="en-US" altLang="ko-KR" sz="2400" dirty="0">
                <a:latin typeface="ADLaM Display" panose="02010000000000000000" pitchFamily="2" charset="0"/>
                <a:cs typeface="ADLaM Display" panose="02010000000000000000" pitchFamily="2" charset="0"/>
              </a:rPr>
              <a:t>]	</a:t>
            </a:r>
          </a:p>
          <a:p>
            <a:r>
              <a:rPr lang="en-US" altLang="ko-KR" sz="2400" dirty="0">
                <a:latin typeface="ADLaM Display" panose="02010000000000000000" pitchFamily="2" charset="0"/>
                <a:cs typeface="ADLaM Display" panose="02010000000000000000" pitchFamily="2" charset="0"/>
              </a:rPr>
              <a:t>11	</a:t>
            </a:r>
            <a:r>
              <a:rPr lang="ko-KR" altLang="en-US" sz="2400" dirty="0">
                <a:latin typeface="ADLaM Display" panose="02010000000000000000" pitchFamily="2" charset="0"/>
                <a:cs typeface="ADLaM Display" panose="02010000000000000000" pitchFamily="2" charset="0"/>
              </a:rPr>
              <a:t>십일	십일월 </a:t>
            </a:r>
            <a:r>
              <a:rPr lang="en-US" altLang="ko-KR" sz="2400" dirty="0">
                <a:latin typeface="ADLaM Display" panose="02010000000000000000" pitchFamily="2" charset="0"/>
                <a:cs typeface="ADLaM Display" panose="02010000000000000000" pitchFamily="2" charset="0"/>
              </a:rPr>
              <a:t>[</a:t>
            </a:r>
            <a:r>
              <a:rPr lang="en-US" altLang="ko-KR" sz="24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si-bil-ruol</a:t>
            </a:r>
            <a:r>
              <a:rPr lang="en-US" altLang="ko-KR" sz="2400" dirty="0">
                <a:latin typeface="ADLaM Display" panose="02010000000000000000" pitchFamily="2" charset="0"/>
                <a:cs typeface="ADLaM Display" panose="02010000000000000000" pitchFamily="2" charset="0"/>
              </a:rPr>
              <a:t>]	</a:t>
            </a:r>
          </a:p>
          <a:p>
            <a:r>
              <a:rPr lang="en-US" altLang="ko-KR" sz="2400" dirty="0">
                <a:latin typeface="ADLaM Display" panose="02010000000000000000" pitchFamily="2" charset="0"/>
                <a:cs typeface="ADLaM Display" panose="02010000000000000000" pitchFamily="2" charset="0"/>
              </a:rPr>
              <a:t>12	</a:t>
            </a:r>
            <a:r>
              <a:rPr lang="ko-KR" altLang="en-US" sz="2400" dirty="0">
                <a:latin typeface="ADLaM Display" panose="02010000000000000000" pitchFamily="2" charset="0"/>
                <a:cs typeface="ADLaM Display" panose="02010000000000000000" pitchFamily="2" charset="0"/>
              </a:rPr>
              <a:t>십이	십이월 </a:t>
            </a:r>
            <a:r>
              <a:rPr lang="en-US" altLang="ko-KR" sz="2400" dirty="0">
                <a:latin typeface="ADLaM Display" panose="02010000000000000000" pitchFamily="2" charset="0"/>
                <a:cs typeface="ADLaM Display" panose="02010000000000000000" pitchFamily="2" charset="0"/>
              </a:rPr>
              <a:t>[</a:t>
            </a:r>
            <a:r>
              <a:rPr lang="en-US" altLang="ko-KR" sz="24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si</a:t>
            </a:r>
            <a:r>
              <a:rPr lang="en-US" altLang="ko-KR" sz="2400" dirty="0">
                <a:latin typeface="ADLaM Display" panose="02010000000000000000" pitchFamily="2" charset="0"/>
                <a:cs typeface="ADLaM Display" panose="02010000000000000000" pitchFamily="2" charset="0"/>
              </a:rPr>
              <a:t>-bi-</a:t>
            </a:r>
            <a:r>
              <a:rPr lang="en-US" altLang="ko-KR" sz="24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wol</a:t>
            </a:r>
            <a:r>
              <a:rPr lang="en-US" altLang="ko-KR" sz="2400" dirty="0">
                <a:latin typeface="ADLaM Display" panose="02010000000000000000" pitchFamily="2" charset="0"/>
                <a:cs typeface="ADLaM Display" panose="02010000000000000000" pitchFamily="2" charset="0"/>
              </a:rPr>
              <a:t>]	</a:t>
            </a:r>
          </a:p>
        </p:txBody>
      </p:sp>
    </p:spTree>
    <p:extLst>
      <p:ext uri="{BB962C8B-B14F-4D97-AF65-F5344CB8AC3E}">
        <p14:creationId xmlns:p14="http://schemas.microsoft.com/office/powerpoint/2010/main" val="422185019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32A653-C0FD-F604-D6E8-CB73078190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3F13FECF-DDCD-ED7B-04CE-18F3371079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D393B4C-8D87-C540-28C3-DBBE34B29185}"/>
              </a:ext>
            </a:extLst>
          </p:cNvPr>
          <p:cNvSpPr txBox="1"/>
          <p:nvPr/>
        </p:nvSpPr>
        <p:spPr>
          <a:xfrm>
            <a:off x="618564" y="560416"/>
            <a:ext cx="1109830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1.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Vuoi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comprare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qualcosa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che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costa 5.000 won. Come lo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dici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in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coreano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?</a:t>
            </a:r>
          </a:p>
          <a:p>
            <a:endParaRPr lang="en-US" altLang="ko-KR" sz="3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  <a:p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1) </a:t>
            </a:r>
            <a:r>
              <a:rPr lang="ko-KR" altLang="en-US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오천 원입니다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.  (o-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cheon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won-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ip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-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ni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-da)</a:t>
            </a:r>
          </a:p>
          <a:p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2) </a:t>
            </a:r>
            <a:r>
              <a:rPr lang="ko-KR" altLang="en-US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오백 원입니다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.  (o-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baek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won-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ip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-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ni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-da)</a:t>
            </a:r>
          </a:p>
          <a:p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3) </a:t>
            </a:r>
            <a:r>
              <a:rPr lang="ko-KR" altLang="en-US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오만 원입니다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.  (o-man won-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ip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-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ni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-da)</a:t>
            </a:r>
          </a:p>
          <a:p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4) </a:t>
            </a:r>
            <a:r>
              <a:rPr lang="ko-KR" altLang="en-US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오십 원입니다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.  (o-sip won-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ip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-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ni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-da)</a:t>
            </a:r>
          </a:p>
        </p:txBody>
      </p:sp>
    </p:spTree>
    <p:extLst>
      <p:ext uri="{BB962C8B-B14F-4D97-AF65-F5344CB8AC3E}">
        <p14:creationId xmlns:p14="http://schemas.microsoft.com/office/powerpoint/2010/main" val="70143337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F2AFE2-79F3-3F02-A24E-EEE75D0D0E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C7958506-719F-0FC1-C2C8-C9A3F9E050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C14D99-82E4-F064-1E7C-95B1B61469CF}"/>
              </a:ext>
            </a:extLst>
          </p:cNvPr>
          <p:cNvSpPr txBox="1"/>
          <p:nvPr/>
        </p:nvSpPr>
        <p:spPr>
          <a:xfrm>
            <a:off x="618564" y="560416"/>
            <a:ext cx="1109830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2. Quale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tra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queste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è "10.000 won" in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coreano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?</a:t>
            </a:r>
          </a:p>
          <a:p>
            <a:endParaRPr lang="en-US" altLang="ko-KR" sz="3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  <a:p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1) </a:t>
            </a:r>
            <a:r>
              <a:rPr lang="ko-KR" altLang="en-US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천 원   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(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cheon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won)</a:t>
            </a:r>
          </a:p>
          <a:p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2) </a:t>
            </a:r>
            <a:r>
              <a:rPr lang="ko-KR" altLang="en-US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만 원   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(man won)</a:t>
            </a:r>
          </a:p>
          <a:p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3) </a:t>
            </a:r>
            <a:r>
              <a:rPr lang="ko-KR" altLang="en-US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십 원   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(sip won)</a:t>
            </a:r>
          </a:p>
          <a:p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4) </a:t>
            </a:r>
            <a:r>
              <a:rPr lang="ko-KR" altLang="en-US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백 원   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(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baek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won)</a:t>
            </a:r>
          </a:p>
        </p:txBody>
      </p:sp>
    </p:spTree>
    <p:extLst>
      <p:ext uri="{BB962C8B-B14F-4D97-AF65-F5344CB8AC3E}">
        <p14:creationId xmlns:p14="http://schemas.microsoft.com/office/powerpoint/2010/main" val="20836328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F6A56E-452E-FFE8-6613-90767051C4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D4F93A21-7BD0-E964-77F7-2FE945FA42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51FB4A9-55CD-99CC-EC7F-B05D7A2C9EA2}"/>
              </a:ext>
            </a:extLst>
          </p:cNvPr>
          <p:cNvSpPr txBox="1"/>
          <p:nvPr/>
        </p:nvSpPr>
        <p:spPr>
          <a:xfrm>
            <a:off x="618564" y="560416"/>
            <a:ext cx="1109830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3. Il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venditore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dice “</a:t>
            </a:r>
            <a:r>
              <a:rPr lang="ko-KR" altLang="en-US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삼만 오천 원입니다”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. Quanto costa?</a:t>
            </a:r>
          </a:p>
          <a:p>
            <a:endParaRPr lang="en-US" altLang="ko-KR" sz="3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  <a:p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1) 3.500 won</a:t>
            </a:r>
          </a:p>
          <a:p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2) 30.500 won</a:t>
            </a:r>
          </a:p>
          <a:p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3) 35.000 won</a:t>
            </a:r>
          </a:p>
          <a:p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4) 3.005 won</a:t>
            </a:r>
            <a:endParaRPr lang="ko-KR" altLang="en-US" sz="3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125358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8D1D3-D21F-9A65-054C-A74A752BD1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96F6A670-1015-C7FF-FB67-C369D8158D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4E77C74-A5E4-56D6-BFBF-D09A060CAA2E}"/>
              </a:ext>
            </a:extLst>
          </p:cNvPr>
          <p:cNvSpPr txBox="1"/>
          <p:nvPr/>
        </p:nvSpPr>
        <p:spPr>
          <a:xfrm>
            <a:off x="618564" y="560416"/>
            <a:ext cx="11098306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1. “2025</a:t>
            </a:r>
            <a:r>
              <a:rPr lang="ko-KR" altLang="en-US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년 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10</a:t>
            </a:r>
            <a:r>
              <a:rPr lang="ko-KR" altLang="en-US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월 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27</a:t>
            </a:r>
            <a:r>
              <a:rPr lang="ko-KR" altLang="en-US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일”은 어떻게 읽을까요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?</a:t>
            </a:r>
          </a:p>
          <a:p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(Come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si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dice “27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ottobre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2025"?)</a:t>
            </a:r>
          </a:p>
          <a:p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1) </a:t>
            </a:r>
            <a:r>
              <a:rPr lang="ko-KR" altLang="en-US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이천이십오</a:t>
            </a:r>
            <a:r>
              <a:rPr lang="ko-KR" altLang="en-US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년 오 월 </a:t>
            </a:r>
            <a:r>
              <a:rPr lang="ko-KR" altLang="en-US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십구</a:t>
            </a:r>
            <a:r>
              <a:rPr lang="ko-KR" altLang="en-US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일</a:t>
            </a:r>
          </a:p>
          <a:p>
            <a:r>
              <a:rPr lang="ko-KR" altLang="en-US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 👉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i-cheon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i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-ship-o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nyeon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o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wol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ship-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gu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il</a:t>
            </a:r>
          </a:p>
          <a:p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2) </a:t>
            </a:r>
            <a:r>
              <a:rPr lang="ko-KR" altLang="en-US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이이오</a:t>
            </a:r>
            <a:r>
              <a:rPr lang="ko-KR" altLang="en-US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년 오 월 </a:t>
            </a:r>
            <a:r>
              <a:rPr lang="ko-KR" altLang="en-US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십구</a:t>
            </a:r>
            <a:r>
              <a:rPr lang="ko-KR" altLang="en-US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일</a:t>
            </a:r>
          </a:p>
          <a:p>
            <a:r>
              <a:rPr lang="ko-KR" altLang="en-US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 👉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i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-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i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-o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nyeon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o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wol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ship-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gu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il</a:t>
            </a:r>
          </a:p>
          <a:p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3) </a:t>
            </a:r>
            <a:r>
              <a:rPr lang="ko-KR" altLang="en-US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이천이십오</a:t>
            </a:r>
            <a:r>
              <a:rPr lang="ko-KR" altLang="en-US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년 오 월 십일 구</a:t>
            </a:r>
          </a:p>
          <a:p>
            <a:r>
              <a:rPr lang="ko-KR" altLang="en-US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 👉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i-cheon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i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-ship-o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nyeon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o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wol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ship-il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gu</a:t>
            </a:r>
            <a:endParaRPr lang="en-US" altLang="ko-KR" sz="3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  <a:p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4) </a:t>
            </a:r>
            <a:r>
              <a:rPr lang="ko-KR" altLang="en-US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이천스물오</a:t>
            </a:r>
            <a:r>
              <a:rPr lang="ko-KR" altLang="en-US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년 오 월 </a:t>
            </a:r>
            <a:r>
              <a:rPr lang="ko-KR" altLang="en-US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십구</a:t>
            </a:r>
            <a:r>
              <a:rPr lang="ko-KR" altLang="en-US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일</a:t>
            </a:r>
          </a:p>
          <a:p>
            <a:r>
              <a:rPr lang="ko-KR" altLang="en-US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 👉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i-cheon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seu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-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mul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-o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nyeon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o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wol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ship-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gu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il</a:t>
            </a:r>
          </a:p>
        </p:txBody>
      </p:sp>
    </p:spTree>
    <p:extLst>
      <p:ext uri="{BB962C8B-B14F-4D97-AF65-F5344CB8AC3E}">
        <p14:creationId xmlns:p14="http://schemas.microsoft.com/office/powerpoint/2010/main" val="402218545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EE4371-D5A1-9E27-059E-DA4BD4FCA3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95340EB7-A353-1262-A025-A82437DC7A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D930215-05DB-EE6E-3CDC-8C76BB8ABF2D}"/>
              </a:ext>
            </a:extLst>
          </p:cNvPr>
          <p:cNvSpPr txBox="1"/>
          <p:nvPr/>
        </p:nvSpPr>
        <p:spPr>
          <a:xfrm>
            <a:off x="618564" y="560416"/>
            <a:ext cx="1109830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2. “12</a:t>
            </a:r>
            <a:r>
              <a:rPr lang="ko-KR" altLang="en-US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월 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25</a:t>
            </a:r>
            <a:r>
              <a:rPr lang="ko-KR" altLang="en-US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일”은 무슨 날일까요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? +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Pronuncia</a:t>
            </a:r>
            <a:endParaRPr lang="en-US" altLang="ko-KR" sz="3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  <a:p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(Che festa è il 25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dicembre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?)</a:t>
            </a:r>
          </a:p>
          <a:p>
            <a:endParaRPr lang="en-US" altLang="ko-KR" sz="3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  <a:p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1) </a:t>
            </a:r>
            <a:r>
              <a:rPr lang="ko-KR" altLang="en-US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한글날 👉 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han-geul-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nal</a:t>
            </a:r>
            <a:endParaRPr lang="en-US" altLang="ko-KR" sz="3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  <a:p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2) </a:t>
            </a:r>
            <a:r>
              <a:rPr lang="ko-KR" altLang="en-US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크리스마스 👉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keu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-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ri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-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seu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-ma-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seu</a:t>
            </a:r>
            <a:endParaRPr lang="en-US" altLang="ko-KR" sz="3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  <a:p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3) </a:t>
            </a:r>
            <a:r>
              <a:rPr lang="ko-KR" altLang="en-US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설날 👉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seol-nal</a:t>
            </a:r>
            <a:endParaRPr lang="en-US" altLang="ko-KR" sz="3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  <a:p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4) </a:t>
            </a:r>
            <a:r>
              <a:rPr lang="ko-KR" altLang="en-US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추석 👉 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chu-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seok</a:t>
            </a:r>
            <a:endParaRPr lang="en-US" altLang="ko-KR" sz="3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351242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1EE2EB-BDAB-59DB-9FD5-E19F6FB59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D17B8F9D-87F4-AD6C-3AA2-3DFE39E8A7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5C3B475-F528-4CE6-F6A9-3213DF8A86E0}"/>
              </a:ext>
            </a:extLst>
          </p:cNvPr>
          <p:cNvSpPr txBox="1"/>
          <p:nvPr/>
        </p:nvSpPr>
        <p:spPr>
          <a:xfrm>
            <a:off x="618564" y="560416"/>
            <a:ext cx="1109830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1️⃣</a:t>
            </a:r>
          </a:p>
          <a:p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Come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si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dice 11 in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coreano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?</a:t>
            </a:r>
          </a:p>
          <a:p>
            <a:endParaRPr lang="en-US" altLang="ko-KR" sz="3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  <a:p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1) </a:t>
            </a:r>
            <a:r>
              <a:rPr lang="ko-KR" altLang="en-US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일십</a:t>
            </a:r>
            <a:r>
              <a:rPr lang="ko-KR" altLang="en-US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  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2) </a:t>
            </a:r>
            <a:r>
              <a:rPr lang="ko-KR" altLang="en-US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십일  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3) </a:t>
            </a:r>
            <a:r>
              <a:rPr lang="ko-KR" altLang="en-US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일하나  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4) </a:t>
            </a:r>
            <a:r>
              <a:rPr lang="ko-KR" altLang="en-US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십하나</a:t>
            </a:r>
            <a:endParaRPr lang="en-US" altLang="ko-KR" sz="3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236480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E4EA54-CA21-F2C6-728B-81FE49B444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538BAF07-E5A5-78EC-5C8B-03059597E2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C33212A-C6AD-6DE0-687E-2139B2E5976A}"/>
              </a:ext>
            </a:extLst>
          </p:cNvPr>
          <p:cNvSpPr txBox="1"/>
          <p:nvPr/>
        </p:nvSpPr>
        <p:spPr>
          <a:xfrm>
            <a:off x="618564" y="560416"/>
            <a:ext cx="1109830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2️⃣</a:t>
            </a:r>
          </a:p>
          <a:p>
            <a:r>
              <a:rPr lang="ko-KR" altLang="en-US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“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23”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si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dice…?</a:t>
            </a:r>
          </a:p>
          <a:p>
            <a:endParaRPr lang="en-US" altLang="ko-KR" sz="3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  <a:p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1) </a:t>
            </a:r>
            <a:r>
              <a:rPr lang="ko-KR" altLang="en-US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이십삼</a:t>
            </a:r>
            <a:r>
              <a:rPr lang="ko-KR" altLang="en-US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 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2) </a:t>
            </a:r>
            <a:r>
              <a:rPr lang="ko-KR" altLang="en-US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삼십이 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3) </a:t>
            </a:r>
            <a:r>
              <a:rPr lang="ko-KR" altLang="en-US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스물셋</a:t>
            </a:r>
            <a:r>
              <a:rPr lang="ko-KR" altLang="en-US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 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4) </a:t>
            </a:r>
            <a:r>
              <a:rPr lang="ko-KR" altLang="en-US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삼십삼</a:t>
            </a:r>
            <a:endParaRPr lang="en-US" altLang="ko-KR" sz="3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620425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B3C2D2-23E8-4F14-B7E3-B77B910EAE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3C9A5D5B-F186-F8FD-0909-BCD914FBD8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853715C-F580-5278-2D52-1260506346BE}"/>
              </a:ext>
            </a:extLst>
          </p:cNvPr>
          <p:cNvSpPr txBox="1"/>
          <p:nvPr/>
        </p:nvSpPr>
        <p:spPr>
          <a:xfrm>
            <a:off x="618564" y="560416"/>
            <a:ext cx="1109830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3️⃣</a:t>
            </a:r>
          </a:p>
          <a:p>
            <a:r>
              <a:rPr lang="ko-KR" altLang="en-US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“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70” in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coreano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è…?</a:t>
            </a:r>
          </a:p>
          <a:p>
            <a:endParaRPr lang="en-US" altLang="ko-KR" sz="3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  <a:p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1) </a:t>
            </a:r>
            <a:r>
              <a:rPr lang="ko-KR" altLang="en-US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칠십 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2) </a:t>
            </a:r>
            <a:r>
              <a:rPr lang="ko-KR" altLang="en-US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일흔 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3) </a:t>
            </a:r>
            <a:r>
              <a:rPr lang="ko-KR" altLang="en-US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육십칠</a:t>
            </a:r>
            <a:r>
              <a:rPr lang="ko-KR" altLang="en-US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 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4) </a:t>
            </a:r>
            <a:r>
              <a:rPr lang="ko-KR" altLang="en-US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구십칠</a:t>
            </a:r>
            <a:endParaRPr lang="en-US" altLang="ko-KR" sz="3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918651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F30880-68C4-B9FC-1AD8-CF80C2AB7A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C53C88FB-C55D-DAB9-347E-B42FC014E3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88EEBB9-2AA2-746E-52B4-6E7048E13D8C}"/>
              </a:ext>
            </a:extLst>
          </p:cNvPr>
          <p:cNvSpPr txBox="1"/>
          <p:nvPr/>
        </p:nvSpPr>
        <p:spPr>
          <a:xfrm>
            <a:off x="618564" y="560416"/>
            <a:ext cx="1109830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4️⃣</a:t>
            </a:r>
          </a:p>
          <a:p>
            <a:r>
              <a:rPr lang="ko-KR" altLang="en-US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“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99” in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coreano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è…?</a:t>
            </a:r>
          </a:p>
          <a:p>
            <a:endParaRPr lang="en-US" altLang="ko-KR" sz="3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  <a:p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1) </a:t>
            </a:r>
            <a:r>
              <a:rPr lang="ko-KR" altLang="en-US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구십구</a:t>
            </a:r>
            <a:r>
              <a:rPr lang="ko-KR" altLang="en-US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 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2) </a:t>
            </a:r>
            <a:r>
              <a:rPr lang="ko-KR" altLang="en-US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구십육</a:t>
            </a:r>
            <a:r>
              <a:rPr lang="ko-KR" altLang="en-US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 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3) </a:t>
            </a:r>
            <a:r>
              <a:rPr lang="ko-KR" altLang="en-US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구구십</a:t>
            </a:r>
            <a:r>
              <a:rPr lang="ko-KR" altLang="en-US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 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4) </a:t>
            </a:r>
            <a:r>
              <a:rPr lang="ko-KR" altLang="en-US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아흔아홉</a:t>
            </a:r>
            <a:endParaRPr lang="en-US" altLang="ko-KR" sz="3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094052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B2A525-147A-8A4F-137C-057AA1A3F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30408B51-22C4-D682-B60E-9A661E39B3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4C0C483-3D8D-D425-7AF5-66E41F3A3A12}"/>
              </a:ext>
            </a:extLst>
          </p:cNvPr>
          <p:cNvSpPr txBox="1"/>
          <p:nvPr/>
        </p:nvSpPr>
        <p:spPr>
          <a:xfrm>
            <a:off x="618564" y="560416"/>
            <a:ext cx="1109830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5️⃣</a:t>
            </a:r>
          </a:p>
          <a:p>
            <a:endParaRPr lang="en-US" altLang="ko-KR" sz="3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  <a:p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Come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si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dice 100 in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coreano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?</a:t>
            </a:r>
          </a:p>
          <a:p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1) </a:t>
            </a:r>
            <a:r>
              <a:rPr lang="ko-KR" altLang="en-US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천 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2) </a:t>
            </a:r>
            <a:r>
              <a:rPr lang="ko-KR" altLang="en-US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백 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3) </a:t>
            </a:r>
            <a:r>
              <a:rPr lang="ko-KR" altLang="en-US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십십</a:t>
            </a:r>
            <a:r>
              <a:rPr lang="ko-KR" altLang="en-US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 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4) </a:t>
            </a:r>
            <a:r>
              <a:rPr lang="ko-KR" altLang="en-US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만</a:t>
            </a:r>
            <a:endParaRPr lang="en-US" altLang="ko-KR" sz="3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365861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F30618-DEA6-D0CE-7D63-F00FEC686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BCB089FE-BF53-AAD3-F203-AA6EC83CA0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7FAE268-974B-204F-A51A-3DC9754096FF}"/>
              </a:ext>
            </a:extLst>
          </p:cNvPr>
          <p:cNvSpPr txBox="1"/>
          <p:nvPr/>
        </p:nvSpPr>
        <p:spPr>
          <a:xfrm>
            <a:off x="618564" y="560416"/>
            <a:ext cx="11098306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6️⃣</a:t>
            </a:r>
          </a:p>
          <a:p>
            <a:r>
              <a:rPr lang="ko-KR" altLang="en-US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“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126”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si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dice…?</a:t>
            </a:r>
          </a:p>
          <a:p>
            <a:endParaRPr lang="en-US" altLang="ko-KR" sz="3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  <a:p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1) </a:t>
            </a:r>
            <a:r>
              <a:rPr lang="ko-KR" altLang="en-US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백이십육</a:t>
            </a:r>
            <a:r>
              <a:rPr lang="ko-KR" altLang="en-US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 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2) </a:t>
            </a:r>
            <a:r>
              <a:rPr lang="ko-KR" altLang="en-US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백이십육십</a:t>
            </a:r>
            <a:r>
              <a:rPr lang="ko-KR" altLang="en-US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 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3) </a:t>
            </a:r>
            <a:r>
              <a:rPr lang="ko-KR" altLang="en-US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백스물여섯</a:t>
            </a:r>
            <a:r>
              <a:rPr lang="ko-KR" altLang="en-US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 </a:t>
            </a:r>
            <a:endParaRPr lang="en-US" altLang="ko-KR" sz="3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  <a:p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4) </a:t>
            </a:r>
            <a:r>
              <a:rPr lang="ko-KR" altLang="en-US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백십육</a:t>
            </a:r>
            <a:endParaRPr lang="en-US" altLang="ko-KR" sz="3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912593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ACCC9C-A94E-E69E-DBA0-DE7EE46EC5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7B7DD7F8-8825-074A-1FAC-4950FD78F5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7F15088-D3AA-410D-E6E1-7530FFD32DD8}"/>
              </a:ext>
            </a:extLst>
          </p:cNvPr>
          <p:cNvSpPr txBox="1"/>
          <p:nvPr/>
        </p:nvSpPr>
        <p:spPr>
          <a:xfrm>
            <a:off x="618564" y="560416"/>
            <a:ext cx="1109830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7️⃣</a:t>
            </a:r>
          </a:p>
          <a:p>
            <a:r>
              <a:rPr lang="ko-KR" altLang="en-US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“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200” = ?</a:t>
            </a:r>
          </a:p>
          <a:p>
            <a:endParaRPr lang="en-US" altLang="ko-KR" sz="3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  <a:p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1) </a:t>
            </a:r>
            <a:r>
              <a:rPr lang="ko-KR" altLang="en-US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이백 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2) </a:t>
            </a:r>
            <a:r>
              <a:rPr lang="ko-KR" altLang="en-US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두백</a:t>
            </a:r>
            <a:r>
              <a:rPr lang="ko-KR" altLang="en-US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 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3) </a:t>
            </a:r>
            <a:r>
              <a:rPr lang="ko-KR" altLang="en-US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백이 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4) </a:t>
            </a:r>
            <a:r>
              <a:rPr lang="ko-KR" altLang="en-US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백두</a:t>
            </a:r>
            <a:endParaRPr lang="en-US" altLang="ko-KR" sz="3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233995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047D51-B59B-DE98-8DB6-E51E7104AA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8D48F455-EFB7-AED8-26D6-5F14B59EC1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33B5419-E719-AAB4-EB68-4EAED83321BB}"/>
              </a:ext>
            </a:extLst>
          </p:cNvPr>
          <p:cNvSpPr txBox="1"/>
          <p:nvPr/>
        </p:nvSpPr>
        <p:spPr>
          <a:xfrm>
            <a:off x="618564" y="560416"/>
            <a:ext cx="11098306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8️⃣</a:t>
            </a:r>
          </a:p>
          <a:p>
            <a:r>
              <a:rPr lang="ko-KR" altLang="en-US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“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999”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si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legge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…</a:t>
            </a:r>
          </a:p>
          <a:p>
            <a:endParaRPr lang="en-US" altLang="ko-KR" sz="3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  <a:p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1) </a:t>
            </a:r>
            <a:r>
              <a:rPr lang="ko-KR" altLang="en-US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구구구십구</a:t>
            </a:r>
            <a:r>
              <a:rPr lang="ko-KR" altLang="en-US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 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2) </a:t>
            </a:r>
            <a:r>
              <a:rPr lang="ko-KR" altLang="en-US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구백구십구</a:t>
            </a:r>
            <a:r>
              <a:rPr lang="ko-KR" altLang="en-US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 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3) </a:t>
            </a:r>
            <a:r>
              <a:rPr lang="ko-KR" altLang="en-US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구백십구 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4) </a:t>
            </a:r>
            <a:r>
              <a:rPr lang="ko-KR" altLang="en-US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구천구십</a:t>
            </a:r>
            <a:endParaRPr lang="en-US" altLang="ko-KR" sz="3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065578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4480BA-E279-0D59-76A2-BCE9B793D5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81DBC3BA-B956-0B50-B339-7E9D2E1760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EEF8013-92D2-9061-8B33-87D7D63A0852}"/>
              </a:ext>
            </a:extLst>
          </p:cNvPr>
          <p:cNvSpPr txBox="1"/>
          <p:nvPr/>
        </p:nvSpPr>
        <p:spPr>
          <a:xfrm>
            <a:off x="618564" y="560416"/>
            <a:ext cx="1109830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9️⃣</a:t>
            </a:r>
          </a:p>
          <a:p>
            <a:r>
              <a:rPr lang="ko-KR" altLang="en-US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“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1000” in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coreano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?</a:t>
            </a:r>
          </a:p>
          <a:p>
            <a:endParaRPr lang="en-US" altLang="ko-KR" sz="3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  <a:p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1) </a:t>
            </a:r>
            <a:r>
              <a:rPr lang="ko-KR" altLang="en-US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백백</a:t>
            </a:r>
            <a:r>
              <a:rPr lang="ko-KR" altLang="en-US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 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2) </a:t>
            </a:r>
            <a:r>
              <a:rPr lang="ko-KR" altLang="en-US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만 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3) </a:t>
            </a:r>
            <a:r>
              <a:rPr lang="ko-KR" altLang="en-US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천 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4) </a:t>
            </a:r>
            <a:r>
              <a:rPr lang="ko-KR" altLang="en-US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십백</a:t>
            </a:r>
            <a:endParaRPr lang="en-US" altLang="ko-KR" sz="3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265780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50B15F-68EB-E131-B08E-4D4DEA33B2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533760DA-0BBE-45F5-283D-9FB89065C5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70ECF7B-B7BE-8A5B-EB2E-0AE08F341387}"/>
              </a:ext>
            </a:extLst>
          </p:cNvPr>
          <p:cNvSpPr txBox="1"/>
          <p:nvPr/>
        </p:nvSpPr>
        <p:spPr>
          <a:xfrm>
            <a:off x="618564" y="560416"/>
            <a:ext cx="1109830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🔟</a:t>
            </a:r>
          </a:p>
          <a:p>
            <a:r>
              <a:rPr lang="ko-KR" altLang="en-US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“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56 697”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si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dice in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coreano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…</a:t>
            </a:r>
          </a:p>
          <a:p>
            <a:endParaRPr lang="en-US" altLang="ko-KR" sz="3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  <a:p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1. </a:t>
            </a:r>
            <a:r>
              <a:rPr lang="ko-KR" altLang="en-US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오만육천육백구십칠</a:t>
            </a:r>
            <a:endParaRPr lang="ko-KR" altLang="en-US" sz="3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  <a:p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2. </a:t>
            </a:r>
            <a:r>
              <a:rPr lang="ko-KR" altLang="en-US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오백육만육천칠십구</a:t>
            </a:r>
            <a:endParaRPr lang="ko-KR" altLang="en-US" sz="3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  <a:p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3. </a:t>
            </a:r>
            <a:r>
              <a:rPr lang="ko-KR" altLang="en-US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오만육천육백칠십구</a:t>
            </a:r>
            <a:endParaRPr lang="ko-KR" altLang="en-US" sz="3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  <a:p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4. </a:t>
            </a:r>
            <a:r>
              <a:rPr lang="ko-KR" altLang="en-US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오십육만육백구십칠</a:t>
            </a:r>
            <a:endParaRPr lang="en-US" altLang="ko-KR" sz="3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161931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9DDD90-7BC0-FF5A-0AA4-7F113223B5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8856E97A-CDD6-643D-E9C5-244597FCF0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9B05153-8013-223D-3B7E-0FA8D2DB1B84}"/>
              </a:ext>
            </a:extLst>
          </p:cNvPr>
          <p:cNvSpPr txBox="1"/>
          <p:nvPr/>
        </p:nvSpPr>
        <p:spPr>
          <a:xfrm>
            <a:off x="618564" y="560416"/>
            <a:ext cx="1109830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1️⃣ Il Giorno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dell’Hangeul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(</a:t>
            </a:r>
            <a:r>
              <a:rPr lang="ko-KR" altLang="en-US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한글날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)</a:t>
            </a:r>
          </a:p>
          <a:p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➡️ È la festa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che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celebra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l’invenzione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dell’alfabeto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coreano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.</a:t>
            </a:r>
          </a:p>
          <a:p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Domanda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: Quando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si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celebra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l’Hangeul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Day?</a:t>
            </a:r>
          </a:p>
        </p:txBody>
      </p:sp>
    </p:spTree>
    <p:extLst>
      <p:ext uri="{BB962C8B-B14F-4D97-AF65-F5344CB8AC3E}">
        <p14:creationId xmlns:p14="http://schemas.microsoft.com/office/powerpoint/2010/main" val="377820517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7E7CA6-623A-3EDC-B443-B3795DCF76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7F66A464-D05B-B70D-D9C7-AE10CA6A2A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BC2F2B6-34AE-D8BC-777D-86D2403247B5}"/>
              </a:ext>
            </a:extLst>
          </p:cNvPr>
          <p:cNvSpPr txBox="1"/>
          <p:nvPr/>
        </p:nvSpPr>
        <p:spPr>
          <a:xfrm>
            <a:off x="618564" y="560416"/>
            <a:ext cx="11098306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2️⃣ Il Giorno del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Movimento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d’Indipendenza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(</a:t>
            </a:r>
            <a:r>
              <a:rPr lang="ko-KR" altLang="en-US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삼일절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)</a:t>
            </a:r>
          </a:p>
          <a:p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➡️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Commemora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la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protesta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pacifica per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l’indipendenza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contro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il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Giappone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nel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1919.</a:t>
            </a:r>
          </a:p>
          <a:p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Domanda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: Quando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si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celebra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il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Samiljeol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2141106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0740EA-1F7A-DB56-4AB0-9CDD2D42DB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29085389-F7E4-324F-2ACD-71FD4A4033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3238E8F-B2E6-443F-9E76-BA67C6DD1FED}"/>
              </a:ext>
            </a:extLst>
          </p:cNvPr>
          <p:cNvSpPr txBox="1"/>
          <p:nvPr/>
        </p:nvSpPr>
        <p:spPr>
          <a:xfrm>
            <a:off x="618564" y="560416"/>
            <a:ext cx="1109830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3️⃣ Il Giorno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della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Liberazione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(</a:t>
            </a:r>
            <a:r>
              <a:rPr lang="ko-KR" altLang="en-US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광복절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)</a:t>
            </a:r>
          </a:p>
          <a:p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➡️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Ricorda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la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liberazione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della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Corea dal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dominio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giapponese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nel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1945.</a:t>
            </a:r>
          </a:p>
          <a:p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Domanda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: Quando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si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celebra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il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Gwangbokjeol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78245217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B2AB70-0CD6-FDF6-9C3F-4283C61E0A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603B0005-67CB-7F78-3DFA-E43675723A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855460D-A7FF-03BB-FE4B-C73609177A65}"/>
              </a:ext>
            </a:extLst>
          </p:cNvPr>
          <p:cNvSpPr txBox="1"/>
          <p:nvPr/>
        </p:nvSpPr>
        <p:spPr>
          <a:xfrm>
            <a:off x="618564" y="560416"/>
            <a:ext cx="11098306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4️⃣ La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Giornata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dei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Bambini (</a:t>
            </a:r>
            <a:r>
              <a:rPr lang="ko-KR" altLang="en-US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어린이날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)</a:t>
            </a:r>
          </a:p>
          <a:p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➡️ È la festa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dedicata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ai bambini, per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celebrare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la loro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felicità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e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libertà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.</a:t>
            </a:r>
          </a:p>
          <a:p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Domanda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: Quando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si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celebra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il Giorno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dei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Bambini?</a:t>
            </a:r>
          </a:p>
        </p:txBody>
      </p:sp>
    </p:spTree>
    <p:extLst>
      <p:ext uri="{BB962C8B-B14F-4D97-AF65-F5344CB8AC3E}">
        <p14:creationId xmlns:p14="http://schemas.microsoft.com/office/powerpoint/2010/main" val="424040681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9DD1B5-1AA3-24EE-9495-2E30358C53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DB87AB09-9136-A5EB-E6FD-5D9F2A4F9B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92E98EA-9A0B-D0DD-BBB6-2F68E2055AF1}"/>
              </a:ext>
            </a:extLst>
          </p:cNvPr>
          <p:cNvSpPr txBox="1"/>
          <p:nvPr/>
        </p:nvSpPr>
        <p:spPr>
          <a:xfrm>
            <a:off x="618564" y="560416"/>
            <a:ext cx="1109830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5️⃣ La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Giornata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degli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Insegnanti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(</a:t>
            </a:r>
            <a:r>
              <a:rPr lang="ko-KR" altLang="en-US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스승의 날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)</a:t>
            </a:r>
          </a:p>
          <a:p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➡️ È la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giornata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per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ringraziare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gli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insegnanti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per la loro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dedizione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.</a:t>
            </a:r>
          </a:p>
          <a:p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Domanda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: Quando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si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celebra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il Teacher’s Day?</a:t>
            </a:r>
          </a:p>
        </p:txBody>
      </p:sp>
    </p:spTree>
    <p:extLst>
      <p:ext uri="{BB962C8B-B14F-4D97-AF65-F5344CB8AC3E}">
        <p14:creationId xmlns:p14="http://schemas.microsoft.com/office/powerpoint/2010/main" val="297661310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6FB0C9-4669-8EF8-9325-570F1D4862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B321D0DE-9371-0CF6-4982-8ACEBBC7E4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E798675-FB86-EFE6-1FB2-5E19EA900FAA}"/>
              </a:ext>
            </a:extLst>
          </p:cNvPr>
          <p:cNvSpPr txBox="1"/>
          <p:nvPr/>
        </p:nvSpPr>
        <p:spPr>
          <a:xfrm>
            <a:off x="618564" y="560416"/>
            <a:ext cx="1109830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7️⃣ Il Giorno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della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Costituzione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(</a:t>
            </a:r>
            <a:r>
              <a:rPr lang="ko-KR" altLang="en-US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제헌절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)</a:t>
            </a:r>
          </a:p>
          <a:p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➡️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Commemora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la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promulgazione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della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prima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Costituzione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della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Repubblica di Corea.</a:t>
            </a:r>
          </a:p>
          <a:p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Domanda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: Quando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si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celebra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il Constitution Day?</a:t>
            </a:r>
          </a:p>
        </p:txBody>
      </p:sp>
    </p:spTree>
    <p:extLst>
      <p:ext uri="{BB962C8B-B14F-4D97-AF65-F5344CB8AC3E}">
        <p14:creationId xmlns:p14="http://schemas.microsoft.com/office/powerpoint/2010/main" val="232250275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23BFC2-77EC-21A3-93BA-AFA0B865B8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84FA7AC8-701E-7287-B1C7-4E76402B63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E9E04CB-9F27-ED2F-4B90-F0274219FF05}"/>
              </a:ext>
            </a:extLst>
          </p:cNvPr>
          <p:cNvSpPr txBox="1"/>
          <p:nvPr/>
        </p:nvSpPr>
        <p:spPr>
          <a:xfrm>
            <a:off x="618564" y="560416"/>
            <a:ext cx="11098306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8️⃣ Il Giorno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della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Riunificazione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(</a:t>
            </a:r>
            <a:r>
              <a:rPr lang="ko-KR" altLang="en-US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통일의 날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)</a:t>
            </a:r>
          </a:p>
          <a:p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➡️ Non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esiste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ufficialmente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, ma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immagina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un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giorno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simbolico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per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l’unificazione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.</a:t>
            </a:r>
          </a:p>
          <a:p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Domanda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: In quale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giorno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sceglieresti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tu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“Tongil-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ui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nal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”?</a:t>
            </a:r>
          </a:p>
        </p:txBody>
      </p:sp>
    </p:spTree>
    <p:extLst>
      <p:ext uri="{BB962C8B-B14F-4D97-AF65-F5344CB8AC3E}">
        <p14:creationId xmlns:p14="http://schemas.microsoft.com/office/powerpoint/2010/main" val="122596597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6612D4-604A-9E75-A5DE-6756760E67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48CE89E0-B170-A743-2C0D-DF8E992B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33EE9DF-B943-88EB-22DC-06702F99249C}"/>
              </a:ext>
            </a:extLst>
          </p:cNvPr>
          <p:cNvSpPr txBox="1"/>
          <p:nvPr/>
        </p:nvSpPr>
        <p:spPr>
          <a:xfrm>
            <a:off x="618564" y="560416"/>
            <a:ext cx="1109830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9️⃣ Chuseok (</a:t>
            </a:r>
            <a:r>
              <a:rPr lang="ko-KR" altLang="en-US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추석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)</a:t>
            </a:r>
          </a:p>
          <a:p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➡️ Festa del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raccolto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e tempo per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onorare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gli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antenati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, come il nostro Ferragosto.</a:t>
            </a:r>
          </a:p>
          <a:p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Domanda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: Quando cade di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solito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Chuseok?</a:t>
            </a:r>
          </a:p>
          <a:p>
            <a:r>
              <a:rPr lang="it-IT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(Hint: secondo il calendario lunare, 8° mese, 15° giorno)</a:t>
            </a:r>
            <a:endParaRPr lang="en-US" altLang="ko-KR" sz="3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879235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644590-7929-0A21-459E-E1B072F126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3C9BE227-09D0-92BB-6DA6-839A304E6E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3E579C0-8246-C58E-B561-76380702C107}"/>
              </a:ext>
            </a:extLst>
          </p:cNvPr>
          <p:cNvSpPr txBox="1"/>
          <p:nvPr/>
        </p:nvSpPr>
        <p:spPr>
          <a:xfrm>
            <a:off x="618564" y="560416"/>
            <a:ext cx="11098306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🔟 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Seollal (</a:t>
            </a:r>
            <a:r>
              <a:rPr lang="ko-KR" altLang="en-US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설날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)</a:t>
            </a:r>
          </a:p>
          <a:p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➡️ Capodanno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lunare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coreano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,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una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delle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feste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più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importanti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.</a:t>
            </a:r>
          </a:p>
          <a:p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Domanda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: Quando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si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ko-KR" sz="3600" dirty="0" err="1">
                <a:latin typeface="ADLaM Display" panose="02010000000000000000" pitchFamily="2" charset="0"/>
                <a:cs typeface="ADLaM Display" panose="02010000000000000000" pitchFamily="2" charset="0"/>
              </a:rPr>
              <a:t>celebra</a:t>
            </a:r>
            <a:r>
              <a:rPr lang="en-US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 Seollal?</a:t>
            </a:r>
          </a:p>
          <a:p>
            <a:r>
              <a:rPr lang="it-IT" altLang="ko-KR" sz="3600" dirty="0">
                <a:latin typeface="ADLaM Display" panose="02010000000000000000" pitchFamily="2" charset="0"/>
                <a:cs typeface="ADLaM Display" panose="02010000000000000000" pitchFamily="2" charset="0"/>
              </a:rPr>
              <a:t>(Hint: 1° giorno del primo mese lunare)</a:t>
            </a:r>
            <a:endParaRPr lang="en-US" altLang="ko-KR" sz="3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37077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888</TotalTime>
  <Words>2571</Words>
  <Application>Microsoft Office PowerPoint</Application>
  <PresentationFormat>와이드스크린</PresentationFormat>
  <Paragraphs>354</Paragraphs>
  <Slides>64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64</vt:i4>
      </vt:variant>
    </vt:vector>
  </HeadingPairs>
  <TitlesOfParts>
    <vt:vector size="69" baseType="lpstr">
      <vt:lpstr>레시피코리아 Medium</vt:lpstr>
      <vt:lpstr>맑은 고딕</vt:lpstr>
      <vt:lpstr>ADLaM Display</vt:lpstr>
      <vt:lpstr>Arial</vt:lpstr>
      <vt:lpstr>Office 테마</vt:lpstr>
      <vt:lpstr>2025년 10월 27일 월요일 (wol yo il) Lunedi’   </vt:lpstr>
      <vt:lpstr>PowerPoint 프레젠테이션</vt:lpstr>
      <vt:lpstr>이거 주세요 (i-gheo’ ju-se-yo)</vt:lpstr>
      <vt:lpstr>저거 주세요 (jeo-go’ ju-se-yo)</vt:lpstr>
      <vt:lpstr>할인 해주세요 (Hal-in he-juseyo)</vt:lpstr>
      <vt:lpstr>할인 해주세요 (Hal-in he-juseyo)</vt:lpstr>
      <vt:lpstr>할인 해주세요 (Hal-in he-juseyo)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한자어 (Han-ja-eo)  numeri sino coreano</vt:lpstr>
      <vt:lpstr>한자어 (Han-ja-eo)  numeri sino coreano</vt:lpstr>
      <vt:lpstr>한자어 (Han-ja-eo)  numeri sino coreano</vt:lpstr>
      <vt:lpstr>한자어 (Han-ja-eo)  numeri sino coreano</vt:lpstr>
      <vt:lpstr>한자어 (Han-ja-eo)  numeri sino coreano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YOUNGSOL KIM</dc:creator>
  <cp:lastModifiedBy>YOUNGSOL KIM</cp:lastModifiedBy>
  <cp:revision>303</cp:revision>
  <dcterms:created xsi:type="dcterms:W3CDTF">2025-05-14T20:37:27Z</dcterms:created>
  <dcterms:modified xsi:type="dcterms:W3CDTF">2025-10-27T16:13:51Z</dcterms:modified>
</cp:coreProperties>
</file>