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809" r:id="rId3"/>
    <p:sldId id="810" r:id="rId4"/>
    <p:sldId id="811" r:id="rId5"/>
    <p:sldId id="812" r:id="rId6"/>
    <p:sldId id="813" r:id="rId7"/>
    <p:sldId id="814" r:id="rId8"/>
    <p:sldId id="815" r:id="rId9"/>
    <p:sldId id="816" r:id="rId10"/>
    <p:sldId id="817" r:id="rId11"/>
    <p:sldId id="679" r:id="rId12"/>
    <p:sldId id="818" r:id="rId13"/>
    <p:sldId id="819" r:id="rId14"/>
    <p:sldId id="820" r:id="rId15"/>
    <p:sldId id="821" r:id="rId16"/>
    <p:sldId id="822" r:id="rId17"/>
    <p:sldId id="823" r:id="rId18"/>
    <p:sldId id="824" r:id="rId19"/>
    <p:sldId id="825" r:id="rId20"/>
    <p:sldId id="826" r:id="rId21"/>
    <p:sldId id="828" r:id="rId22"/>
    <p:sldId id="829" r:id="rId23"/>
    <p:sldId id="830" r:id="rId24"/>
    <p:sldId id="831" r:id="rId25"/>
    <p:sldId id="832" r:id="rId26"/>
    <p:sldId id="833" r:id="rId27"/>
    <p:sldId id="834" r:id="rId28"/>
    <p:sldId id="836" r:id="rId29"/>
    <p:sldId id="837" r:id="rId30"/>
    <p:sldId id="838" r:id="rId31"/>
    <p:sldId id="839" r:id="rId32"/>
    <p:sldId id="840" r:id="rId33"/>
    <p:sldId id="841" r:id="rId34"/>
    <p:sldId id="842" r:id="rId35"/>
    <p:sldId id="843" r:id="rId36"/>
    <p:sldId id="845" r:id="rId37"/>
    <p:sldId id="844" r:id="rId38"/>
    <p:sldId id="846" r:id="rId39"/>
    <p:sldId id="857" r:id="rId40"/>
    <p:sldId id="858" r:id="rId41"/>
    <p:sldId id="859" r:id="rId42"/>
    <p:sldId id="847" r:id="rId43"/>
    <p:sldId id="848" r:id="rId44"/>
    <p:sldId id="849" r:id="rId45"/>
    <p:sldId id="850" r:id="rId46"/>
    <p:sldId id="851" r:id="rId47"/>
    <p:sldId id="852" r:id="rId48"/>
    <p:sldId id="853" r:id="rId49"/>
    <p:sldId id="854" r:id="rId50"/>
    <p:sldId id="855" r:id="rId51"/>
    <p:sldId id="856" r:id="rId5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9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963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8FB4AD-41E6-47ED-BDA3-A923E30D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7034"/>
            <a:ext cx="12188949" cy="6858000"/>
            <a:chOff x="-2848" y="0"/>
            <a:chExt cx="12188949" cy="6858000"/>
          </a:xfrm>
        </p:grpSpPr>
        <p:sp>
          <p:nvSpPr>
            <p:cNvPr id="39" name="Color Cover">
              <a:extLst>
                <a:ext uri="{FF2B5EF4-FFF2-40B4-BE49-F238E27FC236}">
                  <a16:creationId xmlns:a16="http://schemas.microsoft.com/office/drawing/2014/main" id="{6BAE21C0-2D03-4FC3-9667-4C4B9CC7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lor Cover">
              <a:extLst>
                <a:ext uri="{FF2B5EF4-FFF2-40B4-BE49-F238E27FC236}">
                  <a16:creationId xmlns:a16="http://schemas.microsoft.com/office/drawing/2014/main" id="{FCB3CB3B-5D77-4F1E-A155-DF4EE6E85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F4E70D-A4C9-44E3-A00A-F3AD121A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43" name="Color">
              <a:extLst>
                <a:ext uri="{FF2B5EF4-FFF2-40B4-BE49-F238E27FC236}">
                  <a16:creationId xmlns:a16="http://schemas.microsoft.com/office/drawing/2014/main" id="{E8AFF701-6A8D-44BD-8C85-9EE4110F6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7D44C50E-4B0D-458E-8745-151B0968E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F61F91B-361F-4DD4-9DD1-C381F901C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77608" y="6400535"/>
              <a:ext cx="985772" cy="457465"/>
            </a:xfrm>
            <a:custGeom>
              <a:avLst/>
              <a:gdLst>
                <a:gd name="connsiteX0" fmla="*/ 492886 w 985772"/>
                <a:gd name="connsiteY0" fmla="*/ 0 h 460049"/>
                <a:gd name="connsiteX1" fmla="*/ 979365 w 985772"/>
                <a:gd name="connsiteY1" fmla="*/ 396492 h 460049"/>
                <a:gd name="connsiteX2" fmla="*/ 985772 w 985772"/>
                <a:gd name="connsiteY2" fmla="*/ 460049 h 460049"/>
                <a:gd name="connsiteX3" fmla="*/ 0 w 985772"/>
                <a:gd name="connsiteY3" fmla="*/ 460049 h 460049"/>
                <a:gd name="connsiteX4" fmla="*/ 6407 w 985772"/>
                <a:gd name="connsiteY4" fmla="*/ 396492 h 460049"/>
                <a:gd name="connsiteX5" fmla="*/ 492886 w 985772"/>
                <a:gd name="connsiteY5" fmla="*/ 0 h 46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772" h="460049">
                  <a:moveTo>
                    <a:pt x="492886" y="0"/>
                  </a:moveTo>
                  <a:cubicBezTo>
                    <a:pt x="732851" y="0"/>
                    <a:pt x="933061" y="170215"/>
                    <a:pt x="979365" y="396492"/>
                  </a:cubicBezTo>
                  <a:lnTo>
                    <a:pt x="985772" y="460049"/>
                  </a:lnTo>
                  <a:lnTo>
                    <a:pt x="0" y="460049"/>
                  </a:lnTo>
                  <a:lnTo>
                    <a:pt x="6407" y="396492"/>
                  </a:lnTo>
                  <a:cubicBezTo>
                    <a:pt x="52711" y="170215"/>
                    <a:pt x="252921" y="0"/>
                    <a:pt x="492886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984" y="819015"/>
            <a:ext cx="5821537" cy="25457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latinLnBrk="0"/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2025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년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11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 </a:t>
            </a:r>
            <a:r>
              <a:rPr lang="en-US" altLang="ko-KR" sz="3700" dirty="0">
                <a:solidFill>
                  <a:schemeClr val="bg1"/>
                </a:solidFill>
              </a:rPr>
              <a:t>3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일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월요일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wol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il)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Lunedi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’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altLang="ko-KR" sz="37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014984" y="3442089"/>
            <a:ext cx="5821537" cy="2596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latinLnBrk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 err="1">
                <a:solidFill>
                  <a:schemeClr val="bg1"/>
                </a:solidFill>
              </a:rPr>
              <a:t>Lezione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오늘의 수업 </a:t>
            </a:r>
            <a:r>
              <a:rPr lang="en-US" altLang="ko-KR" dirty="0">
                <a:solidFill>
                  <a:schemeClr val="bg1"/>
                </a:solidFill>
              </a:rPr>
              <a:t>(O-</a:t>
            </a:r>
            <a:r>
              <a:rPr lang="en-US" altLang="ko-KR" dirty="0" err="1">
                <a:solidFill>
                  <a:schemeClr val="bg1"/>
                </a:solidFill>
              </a:rPr>
              <a:t>nul</a:t>
            </a:r>
            <a:r>
              <a:rPr lang="en-US" altLang="ko-KR" dirty="0">
                <a:solidFill>
                  <a:schemeClr val="bg1"/>
                </a:solidFill>
              </a:rPr>
              <a:t>-e-</a:t>
            </a:r>
            <a:r>
              <a:rPr lang="en-US" altLang="ko-KR" dirty="0" err="1">
                <a:solidFill>
                  <a:schemeClr val="bg1"/>
                </a:solidFill>
              </a:rPr>
              <a:t>su</a:t>
            </a:r>
            <a:r>
              <a:rPr lang="en-US" altLang="ko-KR" dirty="0">
                <a:solidFill>
                  <a:schemeClr val="bg1"/>
                </a:solidFill>
              </a:rPr>
              <a:t>-up)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en-US" altLang="ko-KR" dirty="0">
              <a:solidFill>
                <a:schemeClr val="bg1"/>
              </a:solidFill>
            </a:endParaRP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1. </a:t>
            </a:r>
            <a:r>
              <a:rPr lang="en-US" altLang="ko-KR" dirty="0" err="1">
                <a:solidFill>
                  <a:schemeClr val="bg1"/>
                </a:solidFill>
              </a:rPr>
              <a:t>Compiti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숙제 </a:t>
            </a:r>
            <a:r>
              <a:rPr lang="en-US" altLang="ko-KR" dirty="0" err="1">
                <a:solidFill>
                  <a:schemeClr val="bg1"/>
                </a:solidFill>
              </a:rPr>
              <a:t>suk</a:t>
            </a:r>
            <a:r>
              <a:rPr lang="en-US" altLang="ko-KR" dirty="0">
                <a:solidFill>
                  <a:schemeClr val="bg1"/>
                </a:solidFill>
              </a:rPr>
              <a:t> je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2. Quando / </a:t>
            </a:r>
            <a:r>
              <a:rPr lang="ko-KR" altLang="en-US" dirty="0">
                <a:solidFill>
                  <a:schemeClr val="bg1"/>
                </a:solidFill>
              </a:rPr>
              <a:t>언제 </a:t>
            </a:r>
            <a:r>
              <a:rPr lang="en-US" altLang="ko-KR" dirty="0">
                <a:solidFill>
                  <a:schemeClr val="bg1"/>
                </a:solidFill>
              </a:rPr>
              <a:t>Eon je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3. Chi / </a:t>
            </a:r>
            <a:r>
              <a:rPr lang="ko-KR" altLang="en-US" dirty="0">
                <a:solidFill>
                  <a:schemeClr val="bg1"/>
                </a:solidFill>
              </a:rPr>
              <a:t>누가 </a:t>
            </a:r>
            <a:r>
              <a:rPr lang="en-US" altLang="ko-KR" dirty="0" err="1">
                <a:solidFill>
                  <a:schemeClr val="bg1"/>
                </a:solidFill>
              </a:rPr>
              <a:t>nuga</a:t>
            </a:r>
            <a:endParaRPr lang="en-US" altLang="ko-KR" dirty="0">
              <a:solidFill>
                <a:schemeClr val="bg1"/>
              </a:solidFill>
            </a:endParaRP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4. Numeri puri / </a:t>
            </a:r>
            <a:r>
              <a:rPr lang="ko-KR" altLang="en-US" dirty="0">
                <a:solidFill>
                  <a:schemeClr val="bg1"/>
                </a:solidFill>
              </a:rPr>
              <a:t>고유어</a:t>
            </a:r>
            <a:endParaRPr lang="en-US" altLang="ko-KR" dirty="0">
              <a:solidFill>
                <a:schemeClr val="bg1"/>
              </a:solidFill>
            </a:endParaRPr>
          </a:p>
        </p:txBody>
      </p:sp>
      <p:pic>
        <p:nvPicPr>
          <p:cNvPr id="5" name="그림 4" descr="건물, 중국 건축, 일본 건축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6C1A1FC-47A3-3D1C-7003-D568434F8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90" y="3336725"/>
            <a:ext cx="5224964" cy="348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3791-DA84-2748-F2FB-3E7114C6E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BE3E537-09F4-DDC1-0F77-AA4458700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452EBE-441A-2BA9-926E-C3C56A29FDB0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dell’Hangeul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한글날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È la festa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l’invenzione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dell’alfabeto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l’Hangeul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Day?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10/9</a:t>
            </a:r>
          </a:p>
        </p:txBody>
      </p:sp>
    </p:spTree>
    <p:extLst>
      <p:ext uri="{BB962C8B-B14F-4D97-AF65-F5344CB8AC3E}">
        <p14:creationId xmlns:p14="http://schemas.microsoft.com/office/powerpoint/2010/main" val="301428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A345D-7CB8-815C-F284-4AF024684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304C5CE-1AA3-8D9D-E234-DDC06ED7D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703628-D3B0-3E92-7176-AD4F6F8669BB}"/>
              </a:ext>
            </a:extLst>
          </p:cNvPr>
          <p:cNvSpPr txBox="1"/>
          <p:nvPr/>
        </p:nvSpPr>
        <p:spPr>
          <a:xfrm>
            <a:off x="618564" y="560416"/>
            <a:ext cx="110983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2️⃣ Il Giorno del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Movimento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d’Indipendenza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삼일절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Commemora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protesta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pacifica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l’indipendenza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contro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Giappone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nel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1919.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Samiljeol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3/1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52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4513D-CB1D-FFDC-1D61-E0F999F34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85203C0-2ECE-501D-19C3-8F0122C9A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6ED4A1-A77E-17AE-1343-D76CBD5D9708}"/>
              </a:ext>
            </a:extLst>
          </p:cNvPr>
          <p:cNvSpPr txBox="1"/>
          <p:nvPr/>
        </p:nvSpPr>
        <p:spPr>
          <a:xfrm>
            <a:off x="618564" y="560416"/>
            <a:ext cx="110983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Liberazione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광복절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Ricorda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liberazione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Corea dal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dominio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giapponese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nel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1945.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Gwangbokjeol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8/15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82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1C84-2D60-89A3-8BAB-44F1D982E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EDBD96B-9C62-18AD-AABA-C498EB71A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293E1E-BC17-C372-C1BF-25A93A9F99AE}"/>
              </a:ext>
            </a:extLst>
          </p:cNvPr>
          <p:cNvSpPr txBox="1"/>
          <p:nvPr/>
        </p:nvSpPr>
        <p:spPr>
          <a:xfrm>
            <a:off x="618564" y="560416"/>
            <a:ext cx="110983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4️⃣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Bambini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어린이날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È la festa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dedicata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ai bambini,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loro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felicità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libertà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Bambini?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5/5</a:t>
            </a:r>
          </a:p>
        </p:txBody>
      </p:sp>
    </p:spTree>
    <p:extLst>
      <p:ext uri="{BB962C8B-B14F-4D97-AF65-F5344CB8AC3E}">
        <p14:creationId xmlns:p14="http://schemas.microsoft.com/office/powerpoint/2010/main" val="431938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534CC-CE35-E318-101A-4E9DA59A0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4E0CA79-1227-2FBB-667A-111640AE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5A5BDF-F657-DE41-4CD1-4500F531D4A1}"/>
              </a:ext>
            </a:extLst>
          </p:cNvPr>
          <p:cNvSpPr txBox="1"/>
          <p:nvPr/>
        </p:nvSpPr>
        <p:spPr>
          <a:xfrm>
            <a:off x="618564" y="560416"/>
            <a:ext cx="110983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5️⃣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degli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Insegnanti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스승의 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È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ringraziare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gli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insegnanti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per la loro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dedizione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Teacher’s Day?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10/5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B8BEB-4D06-648C-73F5-2E2F55648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39DA31B-220A-DE0C-A7EC-9377C1A8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D94E44-CFBC-AFD4-08AE-8821D46162B2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7️⃣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Costituzione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제헌절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Commemora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promulgazione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prima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Costituzione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Repubblica di Corea.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Constitution Day?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7/17</a:t>
            </a:r>
          </a:p>
        </p:txBody>
      </p:sp>
    </p:spTree>
    <p:extLst>
      <p:ext uri="{BB962C8B-B14F-4D97-AF65-F5344CB8AC3E}">
        <p14:creationId xmlns:p14="http://schemas.microsoft.com/office/powerpoint/2010/main" val="1150522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2B1E7-2432-2F99-B82C-842161047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1BABA95-CF33-AB4F-DD0C-C9C9438AC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8BBF3D-26CC-771A-4B22-09263ADFEAC6}"/>
              </a:ext>
            </a:extLst>
          </p:cNvPr>
          <p:cNvSpPr txBox="1"/>
          <p:nvPr/>
        </p:nvSpPr>
        <p:spPr>
          <a:xfrm>
            <a:off x="618564" y="560416"/>
            <a:ext cx="110983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8️⃣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Riunificazione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통일의 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Non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esiste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ufficialmente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, ma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immagina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un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simbolico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l’unificazione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In quale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sceglieresti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tu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“Tongil-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nal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”?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11-03</a:t>
            </a:r>
          </a:p>
        </p:txBody>
      </p:sp>
    </p:spTree>
    <p:extLst>
      <p:ext uri="{BB962C8B-B14F-4D97-AF65-F5344CB8AC3E}">
        <p14:creationId xmlns:p14="http://schemas.microsoft.com/office/powerpoint/2010/main" val="3173054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0F15-DC3B-D600-EAEF-7FE26D1D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990B452-91FC-E011-D3CD-3AE51BEE5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9A0AD5-AB89-B5DB-3BA8-F021FCEFADEF}"/>
              </a:ext>
            </a:extLst>
          </p:cNvPr>
          <p:cNvSpPr txBox="1"/>
          <p:nvPr/>
        </p:nvSpPr>
        <p:spPr>
          <a:xfrm>
            <a:off x="618564" y="560416"/>
            <a:ext cx="110983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9️⃣ Chuseok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추석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Festa del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raccolto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e tempo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onorare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gli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antenati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, come il nostro Ferragosto.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cade di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solito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Chuseok?</a:t>
            </a:r>
          </a:p>
          <a:p>
            <a:r>
              <a:rPr lang="it-IT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(Hint: secondo il calendario lunare, 8° mese, 15° giorno)</a:t>
            </a:r>
          </a:p>
          <a:p>
            <a:r>
              <a:rPr lang="it-IT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10/6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3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0F831-1CF4-0C94-3829-1DD638095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82C5A4D-0547-ACF7-CE2E-D147DB2E9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8E5CE5-021C-E983-CD19-D325A9E32D9A}"/>
              </a:ext>
            </a:extLst>
          </p:cNvPr>
          <p:cNvSpPr txBox="1"/>
          <p:nvPr/>
        </p:nvSpPr>
        <p:spPr>
          <a:xfrm>
            <a:off x="618564" y="560416"/>
            <a:ext cx="110983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🔟 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Seollal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설날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Capodanno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lunare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una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feste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più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importanti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Seollal?</a:t>
            </a:r>
          </a:p>
          <a:p>
            <a:r>
              <a:rPr lang="it-IT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(Hint: 1° giorno del primo mese lunare)</a:t>
            </a:r>
          </a:p>
          <a:p>
            <a:r>
              <a:rPr lang="it-IT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2026/2/17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107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EBF7E-014A-3397-9C1C-023861769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A092E8E-45E4-C008-B335-43B6941E4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649C825-6AB8-3E0E-9E15-32C410BCFC66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53976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/>
              <a:t>Come </a:t>
            </a:r>
            <a:r>
              <a:rPr lang="en-US" altLang="ko-KR" sz="4000" dirty="0" err="1"/>
              <a:t>si</a:t>
            </a:r>
            <a:r>
              <a:rPr lang="en-US" altLang="ko-KR" sz="4000" dirty="0"/>
              <a:t> dice </a:t>
            </a:r>
            <a:r>
              <a:rPr lang="en-US" altLang="ko-KR" sz="4000" b="1" dirty="0"/>
              <a:t>“QUANDO?” </a:t>
            </a:r>
            <a:r>
              <a:rPr lang="en-US" altLang="ko-KR" sz="4000" dirty="0"/>
              <a:t>in </a:t>
            </a:r>
            <a:r>
              <a:rPr lang="en-US" altLang="ko-KR" sz="4000" dirty="0" err="1"/>
              <a:t>coreano</a:t>
            </a:r>
            <a:r>
              <a:rPr lang="en-US" altLang="ko-KR" sz="4000" dirty="0"/>
              <a:t>? 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In </a:t>
            </a:r>
            <a:r>
              <a:rPr lang="en-US" altLang="ko-KR" sz="4000" dirty="0" err="1"/>
              <a:t>realtà</a:t>
            </a:r>
            <a:r>
              <a:rPr lang="en-US" altLang="ko-KR" sz="4000" dirty="0"/>
              <a:t> è molto semplice, </a:t>
            </a:r>
            <a:r>
              <a:rPr lang="en-US" altLang="ko-KR" sz="4000" dirty="0" err="1"/>
              <a:t>ti</a:t>
            </a:r>
            <a:r>
              <a:rPr lang="en-US" altLang="ko-KR" sz="4000" dirty="0"/>
              <a:t> basta </a:t>
            </a:r>
            <a:r>
              <a:rPr lang="en-US" altLang="ko-KR" sz="4000" dirty="0" err="1"/>
              <a:t>ricordare</a:t>
            </a: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chemeClr val="accent1"/>
                </a:solidFill>
              </a:rPr>
              <a:t>언제</a:t>
            </a:r>
            <a:r>
              <a:rPr lang="en-US" altLang="ko-KR" sz="4000" b="1" dirty="0">
                <a:solidFill>
                  <a:schemeClr val="accent1"/>
                </a:solidFill>
              </a:rPr>
              <a:t>[eon-je] </a:t>
            </a:r>
            <a:r>
              <a:rPr lang="en-US" altLang="ko-KR" sz="4000" dirty="0"/>
              <a:t>e </a:t>
            </a:r>
            <a:r>
              <a:rPr lang="en-US" altLang="ko-KR" sz="4000" dirty="0" err="1"/>
              <a:t>potrai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chiedere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cose</a:t>
            </a:r>
            <a:r>
              <a:rPr lang="en-US" altLang="ko-KR" sz="4000" dirty="0"/>
              <a:t> del </a:t>
            </a:r>
            <a:r>
              <a:rPr lang="en-US" altLang="ko-KR" sz="4000" dirty="0" err="1"/>
              <a:t>tipo</a:t>
            </a:r>
            <a:r>
              <a:rPr lang="en-US" altLang="ko-KR" sz="4000" dirty="0"/>
              <a:t>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chemeClr val="accent1"/>
                </a:solidFill>
              </a:rPr>
              <a:t>언제 </a:t>
            </a:r>
            <a:r>
              <a:rPr lang="ko-KR" altLang="en-US" sz="4000" dirty="0"/>
              <a:t>와요</a:t>
            </a:r>
            <a:r>
              <a:rPr lang="en-US" altLang="ko-KR" sz="4000" dirty="0"/>
              <a:t>?</a:t>
            </a:r>
            <a:r>
              <a:rPr lang="en-US" altLang="ko-KR" sz="4000" b="1" dirty="0">
                <a:solidFill>
                  <a:schemeClr val="accent1"/>
                </a:solidFill>
              </a:rPr>
              <a:t> </a:t>
            </a:r>
            <a:r>
              <a:rPr lang="en-US" altLang="ko-KR" sz="4000" dirty="0"/>
              <a:t>[eon-je </a:t>
            </a:r>
            <a:r>
              <a:rPr lang="en-US" altLang="ko-KR" sz="4000" dirty="0" err="1"/>
              <a:t>wa-yo</a:t>
            </a:r>
            <a:r>
              <a:rPr lang="en-US" altLang="ko-KR" sz="4000" dirty="0"/>
              <a:t>?] Quando </a:t>
            </a:r>
            <a:r>
              <a:rPr lang="en-US" altLang="ko-KR" sz="4000" dirty="0" err="1"/>
              <a:t>vieni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chemeClr val="accent1"/>
                </a:solidFill>
              </a:rPr>
              <a:t>언제</a:t>
            </a:r>
            <a:r>
              <a:rPr lang="ko-KR" altLang="en-US" sz="4000" dirty="0"/>
              <a:t> 가요</a:t>
            </a:r>
            <a:r>
              <a:rPr lang="en-US" altLang="ko-KR" sz="4000" dirty="0"/>
              <a:t>? [eon-je ga-</a:t>
            </a:r>
            <a:r>
              <a:rPr lang="en-US" altLang="ko-KR" sz="4000" dirty="0" err="1"/>
              <a:t>yo</a:t>
            </a:r>
            <a:r>
              <a:rPr lang="en-US" altLang="ko-KR" sz="4000" dirty="0"/>
              <a:t>?] Quando </a:t>
            </a:r>
            <a:r>
              <a:rPr lang="en-US" altLang="ko-KR" sz="4000" dirty="0" err="1"/>
              <a:t>vai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chemeClr val="accent1"/>
                </a:solidFill>
              </a:rPr>
              <a:t>언제</a:t>
            </a:r>
            <a:r>
              <a:rPr lang="ko-KR" altLang="en-US" sz="4000" dirty="0"/>
              <a:t> 해요</a:t>
            </a:r>
            <a:r>
              <a:rPr lang="en-US" altLang="ko-KR" sz="4000" dirty="0"/>
              <a:t>? [eon-je </a:t>
            </a:r>
            <a:r>
              <a:rPr lang="en-US" altLang="ko-KR" sz="4000" dirty="0" err="1"/>
              <a:t>hae-yo</a:t>
            </a:r>
            <a:r>
              <a:rPr lang="en-US" altLang="ko-KR" sz="4000" dirty="0"/>
              <a:t>] Quando lo </a:t>
            </a:r>
            <a:r>
              <a:rPr lang="en-US" altLang="ko-KR" sz="4000" dirty="0" err="1"/>
              <a:t>fai</a:t>
            </a:r>
            <a:r>
              <a:rPr lang="en-US" altLang="ko-KR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4521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F71A4-F9A9-0D43-04CD-259C7C4B9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347F959-934F-7B01-35BD-0F0EB87C0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64CCF29-24BF-377D-A9DD-A354CACF868E}"/>
              </a:ext>
            </a:extLst>
          </p:cNvPr>
          <p:cNvSpPr txBox="1">
            <a:spLocks/>
          </p:cNvSpPr>
          <p:nvPr/>
        </p:nvSpPr>
        <p:spPr>
          <a:xfrm>
            <a:off x="926274" y="0"/>
            <a:ext cx="10614562" cy="621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 err="1"/>
              <a:t>Vediamo</a:t>
            </a:r>
            <a:r>
              <a:rPr lang="en-US" altLang="ko-KR" sz="4000" dirty="0"/>
              <a:t> un </a:t>
            </a:r>
            <a:r>
              <a:rPr lang="en-US" altLang="ko-KR" sz="4000" dirty="0" err="1"/>
              <a:t>esempio</a:t>
            </a:r>
            <a:r>
              <a:rPr lang="en-US" altLang="ko-KR" sz="4000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오늘 뭐 해요</a:t>
            </a:r>
            <a:r>
              <a:rPr lang="en-US" altLang="ko-KR" sz="4000" dirty="0"/>
              <a:t>? (</a:t>
            </a:r>
            <a:r>
              <a:rPr lang="en-US" altLang="ko-KR" sz="4000" dirty="0" err="1"/>
              <a:t>oggi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che</a:t>
            </a:r>
            <a:r>
              <a:rPr lang="en-US" altLang="ko-KR" sz="4000" dirty="0"/>
              <a:t> </a:t>
            </a:r>
            <a:r>
              <a:rPr lang="en-US" altLang="ko-KR" sz="4000" dirty="0" err="1"/>
              <a:t>fai</a:t>
            </a:r>
            <a:r>
              <a:rPr lang="en-US" altLang="ko-KR" sz="4000" dirty="0"/>
              <a:t>?)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오늘 놀고 싶어요</a:t>
            </a:r>
            <a:r>
              <a:rPr lang="en-US" altLang="ko-KR" sz="4000" dirty="0"/>
              <a:t>… (</a:t>
            </a:r>
            <a:r>
              <a:rPr lang="en-US" altLang="ko-KR" sz="4000" dirty="0" err="1"/>
              <a:t>oggi</a:t>
            </a:r>
            <a:r>
              <a:rPr lang="en-US" altLang="ko-KR" sz="4000" dirty="0"/>
              <a:t> mi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divertire</a:t>
            </a:r>
            <a:r>
              <a:rPr lang="en-US" altLang="ko-KR" sz="4000" dirty="0"/>
              <a:t>…)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에</a:t>
            </a:r>
            <a:r>
              <a:rPr lang="en-US" altLang="ko-KR" sz="4000" dirty="0"/>
              <a:t>? </a:t>
            </a:r>
            <a:r>
              <a:rPr lang="ko-KR" altLang="en-US" sz="4000" dirty="0"/>
              <a:t>공부 </a:t>
            </a:r>
            <a:r>
              <a:rPr lang="ko-KR" altLang="en-US" sz="4000" b="1" dirty="0">
                <a:solidFill>
                  <a:schemeClr val="accent1"/>
                </a:solidFill>
              </a:rPr>
              <a:t>언제</a:t>
            </a:r>
            <a:r>
              <a:rPr lang="ko-KR" altLang="en-US" sz="4000" dirty="0"/>
              <a:t> 해요</a:t>
            </a:r>
            <a:r>
              <a:rPr lang="en-US" altLang="ko-KR" sz="4000" dirty="0"/>
              <a:t>? (eh? Quando </a:t>
            </a:r>
            <a:r>
              <a:rPr lang="en-US" altLang="ko-KR" sz="4000" dirty="0" err="1"/>
              <a:t>studi</a:t>
            </a:r>
            <a:r>
              <a:rPr lang="en-US" altLang="ko-KR" sz="4000" dirty="0"/>
              <a:t>?)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b="1" dirty="0"/>
              <a:t>나중에</a:t>
            </a:r>
            <a:r>
              <a:rPr lang="ko-KR" altLang="en-US" sz="4000" dirty="0"/>
              <a:t> 해요</a:t>
            </a:r>
            <a:r>
              <a:rPr lang="en-US" altLang="ko-KR" sz="4000" dirty="0"/>
              <a:t>! (Quando? </a:t>
            </a:r>
            <a:r>
              <a:rPr lang="en-US" altLang="ko-KR" sz="4000" dirty="0" err="1"/>
              <a:t>Più</a:t>
            </a:r>
            <a:r>
              <a:rPr lang="en-US" altLang="ko-KR" sz="4000" dirty="0"/>
              <a:t> </a:t>
            </a:r>
            <a:r>
              <a:rPr lang="en-US" altLang="ko-KR" sz="4000" dirty="0" err="1"/>
              <a:t>tardi</a:t>
            </a:r>
            <a:r>
              <a:rPr lang="en-US" altLang="ko-KR" sz="4000" dirty="0"/>
              <a:t> lo </a:t>
            </a:r>
            <a:r>
              <a:rPr lang="en-US" altLang="ko-KR" sz="4000" dirty="0" err="1"/>
              <a:t>faccio</a:t>
            </a:r>
            <a:r>
              <a:rPr lang="en-US" altLang="ko-KR" sz="4000" dirty="0"/>
              <a:t>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나중에 </a:t>
            </a:r>
            <a:r>
              <a:rPr lang="en-US" altLang="ko-KR" sz="4000" b="1" dirty="0"/>
              <a:t>= </a:t>
            </a:r>
            <a:r>
              <a:rPr lang="en-US" altLang="ko-KR" sz="4000" b="1" dirty="0" err="1"/>
              <a:t>Più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tardi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71305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3CE9B-0522-D140-019C-F1C2E31D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3D4A718-C6F9-79A6-2BCA-D6EB8F1E6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DA94AAE-7B91-89A1-E485-369498396031}"/>
              </a:ext>
            </a:extLst>
          </p:cNvPr>
          <p:cNvSpPr txBox="1">
            <a:spLocks/>
          </p:cNvSpPr>
          <p:nvPr/>
        </p:nvSpPr>
        <p:spPr>
          <a:xfrm>
            <a:off x="926274" y="0"/>
            <a:ext cx="10614562" cy="621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dirty="0"/>
              <a:t>🗣 </a:t>
            </a:r>
            <a:r>
              <a:rPr lang="en-US" altLang="ko-KR" sz="4000" dirty="0" err="1"/>
              <a:t>Esempio</a:t>
            </a:r>
            <a:r>
              <a:rPr lang="en-US" altLang="ko-KR" sz="4000" dirty="0"/>
              <a:t> 1 – </a:t>
            </a:r>
            <a:r>
              <a:rPr lang="ko-KR" altLang="en-US" sz="4000" dirty="0"/>
              <a:t>약속 잡을 때 </a:t>
            </a: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(Per </a:t>
            </a:r>
            <a:r>
              <a:rPr lang="en-US" altLang="ko-KR" sz="4000" dirty="0" err="1"/>
              <a:t>prendere</a:t>
            </a:r>
            <a:r>
              <a:rPr lang="en-US" altLang="ko-KR" sz="4000" dirty="0"/>
              <a:t> un </a:t>
            </a:r>
            <a:r>
              <a:rPr lang="en-US" altLang="ko-KR" sz="4000" dirty="0" err="1"/>
              <a:t>appuntamento</a:t>
            </a:r>
            <a:r>
              <a:rPr lang="en-US" altLang="ko-KR" sz="4000" dirty="0"/>
              <a:t>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우리 </a:t>
            </a:r>
            <a:r>
              <a:rPr lang="ko-KR" altLang="en-US" sz="4000" b="1" dirty="0">
                <a:solidFill>
                  <a:schemeClr val="accent1"/>
                </a:solidFill>
              </a:rPr>
              <a:t>언제</a:t>
            </a:r>
            <a:r>
              <a:rPr lang="ko-KR" altLang="en-US" sz="4000" dirty="0"/>
              <a:t> 만나요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(Quando ci </a:t>
            </a:r>
            <a:r>
              <a:rPr lang="en-US" altLang="ko-KR" sz="4000" dirty="0" err="1"/>
              <a:t>vediamo</a:t>
            </a:r>
            <a:r>
              <a:rPr lang="en-US" altLang="ko-KR" sz="4000" dirty="0"/>
              <a:t>?)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토요일에 만나요</a:t>
            </a:r>
            <a:r>
              <a:rPr lang="en-US" altLang="ko-KR" sz="4000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(Ci </a:t>
            </a:r>
            <a:r>
              <a:rPr lang="en-US" altLang="ko-KR" sz="4000" dirty="0" err="1"/>
              <a:t>vediamo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sabato</a:t>
            </a:r>
            <a:r>
              <a:rPr lang="en-US" altLang="ko-KR" sz="4000" dirty="0"/>
              <a:t>.)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몇 </a:t>
            </a:r>
            <a:r>
              <a:rPr lang="ko-KR" altLang="en-US" sz="4000" dirty="0" err="1"/>
              <a:t>시에요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(A </a:t>
            </a:r>
            <a:r>
              <a:rPr lang="en-US" altLang="ko-KR" sz="4000" dirty="0" err="1"/>
              <a:t>che</a:t>
            </a:r>
            <a:r>
              <a:rPr lang="en-US" altLang="ko-KR" sz="4000" dirty="0"/>
              <a:t> ora?)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오후 세 시요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(Alle </a:t>
            </a:r>
            <a:r>
              <a:rPr lang="en-US" altLang="ko-KR" sz="4000" dirty="0" err="1"/>
              <a:t>tre</a:t>
            </a:r>
            <a:r>
              <a:rPr lang="en-US" altLang="ko-KR" sz="4000" dirty="0"/>
              <a:t> del </a:t>
            </a:r>
            <a:r>
              <a:rPr lang="en-US" altLang="ko-KR" sz="4000" dirty="0" err="1"/>
              <a:t>pomeriggio</a:t>
            </a:r>
            <a:r>
              <a:rPr lang="en-US" altLang="ko-KR" sz="4000" dirty="0"/>
              <a:t>!)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676510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3F279-1AC7-AFB4-DB6F-4068BBEB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DCA703A-088A-B118-4A71-4D3D9C838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62769A6-F799-D7E3-5F22-B81A6B17767D}"/>
              </a:ext>
            </a:extLst>
          </p:cNvPr>
          <p:cNvSpPr txBox="1">
            <a:spLocks/>
          </p:cNvSpPr>
          <p:nvPr/>
        </p:nvSpPr>
        <p:spPr>
          <a:xfrm>
            <a:off x="926274" y="188686"/>
            <a:ext cx="10614562" cy="61250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dirty="0"/>
              <a:t>🗣 </a:t>
            </a:r>
            <a:r>
              <a:rPr lang="en-US" altLang="ko-KR" sz="4000" dirty="0" err="1"/>
              <a:t>Esempio</a:t>
            </a:r>
            <a:r>
              <a:rPr lang="en-US" altLang="ko-KR" sz="4000" dirty="0"/>
              <a:t> 2 – </a:t>
            </a:r>
            <a:r>
              <a:rPr lang="ko-KR" altLang="en-US" sz="4000" dirty="0"/>
              <a:t>식사할 때</a:t>
            </a:r>
          </a:p>
          <a:p>
            <a:pPr algn="l">
              <a:lnSpc>
                <a:spcPct val="110000"/>
              </a:lnSpc>
            </a:pPr>
            <a:endParaRPr lang="ko-KR" altLang="en-US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b="1" dirty="0"/>
              <a:t>언제</a:t>
            </a:r>
            <a:r>
              <a:rPr lang="ko-KR" altLang="en-US" sz="4000" dirty="0"/>
              <a:t> 밥 먹어요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(Quando </a:t>
            </a:r>
            <a:r>
              <a:rPr lang="en-US" altLang="ko-KR" sz="4000" dirty="0" err="1"/>
              <a:t>mangiamo</a:t>
            </a:r>
            <a:r>
              <a:rPr lang="en-US" altLang="ko-KR" sz="4000" dirty="0"/>
              <a:t>?)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지금 </a:t>
            </a:r>
            <a:r>
              <a:rPr lang="ko-KR" altLang="en-US" sz="4000" dirty="0" err="1"/>
              <a:t>배고파요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(Hai fame </a:t>
            </a:r>
            <a:r>
              <a:rPr lang="en-US" altLang="ko-KR" sz="4000" dirty="0" err="1"/>
              <a:t>adesso</a:t>
            </a:r>
            <a:r>
              <a:rPr lang="en-US" altLang="ko-KR" sz="4000" dirty="0"/>
              <a:t>?)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네</a:t>
            </a:r>
            <a:r>
              <a:rPr lang="en-US" altLang="ko-KR" sz="4000" dirty="0"/>
              <a:t>, </a:t>
            </a:r>
            <a:r>
              <a:rPr lang="ko-KR" altLang="en-US" sz="4000" dirty="0"/>
              <a:t>너무 </a:t>
            </a:r>
            <a:r>
              <a:rPr lang="ko-KR" altLang="en-US" sz="4000" dirty="0" err="1"/>
              <a:t>배고파요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</a:t>
            </a:r>
            <a:r>
              <a:rPr lang="en-US" altLang="ko-KR" sz="4000" dirty="0" err="1"/>
              <a:t>Sì</a:t>
            </a:r>
            <a:r>
              <a:rPr lang="en-US" altLang="ko-KR" sz="4000" dirty="0"/>
              <a:t>, ho </a:t>
            </a:r>
            <a:r>
              <a:rPr lang="en-US" altLang="ko-KR" sz="4000" dirty="0" err="1"/>
              <a:t>tanta</a:t>
            </a:r>
            <a:r>
              <a:rPr lang="en-US" altLang="ko-KR" sz="4000" dirty="0"/>
              <a:t> fame!)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그럼 지금 먹어요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(Allora </a:t>
            </a:r>
            <a:r>
              <a:rPr lang="en-US" altLang="ko-KR" sz="4000" dirty="0" err="1"/>
              <a:t>mangiamo</a:t>
            </a:r>
            <a:r>
              <a:rPr lang="en-US" altLang="ko-KR" sz="4000" dirty="0"/>
              <a:t> ora!)</a:t>
            </a:r>
          </a:p>
        </p:txBody>
      </p:sp>
    </p:spTree>
    <p:extLst>
      <p:ext uri="{BB962C8B-B14F-4D97-AF65-F5344CB8AC3E}">
        <p14:creationId xmlns:p14="http://schemas.microsoft.com/office/powerpoint/2010/main" val="2482982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C6FD6-0AD9-091F-8E58-A56BFC8E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58B2FCA-C07E-6CD3-EC6C-2FBB57D2F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3D9CA34-9D87-617C-2720-D9F17252C08C}"/>
              </a:ext>
            </a:extLst>
          </p:cNvPr>
          <p:cNvSpPr txBox="1">
            <a:spLocks/>
          </p:cNvSpPr>
          <p:nvPr/>
        </p:nvSpPr>
        <p:spPr>
          <a:xfrm>
            <a:off x="926274" y="0"/>
            <a:ext cx="10614562" cy="6502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endParaRPr lang="ko-KR" altLang="en-US" sz="4000" dirty="0"/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🗣 </a:t>
            </a:r>
            <a:r>
              <a:rPr lang="en-US" altLang="ko-KR" sz="4000" dirty="0" err="1"/>
              <a:t>Esempio</a:t>
            </a:r>
            <a:r>
              <a:rPr lang="en-US" altLang="ko-KR" sz="4000" dirty="0"/>
              <a:t> 3 – </a:t>
            </a:r>
            <a:r>
              <a:rPr lang="ko-KR" altLang="en-US" sz="4000" dirty="0"/>
              <a:t>여행 이야기</a:t>
            </a:r>
          </a:p>
          <a:p>
            <a:pPr algn="l">
              <a:lnSpc>
                <a:spcPct val="110000"/>
              </a:lnSpc>
            </a:pPr>
            <a:endParaRPr lang="ko-KR" altLang="en-US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한국에 </a:t>
            </a:r>
            <a:r>
              <a:rPr lang="ko-KR" altLang="en-US" sz="4000" b="1" dirty="0">
                <a:solidFill>
                  <a:schemeClr val="accent1"/>
                </a:solidFill>
              </a:rPr>
              <a:t>언제</a:t>
            </a:r>
            <a:r>
              <a:rPr lang="ko-KR" altLang="en-US" sz="4000" dirty="0"/>
              <a:t> 가요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(Quando </a:t>
            </a:r>
            <a:r>
              <a:rPr lang="en-US" altLang="ko-KR" sz="4000" dirty="0" err="1"/>
              <a:t>vai</a:t>
            </a:r>
            <a:r>
              <a:rPr lang="en-US" altLang="ko-KR" sz="4000" dirty="0"/>
              <a:t> in Corea?)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다음 달에 가요</a:t>
            </a:r>
            <a:r>
              <a:rPr lang="en-US" altLang="ko-KR" sz="4000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(Ci </a:t>
            </a:r>
            <a:r>
              <a:rPr lang="en-US" altLang="ko-KR" sz="4000" dirty="0" err="1"/>
              <a:t>vado</a:t>
            </a:r>
            <a:r>
              <a:rPr lang="en-US" altLang="ko-KR" sz="4000" dirty="0"/>
              <a:t> il mese </a:t>
            </a:r>
            <a:r>
              <a:rPr lang="en-US" altLang="ko-KR" sz="4000" dirty="0" err="1"/>
              <a:t>prossimo</a:t>
            </a:r>
            <a:r>
              <a:rPr lang="en-US" altLang="ko-KR" sz="4000" dirty="0"/>
              <a:t>.)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 err="1"/>
              <a:t>누구랑</a:t>
            </a:r>
            <a:r>
              <a:rPr lang="ko-KR" altLang="en-US" sz="4000" dirty="0"/>
              <a:t> 가요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(Con chi </a:t>
            </a:r>
            <a:r>
              <a:rPr lang="en-US" altLang="ko-KR" sz="4000" dirty="0" err="1"/>
              <a:t>vai</a:t>
            </a:r>
            <a:r>
              <a:rPr lang="en-US" altLang="ko-KR" sz="4000" dirty="0"/>
              <a:t>?)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 err="1"/>
              <a:t>친구랑요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(Con un </a:t>
            </a:r>
            <a:r>
              <a:rPr lang="en-US" altLang="ko-KR" sz="4000" dirty="0" err="1"/>
              <a:t>amico</a:t>
            </a:r>
            <a:r>
              <a:rPr lang="en-US" altLang="ko-KR" sz="4000" dirty="0"/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258761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1B971-24E8-7F14-7B8E-E275BA006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48FCB3D-7246-3E46-E1F6-EE06A743E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B2FB5907-27C1-0354-2D75-8FCFFD340711}"/>
              </a:ext>
            </a:extLst>
          </p:cNvPr>
          <p:cNvSpPr txBox="1">
            <a:spLocks/>
          </p:cNvSpPr>
          <p:nvPr/>
        </p:nvSpPr>
        <p:spPr>
          <a:xfrm>
            <a:off x="926274" y="0"/>
            <a:ext cx="10614562" cy="6502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endParaRPr lang="ko-KR" altLang="en-US" sz="4000" dirty="0"/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🗣 </a:t>
            </a:r>
            <a:r>
              <a:rPr lang="en-US" altLang="ko-KR" sz="4000" dirty="0" err="1"/>
              <a:t>Esempio</a:t>
            </a:r>
            <a:r>
              <a:rPr lang="en-US" altLang="ko-KR" sz="4000" dirty="0"/>
              <a:t> 5 – </a:t>
            </a:r>
            <a:r>
              <a:rPr lang="ko-KR" altLang="en-US" sz="4000" dirty="0"/>
              <a:t>생일 이야기</a:t>
            </a:r>
          </a:p>
          <a:p>
            <a:pPr algn="l">
              <a:lnSpc>
                <a:spcPct val="110000"/>
              </a:lnSpc>
            </a:pPr>
            <a:endParaRPr lang="ko-KR" altLang="en-US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생일이</a:t>
            </a:r>
            <a:r>
              <a:rPr lang="ko-KR" altLang="en-US" sz="4000" b="1" dirty="0">
                <a:solidFill>
                  <a:schemeClr val="accent1"/>
                </a:solidFill>
              </a:rPr>
              <a:t> </a:t>
            </a:r>
            <a:r>
              <a:rPr lang="ko-KR" altLang="en-US" sz="4000" b="1" dirty="0" err="1">
                <a:solidFill>
                  <a:schemeClr val="accent1"/>
                </a:solidFill>
              </a:rPr>
              <a:t>언제예요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(Quando è il </a:t>
            </a:r>
            <a:r>
              <a:rPr lang="en-US" altLang="ko-KR" sz="4000" dirty="0" err="1"/>
              <a:t>tuo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compleanno</a:t>
            </a:r>
            <a:r>
              <a:rPr lang="en-US" altLang="ko-KR" sz="4000" dirty="0"/>
              <a:t>?)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5</a:t>
            </a:r>
            <a:r>
              <a:rPr lang="ko-KR" altLang="en-US" sz="4000" dirty="0"/>
              <a:t>월 </a:t>
            </a:r>
            <a:r>
              <a:rPr lang="en-US" altLang="ko-KR" sz="4000" dirty="0"/>
              <a:t>3</a:t>
            </a:r>
            <a:r>
              <a:rPr lang="ko-KR" altLang="en-US" sz="4000" dirty="0" err="1"/>
              <a:t>일이에요</a:t>
            </a:r>
            <a:r>
              <a:rPr lang="en-US" altLang="ko-KR" sz="4000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(Il 3 </a:t>
            </a:r>
            <a:r>
              <a:rPr lang="en-US" altLang="ko-KR" sz="4000" dirty="0" err="1"/>
              <a:t>maggio</a:t>
            </a:r>
            <a:r>
              <a:rPr lang="en-US" altLang="ko-KR" sz="4000" dirty="0"/>
              <a:t>.)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파티 해요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(Fai </a:t>
            </a:r>
            <a:r>
              <a:rPr lang="en-US" altLang="ko-KR" sz="4000" dirty="0" err="1"/>
              <a:t>una</a:t>
            </a:r>
            <a:r>
              <a:rPr lang="en-US" altLang="ko-KR" sz="4000" dirty="0"/>
              <a:t> festa?)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물론이죠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(Certo!)</a:t>
            </a:r>
          </a:p>
        </p:txBody>
      </p:sp>
    </p:spTree>
    <p:extLst>
      <p:ext uri="{BB962C8B-B14F-4D97-AF65-F5344CB8AC3E}">
        <p14:creationId xmlns:p14="http://schemas.microsoft.com/office/powerpoint/2010/main" val="1611928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7EBE4-12B1-5739-9084-E80856BAC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4EF6861-D68C-67DB-AD86-C3F48A5F9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1A9DE70-0F8C-2F1C-43A0-CB38DB7FBA41}"/>
              </a:ext>
            </a:extLst>
          </p:cNvPr>
          <p:cNvSpPr txBox="1">
            <a:spLocks/>
          </p:cNvSpPr>
          <p:nvPr/>
        </p:nvSpPr>
        <p:spPr>
          <a:xfrm>
            <a:off x="926274" y="0"/>
            <a:ext cx="10614562" cy="6502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dirty="0"/>
              <a:t>🗣 </a:t>
            </a:r>
            <a:r>
              <a:rPr lang="en-US" altLang="ko-KR" sz="4000" dirty="0" err="1"/>
              <a:t>Esempio</a:t>
            </a:r>
            <a:r>
              <a:rPr lang="en-US" altLang="ko-KR" sz="4000" dirty="0"/>
              <a:t> 6 – </a:t>
            </a:r>
            <a:r>
              <a:rPr lang="ko-KR" altLang="en-US" sz="4000" dirty="0"/>
              <a:t>영화나 약속 시간</a:t>
            </a:r>
          </a:p>
          <a:p>
            <a:pPr algn="l">
              <a:lnSpc>
                <a:spcPct val="110000"/>
              </a:lnSpc>
            </a:pPr>
            <a:endParaRPr lang="ko-KR" altLang="en-US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영화 </a:t>
            </a:r>
            <a:r>
              <a:rPr lang="ko-KR" altLang="en-US" sz="4000" b="1" dirty="0">
                <a:solidFill>
                  <a:schemeClr val="accent1"/>
                </a:solidFill>
              </a:rPr>
              <a:t>언제</a:t>
            </a:r>
            <a:r>
              <a:rPr lang="ko-KR" altLang="en-US" sz="4000" dirty="0"/>
              <a:t> 시작해요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(Quando </a:t>
            </a:r>
            <a:r>
              <a:rPr lang="en-US" altLang="ko-KR" sz="4000" dirty="0" err="1"/>
              <a:t>inizia</a:t>
            </a:r>
            <a:r>
              <a:rPr lang="en-US" altLang="ko-KR" sz="4000" dirty="0"/>
              <a:t> il film?)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B: </a:t>
            </a:r>
            <a:r>
              <a:rPr lang="ko-KR" altLang="en-US" sz="4000" dirty="0"/>
              <a:t>일곱 시 반이요</a:t>
            </a:r>
            <a:r>
              <a:rPr lang="en-US" altLang="ko-KR" sz="4000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(Alle </a:t>
            </a:r>
            <a:r>
              <a:rPr lang="en-US" altLang="ko-KR" sz="4000" dirty="0" err="1"/>
              <a:t>sette</a:t>
            </a:r>
            <a:r>
              <a:rPr lang="en-US" altLang="ko-KR" sz="4000" dirty="0"/>
              <a:t> e mezza.)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A: </a:t>
            </a:r>
            <a:r>
              <a:rPr lang="ko-KR" altLang="en-US" sz="4000" dirty="0"/>
              <a:t>늦지 않게 가요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(Non </a:t>
            </a:r>
            <a:r>
              <a:rPr lang="en-US" altLang="ko-KR" sz="4000" dirty="0" err="1"/>
              <a:t>arriviamo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tardi</a:t>
            </a:r>
            <a:r>
              <a:rPr lang="en-US" altLang="ko-KR" sz="4000" dirty="0"/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1341424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F06B5-D3BA-0993-1E54-C7197C845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9827B3B-942E-433C-7031-C345E75A6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F99ECDBA-DD42-23B4-ED62-1B56DAE61572}"/>
              </a:ext>
            </a:extLst>
          </p:cNvPr>
          <p:cNvSpPr txBox="1">
            <a:spLocks/>
          </p:cNvSpPr>
          <p:nvPr/>
        </p:nvSpPr>
        <p:spPr>
          <a:xfrm>
            <a:off x="926274" y="624114"/>
            <a:ext cx="10614562" cy="571862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 err="1"/>
              <a:t>Facciamo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qualcosa</a:t>
            </a:r>
            <a:r>
              <a:rPr lang="en-US" altLang="ko-KR" sz="4000" dirty="0"/>
              <a:t> di un po' </a:t>
            </a:r>
            <a:r>
              <a:rPr lang="en-US" altLang="ko-KR" sz="4000" dirty="0" err="1"/>
              <a:t>più</a:t>
            </a:r>
            <a:r>
              <a:rPr lang="en-US" altLang="ko-KR" sz="4000" dirty="0"/>
              <a:t> leggero.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Nella </a:t>
            </a:r>
            <a:r>
              <a:rPr lang="en-US" altLang="ko-KR" sz="4000" dirty="0" err="1"/>
              <a:t>lezione</a:t>
            </a:r>
            <a:r>
              <a:rPr lang="en-US" altLang="ko-KR" sz="4000" dirty="0"/>
              <a:t> prima, </a:t>
            </a:r>
            <a:r>
              <a:rPr lang="en-US" altLang="ko-KR" sz="4000" dirty="0" err="1"/>
              <a:t>abbiamo</a:t>
            </a:r>
            <a:r>
              <a:rPr lang="en-US" altLang="ko-KR" sz="4000" dirty="0"/>
              <a:t> visto come dire </a:t>
            </a:r>
            <a:r>
              <a:rPr lang="en-US" altLang="ko-KR" sz="4000" b="1" dirty="0"/>
              <a:t>“QUANDO?” </a:t>
            </a:r>
            <a:r>
              <a:rPr lang="en-US" altLang="ko-KR" sz="4000" dirty="0"/>
              <a:t>in </a:t>
            </a:r>
            <a:r>
              <a:rPr lang="en-US" altLang="ko-KR" sz="4000" dirty="0" err="1"/>
              <a:t>coreano</a:t>
            </a:r>
            <a:r>
              <a:rPr lang="en-US" altLang="ko-KR" sz="4000" dirty="0"/>
              <a:t>, ora </a:t>
            </a:r>
            <a:r>
              <a:rPr lang="en-US" altLang="ko-KR" sz="4000" dirty="0" err="1"/>
              <a:t>vedremo</a:t>
            </a:r>
            <a:r>
              <a:rPr lang="en-US" altLang="ko-KR" sz="4000" dirty="0"/>
              <a:t> come dire </a:t>
            </a:r>
            <a:r>
              <a:rPr lang="en-US" altLang="ko-KR" sz="4000" b="1" dirty="0"/>
              <a:t>“CHI?”.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Per dire “chi?” </a:t>
            </a:r>
            <a:r>
              <a:rPr lang="en-US" altLang="ko-KR" sz="4000" dirty="0" err="1"/>
              <a:t>avrai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bisogno</a:t>
            </a:r>
            <a:r>
              <a:rPr lang="en-US" altLang="ko-KR" sz="4000" dirty="0"/>
              <a:t> della </a:t>
            </a:r>
            <a:r>
              <a:rPr lang="en-US" altLang="ko-KR" sz="4000" dirty="0" err="1"/>
              <a:t>parola</a:t>
            </a:r>
            <a:r>
              <a:rPr lang="en-US" altLang="ko-KR" sz="4000" dirty="0"/>
              <a:t> 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>
              <a:lnSpc>
                <a:spcPct val="110000"/>
              </a:lnSpc>
            </a:pPr>
            <a:r>
              <a:rPr lang="ko-KR" altLang="en-US" sz="4000" b="1" dirty="0">
                <a:solidFill>
                  <a:srgbClr val="C00000"/>
                </a:solidFill>
              </a:rPr>
              <a:t>누구</a:t>
            </a:r>
            <a:r>
              <a:rPr lang="en-US" altLang="ko-KR" sz="4000" b="1" dirty="0">
                <a:solidFill>
                  <a:srgbClr val="C00000"/>
                </a:solidFill>
              </a:rPr>
              <a:t>[nu-</a:t>
            </a:r>
            <a:r>
              <a:rPr lang="en-US" altLang="ko-KR" sz="4000" b="1" dirty="0" err="1">
                <a:solidFill>
                  <a:srgbClr val="C00000"/>
                </a:solidFill>
              </a:rPr>
              <a:t>gu</a:t>
            </a:r>
            <a:r>
              <a:rPr lang="en-US" altLang="ko-KR" sz="4000" b="1" dirty="0">
                <a:solidFill>
                  <a:srgbClr val="C00000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428017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88998-6098-33F8-7396-1314E4D89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9EA6737-158C-DB8D-ABDA-FE4F9FDC6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C903604-E886-C42B-1E58-3A72B0FBD8FC}"/>
              </a:ext>
            </a:extLst>
          </p:cNvPr>
          <p:cNvSpPr txBox="1">
            <a:spLocks/>
          </p:cNvSpPr>
          <p:nvPr/>
        </p:nvSpPr>
        <p:spPr>
          <a:xfrm>
            <a:off x="926274" y="624114"/>
            <a:ext cx="10614562" cy="5718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/>
              <a:t>Ad </a:t>
            </a:r>
            <a:r>
              <a:rPr lang="en-US" altLang="ko-KR" sz="4000" dirty="0" err="1"/>
              <a:t>esempio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ti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bussano</a:t>
            </a:r>
            <a:r>
              <a:rPr lang="en-US" altLang="ko-KR" sz="4000" dirty="0"/>
              <a:t> alla porta:</a:t>
            </a:r>
          </a:p>
          <a:p>
            <a:pPr>
              <a:lnSpc>
                <a:spcPct val="110000"/>
              </a:lnSpc>
            </a:pPr>
            <a:endParaRPr lang="en-US" altLang="ko-KR" sz="4000" dirty="0"/>
          </a:p>
          <a:p>
            <a:pPr>
              <a:lnSpc>
                <a:spcPct val="110000"/>
              </a:lnSpc>
            </a:pPr>
            <a:r>
              <a:rPr lang="ko-KR" altLang="en-US" sz="4000" b="1" dirty="0">
                <a:solidFill>
                  <a:srgbClr val="C00000"/>
                </a:solidFill>
              </a:rPr>
              <a:t>누구예요</a:t>
            </a:r>
            <a:r>
              <a:rPr lang="en-US" altLang="ko-KR" sz="4000" b="1" dirty="0">
                <a:solidFill>
                  <a:srgbClr val="C00000"/>
                </a:solidFill>
              </a:rPr>
              <a:t>? [nu-</a:t>
            </a:r>
            <a:r>
              <a:rPr lang="en-US" altLang="ko-KR" sz="4000" b="1" dirty="0" err="1">
                <a:solidFill>
                  <a:srgbClr val="C00000"/>
                </a:solidFill>
              </a:rPr>
              <a:t>gu</a:t>
            </a:r>
            <a:r>
              <a:rPr lang="en-US" altLang="ko-KR" sz="4000" b="1" dirty="0">
                <a:solidFill>
                  <a:srgbClr val="C00000"/>
                </a:solidFill>
              </a:rPr>
              <a:t>-ye-</a:t>
            </a:r>
            <a:r>
              <a:rPr lang="en-US" altLang="ko-KR" sz="4000" b="1" dirty="0" err="1">
                <a:solidFill>
                  <a:srgbClr val="C00000"/>
                </a:solidFill>
              </a:rPr>
              <a:t>yo</a:t>
            </a:r>
            <a:r>
              <a:rPr lang="en-US" altLang="ko-KR" sz="4000" b="1" dirty="0">
                <a:solidFill>
                  <a:srgbClr val="C00000"/>
                </a:solidFill>
              </a:rPr>
              <a:t>] </a:t>
            </a:r>
            <a:r>
              <a:rPr lang="en-US" altLang="ko-KR" sz="4000" dirty="0"/>
              <a:t>= </a:t>
            </a:r>
            <a:r>
              <a:rPr lang="en-US" altLang="ko-KR" sz="4000" b="1" dirty="0">
                <a:solidFill>
                  <a:srgbClr val="C00000"/>
                </a:solidFill>
              </a:rPr>
              <a:t>CHI È?</a:t>
            </a:r>
          </a:p>
          <a:p>
            <a:pPr>
              <a:lnSpc>
                <a:spcPct val="110000"/>
              </a:lnSpc>
            </a:pPr>
            <a:r>
              <a:rPr lang="ko-KR" altLang="en-US" sz="4000" b="1" dirty="0">
                <a:solidFill>
                  <a:srgbClr val="C00000"/>
                </a:solidFill>
              </a:rPr>
              <a:t>누구세요</a:t>
            </a:r>
            <a:r>
              <a:rPr lang="en-US" altLang="ko-KR" sz="4000" b="1" dirty="0">
                <a:solidFill>
                  <a:srgbClr val="C00000"/>
                </a:solidFill>
              </a:rPr>
              <a:t>? [nu-</a:t>
            </a:r>
            <a:r>
              <a:rPr lang="en-US" altLang="ko-KR" sz="4000" b="1" dirty="0" err="1">
                <a:solidFill>
                  <a:srgbClr val="C00000"/>
                </a:solidFill>
              </a:rPr>
              <a:t>gu</a:t>
            </a:r>
            <a:r>
              <a:rPr lang="en-US" altLang="ko-KR" sz="4000" b="1" dirty="0">
                <a:solidFill>
                  <a:srgbClr val="C00000"/>
                </a:solidFill>
              </a:rPr>
              <a:t>-se-</a:t>
            </a:r>
            <a:r>
              <a:rPr lang="en-US" altLang="ko-KR" sz="4000" b="1" dirty="0" err="1">
                <a:solidFill>
                  <a:srgbClr val="C00000"/>
                </a:solidFill>
              </a:rPr>
              <a:t>yo</a:t>
            </a:r>
            <a:r>
              <a:rPr lang="en-US" altLang="ko-KR" sz="4000" b="1" dirty="0">
                <a:solidFill>
                  <a:srgbClr val="C00000"/>
                </a:solidFill>
              </a:rPr>
              <a:t>] = CHI È?</a:t>
            </a:r>
          </a:p>
          <a:p>
            <a:pPr>
              <a:lnSpc>
                <a:spcPct val="110000"/>
              </a:lnSpc>
            </a:pPr>
            <a:endParaRPr lang="en-US" altLang="ko-KR" sz="40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</a:pPr>
            <a:endParaRPr lang="en-US" altLang="ko-KR" sz="40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</a:pPr>
            <a:endParaRPr lang="en-US" altLang="ko-KR" sz="40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</a:pPr>
            <a:endParaRPr lang="en-US" altLang="ko-KR" sz="4000" b="1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</a:pPr>
            <a:endParaRPr lang="en-US" altLang="ko-K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411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0FB7-0B39-15E5-0403-63A24608D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7F955F0-9FB9-B26B-3EB6-79EDEDC6A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22A334F-947A-0B36-B980-09718C618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4135BD-AFAA-1E51-9819-80D4B369AA9D}"/>
              </a:ext>
            </a:extLst>
          </p:cNvPr>
          <p:cNvSpPr txBox="1"/>
          <p:nvPr/>
        </p:nvSpPr>
        <p:spPr>
          <a:xfrm>
            <a:off x="1792224" y="2333685"/>
            <a:ext cx="90464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Quando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usa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</a:t>
            </a:r>
          </a:p>
          <a:p>
            <a:endParaRPr lang="en-US" altLang="ko-KR" sz="3200" dirty="0"/>
          </a:p>
          <a:p>
            <a:r>
              <a:rPr lang="en-US" altLang="ko-KR" sz="3200" dirty="0"/>
              <a:t>1. </a:t>
            </a:r>
            <a:r>
              <a:rPr lang="en-US" altLang="ko-KR" sz="3200" dirty="0" err="1"/>
              <a:t>Chiamata</a:t>
            </a:r>
            <a:r>
              <a:rPr lang="en-US" altLang="ko-KR" sz="3200" dirty="0"/>
              <a:t> / </a:t>
            </a:r>
            <a:r>
              <a:rPr lang="ko-KR" altLang="en-US" sz="3200" dirty="0"/>
              <a:t>전화할 때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여보세요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누구세요</a:t>
            </a:r>
            <a:r>
              <a:rPr lang="en-US" altLang="ko-KR" sz="3200" dirty="0"/>
              <a:t>?</a:t>
            </a:r>
          </a:p>
        </p:txBody>
      </p:sp>
      <p:pic>
        <p:nvPicPr>
          <p:cNvPr id="4" name="그림 3" descr="사람, 의류, 인간의 얼굴, 전화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F6F90C4-81C3-FFD7-C6E7-7F29CB0A2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382" y="3148149"/>
            <a:ext cx="3786617" cy="284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21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1172-CC4B-2EBF-7A75-4F480C809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C4C932E-D868-64C0-C17D-B37BB29ED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0ADFAC7-2A01-2F5A-4633-E0D2D1827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696B6D-1C59-87D1-E23D-40ED2DBE3371}"/>
              </a:ext>
            </a:extLst>
          </p:cNvPr>
          <p:cNvSpPr txBox="1"/>
          <p:nvPr/>
        </p:nvSpPr>
        <p:spPr>
          <a:xfrm>
            <a:off x="1792224" y="2333685"/>
            <a:ext cx="90464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Quando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usa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</a:t>
            </a:r>
          </a:p>
          <a:p>
            <a:endParaRPr lang="en-US" altLang="ko-KR" sz="3200" dirty="0"/>
          </a:p>
          <a:p>
            <a:r>
              <a:rPr lang="en-US" altLang="ko-KR" sz="3200" dirty="0"/>
              <a:t>2. Al </a:t>
            </a:r>
            <a:r>
              <a:rPr lang="en-US" altLang="ko-KR" sz="3200" dirty="0" err="1"/>
              <a:t>citofono</a:t>
            </a:r>
            <a:r>
              <a:rPr lang="en-US" altLang="ko-KR" sz="3200" dirty="0"/>
              <a:t> / </a:t>
            </a:r>
            <a:r>
              <a:rPr lang="ko-KR" altLang="en-US" sz="3200" dirty="0"/>
              <a:t>초인종 누를 때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누구세요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택배입니다</a:t>
            </a:r>
            <a:r>
              <a:rPr lang="en-US" altLang="ko-KR" sz="3200" dirty="0"/>
              <a:t>.</a:t>
            </a:r>
          </a:p>
        </p:txBody>
      </p:sp>
      <p:pic>
        <p:nvPicPr>
          <p:cNvPr id="4" name="그림 3" descr="전자 기기, 전자제품, 벽, 정보기기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A0A1A82-9664-F48E-D05C-08F4FB362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25" y="3740331"/>
            <a:ext cx="3061063" cy="229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2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77B35-E7A4-2D4B-B0B7-2C1FCE2F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2BE9926-D30D-7146-8EC1-E1EC9B65A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5352901-9F7A-F446-4B2E-8A43A55F86B6}"/>
              </a:ext>
            </a:extLst>
          </p:cNvPr>
          <p:cNvSpPr txBox="1">
            <a:spLocks/>
          </p:cNvSpPr>
          <p:nvPr/>
        </p:nvSpPr>
        <p:spPr>
          <a:xfrm>
            <a:off x="926274" y="624114"/>
            <a:ext cx="10614562" cy="5718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 err="1"/>
              <a:t>Tuttavia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quando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vuoi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enfatizzare</a:t>
            </a:r>
            <a:r>
              <a:rPr lang="en-US" altLang="ko-KR" sz="4000" dirty="0"/>
              <a:t> la </a:t>
            </a:r>
            <a:r>
              <a:rPr lang="en-US" altLang="ko-KR" sz="4000" dirty="0" err="1"/>
              <a:t>cosa</a:t>
            </a:r>
            <a:r>
              <a:rPr lang="en-US" altLang="ko-KR" sz="4000" dirty="0"/>
              <a:t> o </a:t>
            </a:r>
            <a:r>
              <a:rPr lang="en-US" altLang="ko-KR" sz="4000" dirty="0" err="1"/>
              <a:t>essere</a:t>
            </a:r>
            <a:r>
              <a:rPr lang="en-US" altLang="ko-KR" sz="4000" dirty="0"/>
              <a:t> </a:t>
            </a:r>
            <a:r>
              <a:rPr lang="en-US" altLang="ko-KR" sz="4000" dirty="0" err="1"/>
              <a:t>più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specifico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indicando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che</a:t>
            </a:r>
            <a:r>
              <a:rPr lang="en-US" altLang="ko-KR" sz="4000" dirty="0"/>
              <a:t> “CHI” è il </a:t>
            </a:r>
            <a:r>
              <a:rPr lang="en-US" altLang="ko-KR" sz="4000" dirty="0" err="1"/>
              <a:t>soggetto</a:t>
            </a:r>
            <a:r>
              <a:rPr lang="en-US" altLang="ko-KR" sz="4000" dirty="0"/>
              <a:t>, </a:t>
            </a:r>
            <a:r>
              <a:rPr lang="ko-KR" altLang="en-US" sz="4000" b="1" dirty="0">
                <a:solidFill>
                  <a:srgbClr val="C00000"/>
                </a:solidFill>
              </a:rPr>
              <a:t>누구</a:t>
            </a:r>
            <a:r>
              <a:rPr lang="ko-KR" altLang="en-US" sz="4000" dirty="0"/>
              <a:t> </a:t>
            </a:r>
            <a:r>
              <a:rPr lang="en-US" altLang="ko-KR" sz="4000" dirty="0" err="1"/>
              <a:t>viene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combinato</a:t>
            </a:r>
            <a:r>
              <a:rPr lang="en-US" altLang="ko-KR" sz="4000" dirty="0"/>
              <a:t> con la </a:t>
            </a:r>
            <a:r>
              <a:rPr lang="en-US" altLang="ko-KR" sz="4000" dirty="0" err="1"/>
              <a:t>particella</a:t>
            </a:r>
            <a:r>
              <a:rPr lang="en-US" altLang="ko-KR" sz="4000" dirty="0"/>
              <a:t> di </a:t>
            </a:r>
            <a:r>
              <a:rPr lang="en-US" altLang="ko-KR" sz="4000" dirty="0" err="1"/>
              <a:t>soggetto</a:t>
            </a:r>
            <a:r>
              <a:rPr lang="en-US" altLang="ko-KR" sz="4000" dirty="0"/>
              <a:t> </a:t>
            </a:r>
            <a:r>
              <a:rPr lang="ko-KR" altLang="en-US" sz="4000" b="1" dirty="0">
                <a:solidFill>
                  <a:srgbClr val="7030A0"/>
                </a:solidFill>
              </a:rPr>
              <a:t>이</a:t>
            </a:r>
            <a:r>
              <a:rPr lang="en-US" altLang="ko-KR" sz="4000" b="1" dirty="0">
                <a:solidFill>
                  <a:srgbClr val="7030A0"/>
                </a:solidFill>
              </a:rPr>
              <a:t>/</a:t>
            </a:r>
            <a:r>
              <a:rPr lang="ko-KR" altLang="en-US" sz="4000" b="1" dirty="0">
                <a:solidFill>
                  <a:srgbClr val="7030A0"/>
                </a:solidFill>
              </a:rPr>
              <a:t>가</a:t>
            </a:r>
            <a:r>
              <a:rPr lang="en-US" altLang="ko-KR" sz="4000" dirty="0"/>
              <a:t>, vi </a:t>
            </a:r>
            <a:r>
              <a:rPr lang="en-US" altLang="ko-KR" sz="4000" dirty="0" err="1"/>
              <a:t>ricordate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1041963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573CB-94B1-40E3-D038-3CD4C6EC1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23E0D1E-3E9E-B07D-9E9C-B60EC9236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7052CFF-396A-F18D-48EC-B40759984B3D}"/>
              </a:ext>
            </a:extLst>
          </p:cNvPr>
          <p:cNvSpPr txBox="1">
            <a:spLocks/>
          </p:cNvSpPr>
          <p:nvPr/>
        </p:nvSpPr>
        <p:spPr>
          <a:xfrm>
            <a:off x="926274" y="624114"/>
            <a:ext cx="10614562" cy="71990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 err="1"/>
              <a:t>Ovviamente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ricordando</a:t>
            </a:r>
            <a:r>
              <a:rPr lang="en-US" altLang="ko-KR" sz="4000" dirty="0"/>
              <a:t> le </a:t>
            </a:r>
            <a:r>
              <a:rPr lang="en-US" altLang="ko-KR" sz="4000" dirty="0" err="1"/>
              <a:t>regole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siccome</a:t>
            </a:r>
            <a:r>
              <a:rPr lang="en-US" altLang="ko-KR" sz="4000" dirty="0"/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누구</a:t>
            </a:r>
            <a:r>
              <a:rPr lang="ko-KR" altLang="en-US" sz="4000" dirty="0"/>
              <a:t> </a:t>
            </a:r>
            <a:r>
              <a:rPr lang="en-US" altLang="ko-KR" sz="4000" dirty="0" err="1"/>
              <a:t>finisce</a:t>
            </a:r>
            <a:r>
              <a:rPr lang="en-US" altLang="ko-KR" sz="4000" dirty="0"/>
              <a:t> con </a:t>
            </a:r>
            <a:r>
              <a:rPr lang="en-US" altLang="ko-KR" sz="4000" dirty="0" err="1"/>
              <a:t>una</a:t>
            </a:r>
            <a:r>
              <a:rPr lang="en-US" altLang="ko-KR" sz="4000" dirty="0"/>
              <a:t> </a:t>
            </a:r>
            <a:r>
              <a:rPr lang="en-US" altLang="ko-KR" sz="4000" dirty="0" err="1"/>
              <a:t>vocale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vuole</a:t>
            </a:r>
            <a:r>
              <a:rPr lang="en-US" altLang="ko-KR" sz="4000" dirty="0"/>
              <a:t> la </a:t>
            </a:r>
            <a:r>
              <a:rPr lang="en-US" altLang="ko-KR" sz="4000" dirty="0" err="1"/>
              <a:t>particella</a:t>
            </a:r>
            <a:r>
              <a:rPr lang="en-US" altLang="ko-KR" sz="4000" dirty="0"/>
              <a:t> </a:t>
            </a:r>
            <a:r>
              <a:rPr lang="ko-KR" altLang="en-US" sz="4000" b="1" dirty="0">
                <a:solidFill>
                  <a:srgbClr val="7030A0"/>
                </a:solidFill>
              </a:rPr>
              <a:t>가</a:t>
            </a:r>
            <a:r>
              <a:rPr lang="ko-KR" altLang="en-US" sz="4000" dirty="0"/>
              <a:t> </a:t>
            </a:r>
            <a:r>
              <a:rPr lang="en-US" altLang="ko-KR" sz="4000" dirty="0" err="1"/>
              <a:t>diventando</a:t>
            </a:r>
            <a:r>
              <a:rPr lang="en-US" altLang="ko-KR" sz="4000" dirty="0"/>
              <a:t> </a:t>
            </a:r>
            <a:r>
              <a:rPr lang="ko-KR" altLang="en-US" sz="4000" b="1" dirty="0"/>
              <a:t>누구가</a:t>
            </a:r>
            <a:r>
              <a:rPr lang="en-US" altLang="ko-KR" sz="4000" dirty="0"/>
              <a:t>, ma visto </a:t>
            </a:r>
            <a:r>
              <a:rPr lang="en-US" altLang="ko-KR" sz="4000" dirty="0" err="1"/>
              <a:t>che</a:t>
            </a:r>
            <a:r>
              <a:rPr lang="en-US" altLang="ko-KR" sz="4000" dirty="0"/>
              <a:t> ai </a:t>
            </a:r>
            <a:r>
              <a:rPr lang="en-US" altLang="ko-KR" sz="4000" dirty="0" err="1"/>
              <a:t>coreani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piace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semplificare</a:t>
            </a:r>
            <a:r>
              <a:rPr lang="en-US" altLang="ko-KR" sz="4000" dirty="0"/>
              <a:t> le </a:t>
            </a:r>
            <a:r>
              <a:rPr lang="en-US" altLang="ko-KR" sz="4000" dirty="0" err="1"/>
              <a:t>cose</a:t>
            </a:r>
            <a:r>
              <a:rPr lang="en-US" altLang="ko-KR" sz="4000" dirty="0"/>
              <a:t> con il tempo </a:t>
            </a:r>
            <a:r>
              <a:rPr lang="en-US" altLang="ko-KR" sz="4000" dirty="0" err="1"/>
              <a:t>si</a:t>
            </a:r>
            <a:r>
              <a:rPr lang="en-US" altLang="ko-KR" sz="4000" dirty="0"/>
              <a:t> è </a:t>
            </a:r>
            <a:r>
              <a:rPr lang="en-US" altLang="ko-KR" sz="4000" dirty="0" err="1"/>
              <a:t>ridotta</a:t>
            </a:r>
            <a:r>
              <a:rPr lang="en-US" altLang="ko-KR" sz="4000" dirty="0"/>
              <a:t> in 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>
              <a:lnSpc>
                <a:spcPct val="110000"/>
              </a:lnSpc>
            </a:pPr>
            <a:r>
              <a:rPr lang="en-US" altLang="ko-KR" b="1" dirty="0">
                <a:solidFill>
                  <a:schemeClr val="accent6"/>
                </a:solidFill>
              </a:rPr>
              <a:t> </a:t>
            </a:r>
            <a:r>
              <a:rPr lang="ko-KR" altLang="en-US" b="1" dirty="0">
                <a:solidFill>
                  <a:schemeClr val="accent6"/>
                </a:solidFill>
              </a:rPr>
              <a:t>누가</a:t>
            </a:r>
            <a:endParaRPr lang="en-US" altLang="ko-KR" b="1" dirty="0">
              <a:solidFill>
                <a:schemeClr val="accent6"/>
              </a:solidFill>
            </a:endParaRP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 err="1"/>
          </a:p>
        </p:txBody>
      </p:sp>
    </p:spTree>
    <p:extLst>
      <p:ext uri="{BB962C8B-B14F-4D97-AF65-F5344CB8AC3E}">
        <p14:creationId xmlns:p14="http://schemas.microsoft.com/office/powerpoint/2010/main" val="4125993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E382-8F34-726F-9A6E-660570AF5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940E719-370C-FF88-6DD7-CBA339AAE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161F1BE-B8C2-60B8-2190-132F9EAFDA36}"/>
              </a:ext>
            </a:extLst>
          </p:cNvPr>
          <p:cNvSpPr txBox="1">
            <a:spLocks/>
          </p:cNvSpPr>
          <p:nvPr/>
        </p:nvSpPr>
        <p:spPr>
          <a:xfrm>
            <a:off x="926274" y="624113"/>
            <a:ext cx="10614562" cy="6981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 err="1"/>
              <a:t>Quindi</a:t>
            </a:r>
            <a:r>
              <a:rPr lang="en-US" altLang="ko-KR" sz="4000" dirty="0"/>
              <a:t> se </a:t>
            </a:r>
            <a:r>
              <a:rPr lang="en-US" altLang="ko-KR" sz="4000" b="1" dirty="0"/>
              <a:t>CHI è il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 </a:t>
            </a:r>
            <a:r>
              <a:rPr lang="en-US" altLang="ko-KR" sz="4000" dirty="0" err="1"/>
              <a:t>userai</a:t>
            </a:r>
            <a:r>
              <a:rPr lang="en-US" altLang="ko-KR" sz="4000" dirty="0"/>
              <a:t> </a:t>
            </a:r>
            <a:r>
              <a:rPr lang="ko-KR" altLang="en-US" sz="4000" b="1" dirty="0">
                <a:solidFill>
                  <a:schemeClr val="accent6"/>
                </a:solidFill>
              </a:rPr>
              <a:t>누가</a:t>
            </a:r>
            <a:r>
              <a:rPr lang="en-US" altLang="ko-KR" sz="4000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chemeClr val="accent6"/>
                </a:solidFill>
              </a:rPr>
              <a:t>누가</a:t>
            </a:r>
            <a:r>
              <a:rPr lang="ko-KR" altLang="en-US" sz="4000" dirty="0"/>
              <a:t> 내 사과 먹었어</a:t>
            </a:r>
            <a:r>
              <a:rPr lang="en-US" altLang="ko-KR" sz="4000" dirty="0"/>
              <a:t>? [</a:t>
            </a:r>
            <a:r>
              <a:rPr lang="en-US" altLang="ko-KR" sz="4000" dirty="0" err="1"/>
              <a:t>nuga</a:t>
            </a:r>
            <a:r>
              <a:rPr lang="en-US" altLang="ko-KR" sz="4000" dirty="0"/>
              <a:t> ne </a:t>
            </a:r>
            <a:r>
              <a:rPr lang="en-US" altLang="ko-KR" sz="4000" dirty="0" err="1"/>
              <a:t>sa-gwa</a:t>
            </a:r>
            <a:r>
              <a:rPr lang="en-US" altLang="ko-KR" sz="4000" dirty="0"/>
              <a:t> </a:t>
            </a:r>
            <a:r>
              <a:rPr lang="en-US" altLang="ko-KR" sz="4000" dirty="0" err="1"/>
              <a:t>meog-eoss-eo</a:t>
            </a:r>
            <a:r>
              <a:rPr lang="en-US" altLang="ko-KR" sz="4000" dirty="0"/>
              <a:t>?]  = </a:t>
            </a:r>
            <a:r>
              <a:rPr lang="en-US" altLang="ko-KR" sz="4000" b="1" dirty="0">
                <a:solidFill>
                  <a:schemeClr val="accent6"/>
                </a:solidFill>
              </a:rPr>
              <a:t>CHI</a:t>
            </a:r>
            <a:r>
              <a:rPr lang="en-US" altLang="ko-KR" sz="4000" dirty="0"/>
              <a:t> ha </a:t>
            </a:r>
            <a:r>
              <a:rPr lang="en-US" altLang="ko-KR" sz="4000" dirty="0" err="1"/>
              <a:t>mangiato</a:t>
            </a:r>
            <a:r>
              <a:rPr lang="en-US" altLang="ko-KR" sz="4000" dirty="0"/>
              <a:t> la mia mela?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chemeClr val="accent6"/>
                </a:solidFill>
              </a:rPr>
              <a:t>누가</a:t>
            </a:r>
            <a:r>
              <a:rPr lang="ko-KR" altLang="en-US" sz="4000" dirty="0"/>
              <a:t> 와요</a:t>
            </a:r>
            <a:r>
              <a:rPr lang="en-US" altLang="ko-KR" sz="4000" dirty="0"/>
              <a:t>? [</a:t>
            </a:r>
            <a:r>
              <a:rPr lang="en-US" altLang="ko-KR" sz="4000" dirty="0" err="1"/>
              <a:t>nuga</a:t>
            </a:r>
            <a:r>
              <a:rPr lang="en-US" altLang="ko-KR" sz="4000" dirty="0"/>
              <a:t> </a:t>
            </a:r>
            <a:r>
              <a:rPr lang="en-US" altLang="ko-KR" sz="4000" dirty="0" err="1"/>
              <a:t>wa-yo</a:t>
            </a:r>
            <a:r>
              <a:rPr lang="en-US" altLang="ko-KR" sz="4000" dirty="0"/>
              <a:t>?] = </a:t>
            </a:r>
            <a:r>
              <a:rPr lang="en-US" altLang="ko-KR" sz="4000" b="1" dirty="0">
                <a:solidFill>
                  <a:schemeClr val="accent6"/>
                </a:solidFill>
              </a:rPr>
              <a:t>CHI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viene</a:t>
            </a:r>
            <a:r>
              <a:rPr lang="en-US" altLang="ko-KR" sz="4000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 err="1"/>
              <a:t>Usando</a:t>
            </a:r>
            <a:r>
              <a:rPr lang="en-US" altLang="ko-KR" sz="4000" dirty="0"/>
              <a:t> </a:t>
            </a:r>
            <a:r>
              <a:rPr lang="ko-KR" altLang="en-US" sz="4000" dirty="0"/>
              <a:t>누가 “</a:t>
            </a:r>
            <a:r>
              <a:rPr lang="en-US" altLang="ko-KR" sz="4000" dirty="0"/>
              <a:t>CHI” è il </a:t>
            </a:r>
            <a:r>
              <a:rPr lang="en-US" altLang="ko-KR" sz="4000" dirty="0" err="1"/>
              <a:t>soggetto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 err="1"/>
          </a:p>
        </p:txBody>
      </p:sp>
    </p:spTree>
    <p:extLst>
      <p:ext uri="{BB962C8B-B14F-4D97-AF65-F5344CB8AC3E}">
        <p14:creationId xmlns:p14="http://schemas.microsoft.com/office/powerpoint/2010/main" val="82384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72A8B-FD61-05E4-D4A8-50203DD53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93F6147-B8D7-23A2-2F0C-834CE067B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13F5FB9-B64B-6138-22AE-E20E905DDEEE}"/>
              </a:ext>
            </a:extLst>
          </p:cNvPr>
          <p:cNvSpPr txBox="1">
            <a:spLocks/>
          </p:cNvSpPr>
          <p:nvPr/>
        </p:nvSpPr>
        <p:spPr>
          <a:xfrm>
            <a:off x="926274" y="624113"/>
            <a:ext cx="10614562" cy="30334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>
                <a:solidFill>
                  <a:srgbClr val="FF0000"/>
                </a:solidFill>
              </a:rPr>
              <a:t>mentre</a:t>
            </a:r>
            <a:r>
              <a:rPr lang="en-US" altLang="ko-KR" sz="4000" b="1" dirty="0">
                <a:solidFill>
                  <a:srgbClr val="FF0000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누구 </a:t>
            </a:r>
            <a:r>
              <a:rPr lang="en-US" altLang="ko-KR" sz="4000" b="1" dirty="0">
                <a:solidFill>
                  <a:srgbClr val="FF0000"/>
                </a:solidFill>
              </a:rPr>
              <a:t>è </a:t>
            </a:r>
            <a:r>
              <a:rPr lang="en-US" altLang="ko-KR" sz="4000" b="1" dirty="0" err="1">
                <a:solidFill>
                  <a:srgbClr val="FF0000"/>
                </a:solidFill>
              </a:rPr>
              <a:t>usato</a:t>
            </a:r>
            <a:r>
              <a:rPr lang="en-US" altLang="ko-KR" sz="4000" b="1" dirty="0">
                <a:solidFill>
                  <a:srgbClr val="FF0000"/>
                </a:solidFill>
              </a:rPr>
              <a:t> in tutti </a:t>
            </a:r>
            <a:r>
              <a:rPr lang="en-US" altLang="ko-KR" sz="4000" b="1" dirty="0" err="1">
                <a:solidFill>
                  <a:srgbClr val="FF0000"/>
                </a:solidFill>
              </a:rPr>
              <a:t>quei</a:t>
            </a:r>
            <a:r>
              <a:rPr lang="en-US" altLang="ko-KR" sz="4000" b="1" dirty="0">
                <a:solidFill>
                  <a:srgbClr val="FF0000"/>
                </a:solidFill>
              </a:rPr>
              <a:t> </a:t>
            </a:r>
            <a:r>
              <a:rPr lang="en-US" altLang="ko-KR" sz="4000" b="1" dirty="0" err="1">
                <a:solidFill>
                  <a:srgbClr val="FF0000"/>
                </a:solidFill>
              </a:rPr>
              <a:t>contesti</a:t>
            </a:r>
            <a:r>
              <a:rPr lang="en-US" altLang="ko-KR" sz="4000" b="1" dirty="0">
                <a:solidFill>
                  <a:srgbClr val="FF0000"/>
                </a:solidFill>
              </a:rPr>
              <a:t> in cui “CHI”, NON è il </a:t>
            </a:r>
            <a:r>
              <a:rPr lang="en-US" altLang="ko-KR" sz="4000" b="1" dirty="0" err="1">
                <a:solidFill>
                  <a:srgbClr val="FF0000"/>
                </a:solidFill>
              </a:rPr>
              <a:t>soggetto</a:t>
            </a:r>
            <a:r>
              <a:rPr lang="en-US" altLang="ko-KR" sz="4000" b="1" dirty="0">
                <a:solidFill>
                  <a:srgbClr val="FF0000"/>
                </a:solidFill>
              </a:rPr>
              <a:t>.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누구 있어요</a:t>
            </a:r>
            <a:r>
              <a:rPr lang="en-US" altLang="ko-KR" sz="4000" dirty="0"/>
              <a:t>? [nu-</a:t>
            </a:r>
            <a:r>
              <a:rPr lang="en-US" altLang="ko-KR" sz="4000" dirty="0" err="1"/>
              <a:t>gu</a:t>
            </a:r>
            <a:r>
              <a:rPr lang="en-US" altLang="ko-KR" sz="4000" dirty="0"/>
              <a:t> </a:t>
            </a:r>
            <a:r>
              <a:rPr lang="en-US" altLang="ko-KR" sz="4000" dirty="0" err="1"/>
              <a:t>iss-eo-yo</a:t>
            </a:r>
            <a:r>
              <a:rPr lang="en-US" altLang="ko-KR" sz="4000" dirty="0"/>
              <a:t>?] =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 err="1"/>
              <a:t>C’è</a:t>
            </a:r>
            <a:r>
              <a:rPr lang="en-US" altLang="ko-KR" sz="4000" dirty="0"/>
              <a:t> </a:t>
            </a:r>
            <a:r>
              <a:rPr lang="en-US" altLang="ko-KR" sz="4000" dirty="0" err="1"/>
              <a:t>qualcuno</a:t>
            </a:r>
            <a:r>
              <a:rPr lang="en-US" altLang="ko-KR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1686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B8704-88D4-44C5-87F2-226ADE644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8A2FDE3-191E-AF53-2207-8363F215D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B5F62ECC-5DA9-6B50-2640-0CC62409406C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1. ______ </a:t>
            </a:r>
            <a:r>
              <a:rPr lang="ko-KR" altLang="en-US" sz="4000" b="1" dirty="0"/>
              <a:t>와요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누구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누가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누구가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누구는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885003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3063E-ED7A-CF8E-716D-FB434B97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EBEA899-09DE-41D7-8002-FC7894FBC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F7C374E5-297A-739D-BEF8-99360D0F0EE9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2. ______ </a:t>
            </a:r>
            <a:r>
              <a:rPr lang="ko-KR" altLang="en-US" sz="4000" b="1" dirty="0"/>
              <a:t>내 커피 마셨어요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누구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누군가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누가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누구는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3191559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BCC82-CAB6-E7A8-B1B0-6B18441F9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31316FF-F4FF-9E47-3118-6277911A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62B3F27-EEF7-8D9E-19EA-05DD2B928D9A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3. </a:t>
            </a:r>
            <a:r>
              <a:rPr lang="ko-KR" altLang="en-US" sz="4000" b="1" dirty="0"/>
              <a:t>이거 </a:t>
            </a:r>
            <a:r>
              <a:rPr lang="en-US" altLang="ko-KR" sz="4000" b="1" dirty="0"/>
              <a:t>______ </a:t>
            </a:r>
            <a:r>
              <a:rPr lang="ko-KR" altLang="en-US" sz="4000" b="1" dirty="0"/>
              <a:t>책이에요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누구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누가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누구가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누군가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356445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64211-5644-A550-B21A-AB7F5921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3BECD7F-8C86-7067-3D90-0F0DAE843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AC8DFB3-AAC7-4752-99BD-E11E575F9F8C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4. ______ </a:t>
            </a:r>
            <a:r>
              <a:rPr lang="ko-KR" altLang="en-US" sz="4000" b="1" dirty="0"/>
              <a:t>내 가방 가져갔어요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누구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누군가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누가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누구는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1324352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D5BDC-201C-8B4A-E731-723BD3604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2FC9448-24D5-03B0-CA08-6ED6BFB9D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EB08F02-2945-C991-5BE2-41C4B70F58A0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5. </a:t>
            </a:r>
            <a:r>
              <a:rPr lang="ko-KR" altLang="en-US" sz="4000" b="1" dirty="0"/>
              <a:t>거기 </a:t>
            </a:r>
            <a:r>
              <a:rPr lang="en-US" altLang="ko-KR" sz="4000" b="1" dirty="0"/>
              <a:t>______ </a:t>
            </a:r>
            <a:r>
              <a:rPr lang="ko-KR" altLang="en-US" sz="4000" b="1" dirty="0"/>
              <a:t>있어요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누가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누구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누군가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누구는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358009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A764A-F2A9-0E2F-684C-4914E3EEF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EE123DE-B5B8-E9CF-AE64-0FCBBFCCD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35649DB-E241-89F5-4543-E70135B1E28F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6. ______ </a:t>
            </a:r>
            <a:r>
              <a:rPr lang="ko-KR" altLang="en-US" sz="4000" b="1" dirty="0"/>
              <a:t>제일 예뻐요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누구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누가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누군가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누구는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916254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8D9D4-9FAB-DFF7-DB84-0C8B51D21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B849095-8E31-175B-6D19-F45CBA13F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F3BC956-35F3-6DA3-8A22-043395C2A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9FB60D-8EBF-AE22-EFB4-3D9FC7ACAF94}"/>
              </a:ext>
            </a:extLst>
          </p:cNvPr>
          <p:cNvSpPr txBox="1"/>
          <p:nvPr/>
        </p:nvSpPr>
        <p:spPr>
          <a:xfrm>
            <a:off x="1523999" y="2333685"/>
            <a:ext cx="9314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dirty="0"/>
              <a:t>Coreano: </a:t>
            </a:r>
          </a:p>
          <a:p>
            <a:pPr algn="ctr"/>
            <a:r>
              <a:rPr lang="en-US" altLang="ko-KR" sz="3200" dirty="0"/>
              <a:t>1) Sino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 (</a:t>
            </a:r>
            <a:r>
              <a:rPr lang="ko-KR" altLang="en-US" sz="3200" dirty="0"/>
              <a:t>한자어</a:t>
            </a:r>
            <a:r>
              <a:rPr lang="en-US" altLang="ko-KR" sz="3200" dirty="0"/>
              <a:t>) </a:t>
            </a:r>
          </a:p>
          <a:p>
            <a:pPr algn="ctr"/>
            <a:r>
              <a:rPr lang="en-US" altLang="ko-KR" sz="3200" dirty="0"/>
              <a:t>2) Coreano puro (</a:t>
            </a:r>
            <a:r>
              <a:rPr lang="ko-KR" altLang="en-US" sz="3200" dirty="0"/>
              <a:t>고유어</a:t>
            </a:r>
            <a:r>
              <a:rPr lang="en-US" altLang="ko-KR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1483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50551-4154-4F3F-0D30-4C0199CBF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C5AE746-1135-EA1D-0414-3DEC4A746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826D4D0-19E2-6B40-3938-F552DABF0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FDA213-53DB-C72A-B59F-B1CF332F9B58}"/>
              </a:ext>
            </a:extLst>
          </p:cNvPr>
          <p:cNvSpPr txBox="1"/>
          <p:nvPr/>
        </p:nvSpPr>
        <p:spPr>
          <a:xfrm>
            <a:off x="1523999" y="2333685"/>
            <a:ext cx="931468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dirty="0"/>
              <a:t>Il </a:t>
            </a:r>
            <a:r>
              <a:rPr lang="en-US" altLang="ko-KR" sz="3200" dirty="0" err="1"/>
              <a:t>termine</a:t>
            </a:r>
            <a:r>
              <a:rPr lang="en-US" altLang="ko-KR" sz="3200" dirty="0"/>
              <a:t> </a:t>
            </a:r>
            <a:r>
              <a:rPr lang="en-US" altLang="ko-KR" sz="3200" b="1" dirty="0"/>
              <a:t>"</a:t>
            </a:r>
            <a:r>
              <a:rPr lang="ko-KR" altLang="en-US" sz="3200" b="1" dirty="0"/>
              <a:t>고유어</a:t>
            </a:r>
            <a:r>
              <a:rPr lang="en-US" altLang="ko-KR" sz="3200" b="1" dirty="0"/>
              <a:t>" </a:t>
            </a:r>
            <a:r>
              <a:rPr lang="en-US" altLang="ko-KR" sz="3200" dirty="0"/>
              <a:t>in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riferisce</a:t>
            </a:r>
            <a:r>
              <a:rPr lang="en-US" altLang="ko-KR" sz="3200" dirty="0"/>
              <a:t> a parole native </a:t>
            </a:r>
            <a:r>
              <a:rPr lang="en-US" altLang="ko-KR" sz="3200" dirty="0" err="1"/>
              <a:t>coreane</a:t>
            </a:r>
            <a:r>
              <a:rPr lang="en-US" altLang="ko-KR" sz="3200" dirty="0"/>
              <a:t>. </a:t>
            </a:r>
            <a:r>
              <a:rPr lang="en-US" altLang="ko-KR" sz="3200" dirty="0" err="1"/>
              <a:t>Tuttavia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quando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parla</a:t>
            </a:r>
            <a:r>
              <a:rPr lang="en-US" altLang="ko-KR" sz="3200" dirty="0"/>
              <a:t> di "numeri" in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esistono</a:t>
            </a:r>
            <a:r>
              <a:rPr lang="en-US" altLang="ko-KR" sz="3200" dirty="0"/>
              <a:t> due </a:t>
            </a:r>
            <a:r>
              <a:rPr lang="en-US" altLang="ko-KR" sz="3200" dirty="0" err="1"/>
              <a:t>principali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sistemi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numerici</a:t>
            </a:r>
            <a:r>
              <a:rPr lang="en-US" altLang="ko-KR" sz="3200" dirty="0"/>
              <a:t>: il </a:t>
            </a:r>
            <a:r>
              <a:rPr lang="en-US" altLang="ko-KR" sz="3200" dirty="0" err="1"/>
              <a:t>sistema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 puro </a:t>
            </a:r>
          </a:p>
          <a:p>
            <a:pPr algn="ctr"/>
            <a:r>
              <a:rPr lang="en-US" altLang="ko-KR" sz="3200" dirty="0"/>
              <a:t>(</a:t>
            </a:r>
            <a:r>
              <a:rPr lang="ko-KR" altLang="en-US" sz="3200" dirty="0"/>
              <a:t>고유어 숫자</a:t>
            </a:r>
            <a:r>
              <a:rPr lang="en-US" altLang="ko-KR" sz="3200" dirty="0"/>
              <a:t>) e il </a:t>
            </a:r>
            <a:r>
              <a:rPr lang="en-US" altLang="ko-KR" sz="3200" dirty="0" err="1"/>
              <a:t>sistema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sino-coreano</a:t>
            </a:r>
            <a:r>
              <a:rPr lang="en-US" altLang="ko-KR" sz="3200" dirty="0"/>
              <a:t> </a:t>
            </a:r>
          </a:p>
          <a:p>
            <a:pPr algn="ctr"/>
            <a:r>
              <a:rPr lang="en-US" altLang="ko-KR" sz="3200" dirty="0"/>
              <a:t>(</a:t>
            </a:r>
            <a:r>
              <a:rPr lang="ko-KR" altLang="en-US" sz="3200" dirty="0"/>
              <a:t>한자 숫자</a:t>
            </a:r>
            <a:r>
              <a:rPr lang="en-US" altLang="ko-KR" sz="3200" dirty="0"/>
              <a:t>), </a:t>
            </a:r>
            <a:r>
              <a:rPr lang="en-US" altLang="ko-KR" sz="3200" dirty="0" err="1"/>
              <a:t>che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deriva</a:t>
            </a:r>
            <a:r>
              <a:rPr lang="en-US" altLang="ko-KR" sz="3200" dirty="0"/>
              <a:t> dal </a:t>
            </a:r>
            <a:r>
              <a:rPr lang="en-US" altLang="ko-KR" sz="3200" dirty="0" err="1"/>
              <a:t>cinese</a:t>
            </a:r>
            <a:r>
              <a:rPr lang="en-US" altLang="ko-KR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884587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015F3-F617-4891-A895-26809267F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CEDE534-1500-2735-947B-3155DF72D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6BF3A9C-B7FA-F0DA-76A1-50749BE9E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8EEA69-5798-19B2-30D8-F5820162C250}"/>
              </a:ext>
            </a:extLst>
          </p:cNvPr>
          <p:cNvSpPr txBox="1"/>
          <p:nvPr/>
        </p:nvSpPr>
        <p:spPr>
          <a:xfrm>
            <a:off x="1523999" y="1718777"/>
            <a:ext cx="931468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1 </a:t>
            </a:r>
            <a:r>
              <a:rPr lang="ko-KR" altLang="en-US" sz="2800" dirty="0"/>
              <a:t>하나 </a:t>
            </a:r>
            <a:r>
              <a:rPr lang="en-US" altLang="ko-KR" sz="2800" dirty="0"/>
              <a:t>Hana – uno</a:t>
            </a:r>
          </a:p>
          <a:p>
            <a:r>
              <a:rPr lang="en-US" altLang="ko-KR" sz="2800" dirty="0"/>
              <a:t>2 </a:t>
            </a:r>
            <a:r>
              <a:rPr lang="ko-KR" altLang="en-US" sz="2800" dirty="0"/>
              <a:t>둘 </a:t>
            </a:r>
            <a:r>
              <a:rPr lang="en-US" altLang="ko-KR" sz="2800" dirty="0"/>
              <a:t>Dul – due</a:t>
            </a:r>
          </a:p>
          <a:p>
            <a:r>
              <a:rPr lang="en-US" altLang="ko-KR" sz="2800" dirty="0"/>
              <a:t>3 </a:t>
            </a:r>
            <a:r>
              <a:rPr lang="ko-KR" altLang="en-US" sz="2800" dirty="0"/>
              <a:t>셋 </a:t>
            </a:r>
            <a:r>
              <a:rPr lang="en-US" altLang="ko-KR" sz="2800" dirty="0"/>
              <a:t>Set – </a:t>
            </a:r>
            <a:r>
              <a:rPr lang="en-US" altLang="ko-KR" sz="2800" dirty="0" err="1"/>
              <a:t>tre</a:t>
            </a:r>
            <a:endParaRPr lang="en-US" altLang="ko-KR" sz="2800" dirty="0"/>
          </a:p>
          <a:p>
            <a:r>
              <a:rPr lang="en-US" altLang="ko-KR" sz="2800" dirty="0"/>
              <a:t>4 </a:t>
            </a:r>
            <a:r>
              <a:rPr lang="ko-KR" altLang="en-US" sz="2800" dirty="0"/>
              <a:t>넷 </a:t>
            </a:r>
            <a:r>
              <a:rPr lang="en-US" altLang="ko-KR" sz="2800" dirty="0"/>
              <a:t>Net – quattro</a:t>
            </a:r>
          </a:p>
          <a:p>
            <a:r>
              <a:rPr lang="en-US" altLang="ko-KR" sz="2800" dirty="0"/>
              <a:t>5 </a:t>
            </a:r>
            <a:r>
              <a:rPr lang="ko-KR" altLang="en-US" sz="2800" dirty="0"/>
              <a:t>다섯 </a:t>
            </a:r>
            <a:r>
              <a:rPr lang="en-US" altLang="ko-KR" sz="2800" dirty="0" err="1"/>
              <a:t>Daseot</a:t>
            </a:r>
            <a:r>
              <a:rPr lang="en-US" altLang="ko-KR" sz="2800" dirty="0"/>
              <a:t> – cinque</a:t>
            </a:r>
          </a:p>
          <a:p>
            <a:r>
              <a:rPr lang="en-US" altLang="ko-KR" sz="2800" dirty="0"/>
              <a:t>6 </a:t>
            </a:r>
            <a:r>
              <a:rPr lang="ko-KR" altLang="en-US" sz="2800" dirty="0"/>
              <a:t>여섯 </a:t>
            </a:r>
            <a:r>
              <a:rPr lang="en-US" altLang="ko-KR" sz="2800" dirty="0" err="1"/>
              <a:t>Yeoseot</a:t>
            </a:r>
            <a:r>
              <a:rPr lang="en-US" altLang="ko-KR" sz="2800" dirty="0"/>
              <a:t> – sei</a:t>
            </a:r>
          </a:p>
          <a:p>
            <a:r>
              <a:rPr lang="en-US" altLang="ko-KR" sz="2800" dirty="0"/>
              <a:t>7 </a:t>
            </a:r>
            <a:r>
              <a:rPr lang="ko-KR" altLang="en-US" sz="2800" dirty="0"/>
              <a:t>일곱 </a:t>
            </a:r>
            <a:r>
              <a:rPr lang="en-US" altLang="ko-KR" sz="2800" dirty="0" err="1"/>
              <a:t>Ilgop</a:t>
            </a:r>
            <a:r>
              <a:rPr lang="en-US" altLang="ko-KR" sz="2800" dirty="0"/>
              <a:t> – </a:t>
            </a:r>
            <a:r>
              <a:rPr lang="en-US" altLang="ko-KR" sz="2800" dirty="0" err="1"/>
              <a:t>sette</a:t>
            </a:r>
            <a:endParaRPr lang="en-US" altLang="ko-KR" sz="2800" dirty="0"/>
          </a:p>
          <a:p>
            <a:r>
              <a:rPr lang="en-US" altLang="ko-KR" sz="2800" dirty="0"/>
              <a:t>8 </a:t>
            </a:r>
            <a:r>
              <a:rPr lang="ko-KR" altLang="en-US" sz="2800" dirty="0"/>
              <a:t>여덟 </a:t>
            </a:r>
            <a:r>
              <a:rPr lang="en-US" altLang="ko-KR" sz="2800" dirty="0" err="1"/>
              <a:t>Yeodeol</a:t>
            </a:r>
            <a:r>
              <a:rPr lang="en-US" altLang="ko-KR" sz="2800" dirty="0"/>
              <a:t> – otto</a:t>
            </a:r>
          </a:p>
          <a:p>
            <a:r>
              <a:rPr lang="en-US" altLang="ko-KR" sz="2800" dirty="0"/>
              <a:t>9 </a:t>
            </a:r>
            <a:r>
              <a:rPr lang="ko-KR" altLang="en-US" sz="2800" dirty="0"/>
              <a:t>아홉 </a:t>
            </a:r>
            <a:r>
              <a:rPr lang="en-US" altLang="ko-KR" sz="2800" dirty="0" err="1"/>
              <a:t>Ahop</a:t>
            </a:r>
            <a:r>
              <a:rPr lang="en-US" altLang="ko-KR" sz="2800" dirty="0"/>
              <a:t> – </a:t>
            </a:r>
            <a:r>
              <a:rPr lang="en-US" altLang="ko-KR" sz="2800" dirty="0" err="1"/>
              <a:t>nove</a:t>
            </a:r>
            <a:endParaRPr lang="en-US" altLang="ko-KR" sz="2800" dirty="0"/>
          </a:p>
          <a:p>
            <a:r>
              <a:rPr lang="en-US" altLang="ko-KR" sz="2800" dirty="0"/>
              <a:t>10 </a:t>
            </a:r>
            <a:r>
              <a:rPr lang="ko-KR" altLang="en-US" sz="2800" dirty="0"/>
              <a:t>열 </a:t>
            </a:r>
            <a:r>
              <a:rPr lang="en-US" altLang="ko-KR" sz="2800" dirty="0" err="1"/>
              <a:t>yeol</a:t>
            </a:r>
            <a:r>
              <a:rPr lang="en-US" altLang="ko-KR" sz="2800" dirty="0"/>
              <a:t> - </a:t>
            </a:r>
            <a:r>
              <a:rPr lang="en-US" altLang="ko-KR" sz="2800" dirty="0" err="1"/>
              <a:t>dieci</a:t>
            </a:r>
            <a:r>
              <a:rPr lang="en-US" altLang="ko-K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69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04F16-A467-78C6-A153-4DCAC2191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C9C57F9-A9A4-CC8D-629F-85AB75F9B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2B6BD3D-A9A3-C649-A8A0-8B9BB7267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70" y="-107524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2796CB-6FDA-B91E-D4DB-31B476D94BC5}"/>
              </a:ext>
            </a:extLst>
          </p:cNvPr>
          <p:cNvSpPr txBox="1"/>
          <p:nvPr/>
        </p:nvSpPr>
        <p:spPr>
          <a:xfrm>
            <a:off x="1596570" y="1254320"/>
            <a:ext cx="93146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물건의 </a:t>
            </a:r>
            <a:r>
              <a:rPr lang="ko-KR" altLang="en-US" sz="2800" dirty="0" err="1"/>
              <a:t>갯</a:t>
            </a:r>
            <a:r>
              <a:rPr lang="ko-KR" altLang="en-US" sz="2800" dirty="0"/>
              <a:t> 수 </a:t>
            </a:r>
            <a:r>
              <a:rPr lang="ko-KR" altLang="en-US" sz="2800" dirty="0" err="1"/>
              <a:t>셀때</a:t>
            </a:r>
            <a:r>
              <a:rPr lang="en-US" altLang="ko-KR" sz="2800" dirty="0"/>
              <a:t>(</a:t>
            </a:r>
            <a:r>
              <a:rPr lang="en-US" altLang="ko-KR" sz="2800" dirty="0" err="1"/>
              <a:t>quando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contiamo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gli</a:t>
            </a:r>
            <a:r>
              <a:rPr lang="en-US" altLang="ko-KR" sz="2800" dirty="0"/>
              <a:t> </a:t>
            </a:r>
            <a:r>
              <a:rPr lang="en-US" altLang="ko-KR" sz="2800" dirty="0" err="1"/>
              <a:t>oggetti</a:t>
            </a:r>
            <a:r>
              <a:rPr lang="en-US" altLang="ko-KR" sz="2800" dirty="0"/>
              <a:t>) </a:t>
            </a:r>
          </a:p>
          <a:p>
            <a:r>
              <a:rPr lang="ko-KR" altLang="en-US" sz="2800" dirty="0"/>
              <a:t>사과 </a:t>
            </a:r>
            <a:r>
              <a:rPr lang="ko-KR" altLang="en-US" sz="2800" dirty="0" err="1"/>
              <a:t>세개</a:t>
            </a:r>
            <a:r>
              <a:rPr lang="en-US" altLang="ko-KR" sz="2800" dirty="0"/>
              <a:t>(Sagwa se </a:t>
            </a:r>
            <a:r>
              <a:rPr lang="en-US" altLang="ko-KR" sz="2800" dirty="0" err="1"/>
              <a:t>ghe</a:t>
            </a:r>
            <a:r>
              <a:rPr lang="en-US" altLang="ko-KR" sz="2800" dirty="0"/>
              <a:t>) [Tre mele] </a:t>
            </a:r>
          </a:p>
          <a:p>
            <a:r>
              <a:rPr lang="ko-KR" altLang="en-US" sz="2800" dirty="0"/>
              <a:t>두개</a:t>
            </a:r>
            <a:r>
              <a:rPr lang="en-US" altLang="ko-KR" sz="2800" dirty="0"/>
              <a:t>(Du </a:t>
            </a:r>
            <a:r>
              <a:rPr lang="en-US" altLang="ko-KR" sz="2800" dirty="0" err="1"/>
              <a:t>ghe</a:t>
            </a:r>
            <a:r>
              <a:rPr lang="en-US" altLang="ko-KR" sz="2800" dirty="0"/>
              <a:t>) [Due </a:t>
            </a:r>
            <a:r>
              <a:rPr lang="en-US" altLang="ko-KR" sz="2800" dirty="0" err="1"/>
              <a:t>pezzi</a:t>
            </a:r>
            <a:r>
              <a:rPr lang="en-US" altLang="ko-KR" sz="2800" dirty="0"/>
              <a:t>]</a:t>
            </a:r>
          </a:p>
        </p:txBody>
      </p:sp>
      <p:pic>
        <p:nvPicPr>
          <p:cNvPr id="3" name="그림 2" descr="자연 식품, 현지 음식, 훌 푸드, 청과물 상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971CA44-266F-146C-10F3-55863CA91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62" y="3133078"/>
            <a:ext cx="4918075" cy="327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87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F736D-78EC-AFDF-8342-2AAFB1920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3EC800-9066-ACC5-5844-5CE97A518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280B7F2-FE28-3418-B3C2-DEA0D05E8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70" y="-107524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A508E7-74C2-8A93-1ED2-FB38363EE745}"/>
              </a:ext>
            </a:extLst>
          </p:cNvPr>
          <p:cNvSpPr txBox="1"/>
          <p:nvPr/>
        </p:nvSpPr>
        <p:spPr>
          <a:xfrm>
            <a:off x="1596570" y="1254320"/>
            <a:ext cx="931468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A) </a:t>
            </a:r>
            <a:r>
              <a:rPr lang="ko-KR" altLang="en-US" sz="2800" dirty="0" err="1"/>
              <a:t>사과한개주세요</a:t>
            </a:r>
            <a:r>
              <a:rPr lang="en-US" altLang="ko-KR" sz="2800" dirty="0"/>
              <a:t>. (Mi </a:t>
            </a:r>
            <a:r>
              <a:rPr lang="en-US" altLang="ko-KR" sz="2800" dirty="0" err="1"/>
              <a:t>dia</a:t>
            </a:r>
            <a:r>
              <a:rPr lang="en-US" altLang="ko-KR" sz="2800" dirty="0"/>
              <a:t> </a:t>
            </a:r>
            <a:r>
              <a:rPr lang="en-US" altLang="ko-KR" sz="2800" dirty="0" err="1"/>
              <a:t>una</a:t>
            </a:r>
            <a:r>
              <a:rPr lang="en-US" altLang="ko-KR" sz="2800" dirty="0"/>
              <a:t> mela.)</a:t>
            </a:r>
          </a:p>
          <a:p>
            <a:r>
              <a:rPr lang="en-US" altLang="ko-KR" sz="2800" dirty="0"/>
              <a:t> Sagwa </a:t>
            </a:r>
            <a:r>
              <a:rPr lang="en-US" altLang="ko-KR" sz="2800" dirty="0" err="1"/>
              <a:t>han</a:t>
            </a:r>
            <a:r>
              <a:rPr lang="en-US" altLang="ko-KR" sz="2800" dirty="0"/>
              <a:t> </a:t>
            </a:r>
            <a:r>
              <a:rPr lang="en-US" altLang="ko-KR" sz="2800" dirty="0" err="1"/>
              <a:t>ge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juseyo</a:t>
            </a:r>
            <a:endParaRPr lang="en-US" altLang="ko-KR" sz="2800" dirty="0"/>
          </a:p>
          <a:p>
            <a:endParaRPr lang="en-US" altLang="ko-KR" sz="2800" dirty="0"/>
          </a:p>
          <a:p>
            <a:r>
              <a:rPr lang="en-US" altLang="ko-KR" sz="2800" dirty="0"/>
              <a:t>B) </a:t>
            </a:r>
            <a:r>
              <a:rPr lang="ko-KR" altLang="en-US" sz="2800" dirty="0" err="1"/>
              <a:t>배는두개주세요</a:t>
            </a:r>
            <a:r>
              <a:rPr lang="en-US" altLang="ko-KR" sz="2800" dirty="0"/>
              <a:t>. (Mi </a:t>
            </a:r>
            <a:r>
              <a:rPr lang="en-US" altLang="ko-KR" sz="2800" dirty="0" err="1"/>
              <a:t>dia</a:t>
            </a:r>
            <a:r>
              <a:rPr lang="en-US" altLang="ko-KR" sz="2800" dirty="0"/>
              <a:t> due </a:t>
            </a:r>
            <a:r>
              <a:rPr lang="en-US" altLang="ko-KR" sz="2800" dirty="0" err="1"/>
              <a:t>pere</a:t>
            </a:r>
            <a:r>
              <a:rPr lang="en-US" altLang="ko-KR" sz="2800" dirty="0"/>
              <a:t>.)</a:t>
            </a:r>
          </a:p>
          <a:p>
            <a:r>
              <a:rPr lang="en-US" altLang="ko-KR" sz="2800" dirty="0"/>
              <a:t> </a:t>
            </a:r>
            <a:r>
              <a:rPr lang="en-US" altLang="ko-KR" sz="2800" dirty="0" err="1"/>
              <a:t>Baeneun</a:t>
            </a:r>
            <a:r>
              <a:rPr lang="en-US" altLang="ko-KR" sz="2800" dirty="0"/>
              <a:t> du </a:t>
            </a:r>
            <a:r>
              <a:rPr lang="en-US" altLang="ko-KR" sz="2800" dirty="0" err="1"/>
              <a:t>ge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juseyo</a:t>
            </a:r>
            <a:endParaRPr lang="en-US" altLang="ko-KR" sz="2800" dirty="0"/>
          </a:p>
          <a:p>
            <a:endParaRPr lang="en-US" altLang="ko-KR" sz="2800" dirty="0"/>
          </a:p>
          <a:p>
            <a:r>
              <a:rPr lang="en-US" altLang="ko-KR" sz="2800" dirty="0"/>
              <a:t>C) </a:t>
            </a:r>
            <a:r>
              <a:rPr lang="ko-KR" altLang="en-US" sz="2800" dirty="0" err="1"/>
              <a:t>그리고키위도주세요</a:t>
            </a:r>
            <a:r>
              <a:rPr lang="en-US" altLang="ko-KR" sz="2800" dirty="0"/>
              <a:t>. (E </a:t>
            </a:r>
            <a:r>
              <a:rPr lang="en-US" altLang="ko-KR" sz="2800" dirty="0" err="1"/>
              <a:t>anche</a:t>
            </a:r>
            <a:r>
              <a:rPr lang="en-US" altLang="ko-KR" sz="2800" dirty="0"/>
              <a:t> mi </a:t>
            </a:r>
            <a:r>
              <a:rPr lang="en-US" altLang="ko-KR" sz="2800" dirty="0" err="1"/>
              <a:t>dia</a:t>
            </a:r>
            <a:r>
              <a:rPr lang="en-US" altLang="ko-KR" sz="2800" dirty="0"/>
              <a:t> un </a:t>
            </a:r>
          </a:p>
          <a:p>
            <a:r>
              <a:rPr lang="en-US" altLang="ko-KR" sz="2800" dirty="0"/>
              <a:t>kiwi.)</a:t>
            </a:r>
          </a:p>
          <a:p>
            <a:r>
              <a:rPr lang="en-US" altLang="ko-KR" sz="2800" dirty="0"/>
              <a:t> </a:t>
            </a:r>
            <a:r>
              <a:rPr lang="en-US" altLang="ko-KR" sz="2800" dirty="0" err="1"/>
              <a:t>Geurigo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kiwido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juseyo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6556952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E669D-7344-C245-157F-517FFC45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480D8E7-4D99-9A16-D5A9-F092036BE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803DC71-9FA5-C649-AC5E-87690CE22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70" y="-107524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D54017-A172-5635-0B3A-F0D2EC30B02E}"/>
              </a:ext>
            </a:extLst>
          </p:cNvPr>
          <p:cNvSpPr txBox="1"/>
          <p:nvPr/>
        </p:nvSpPr>
        <p:spPr>
          <a:xfrm>
            <a:off x="1596570" y="1254320"/>
            <a:ext cx="9314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시간을 </a:t>
            </a:r>
            <a:r>
              <a:rPr lang="ko-KR" altLang="en-US" sz="2800" dirty="0" err="1"/>
              <a:t>셀때</a:t>
            </a:r>
            <a:r>
              <a:rPr lang="en-US" altLang="ko-KR" sz="2800" dirty="0"/>
              <a:t>(</a:t>
            </a:r>
            <a:r>
              <a:rPr lang="en-US" altLang="ko-KR" sz="2800" dirty="0" err="1"/>
              <a:t>quando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contiamo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l'ora</a:t>
            </a:r>
            <a:r>
              <a:rPr lang="en-US" altLang="ko-KR" sz="2800" dirty="0"/>
              <a:t>)</a:t>
            </a:r>
          </a:p>
        </p:txBody>
      </p:sp>
      <p:pic>
        <p:nvPicPr>
          <p:cNvPr id="8" name="그림 7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5118654-FDD0-C999-7C48-751F065ED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890" y="2207887"/>
            <a:ext cx="3624219" cy="362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86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AA202-F6CB-2C6B-3D64-842A7FF2F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C2150FA-F2BE-9102-20D2-492679458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997289F-DEDC-FDDD-0E7C-9B5779AD0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70" y="-107524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0586F6-C81B-2149-9E83-85BAFC86ED31}"/>
              </a:ext>
            </a:extLst>
          </p:cNvPr>
          <p:cNvSpPr txBox="1"/>
          <p:nvPr/>
        </p:nvSpPr>
        <p:spPr>
          <a:xfrm>
            <a:off x="1596570" y="1254320"/>
            <a:ext cx="931468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600" dirty="0"/>
              <a:t>A) </a:t>
            </a:r>
            <a:r>
              <a:rPr lang="ko-KR" altLang="en-US" sz="2600" dirty="0"/>
              <a:t>지금 </a:t>
            </a:r>
            <a:r>
              <a:rPr lang="ko-KR" altLang="en-US" sz="2600" dirty="0" err="1"/>
              <a:t>몇시에요</a:t>
            </a:r>
            <a:r>
              <a:rPr lang="en-US" altLang="ko-KR" sz="2600" dirty="0"/>
              <a:t>? (Che ore </a:t>
            </a:r>
            <a:r>
              <a:rPr lang="en-US" altLang="ko-KR" sz="2600" dirty="0" err="1"/>
              <a:t>sono</a:t>
            </a:r>
            <a:r>
              <a:rPr lang="en-US" altLang="ko-KR" sz="2600" dirty="0"/>
              <a:t> </a:t>
            </a:r>
            <a:r>
              <a:rPr lang="en-US" altLang="ko-KR" sz="2600" dirty="0" err="1"/>
              <a:t>adesso</a:t>
            </a:r>
            <a:r>
              <a:rPr lang="en-US" altLang="ko-KR" sz="2600" dirty="0"/>
              <a:t>?)</a:t>
            </a:r>
          </a:p>
          <a:p>
            <a:r>
              <a:rPr lang="en-US" altLang="ko-KR" sz="2600" dirty="0"/>
              <a:t> </a:t>
            </a:r>
            <a:r>
              <a:rPr lang="en-US" altLang="ko-KR" sz="2600" dirty="0" err="1"/>
              <a:t>Jigeum</a:t>
            </a:r>
            <a:r>
              <a:rPr lang="en-US" altLang="ko-KR" sz="2600" dirty="0"/>
              <a:t> </a:t>
            </a:r>
            <a:r>
              <a:rPr lang="en-US" altLang="ko-KR" sz="2600" dirty="0" err="1"/>
              <a:t>myeot</a:t>
            </a:r>
            <a:r>
              <a:rPr lang="en-US" altLang="ko-KR" sz="2600" dirty="0"/>
              <a:t> </a:t>
            </a:r>
            <a:r>
              <a:rPr lang="en-US" altLang="ko-KR" sz="2600" dirty="0" err="1"/>
              <a:t>si-eyo</a:t>
            </a:r>
            <a:r>
              <a:rPr lang="en-US" altLang="ko-KR" sz="2600" dirty="0"/>
              <a:t>?</a:t>
            </a:r>
          </a:p>
          <a:p>
            <a:endParaRPr lang="en-US" altLang="ko-KR" sz="2600" dirty="0"/>
          </a:p>
          <a:p>
            <a:r>
              <a:rPr lang="en-US" altLang="ko-KR" sz="2600" dirty="0"/>
              <a:t>B) </a:t>
            </a:r>
            <a:r>
              <a:rPr lang="ko-KR" altLang="en-US" sz="2600" dirty="0"/>
              <a:t>지금 </a:t>
            </a:r>
            <a:r>
              <a:rPr lang="en-US" altLang="ko-KR" sz="2600" dirty="0"/>
              <a:t>19</a:t>
            </a:r>
            <a:r>
              <a:rPr lang="ko-KR" altLang="en-US" sz="2600" dirty="0" err="1"/>
              <a:t>시에요</a:t>
            </a:r>
            <a:r>
              <a:rPr lang="en-US" altLang="ko-KR" sz="2600" dirty="0"/>
              <a:t>. (Sono le 19 </a:t>
            </a:r>
            <a:r>
              <a:rPr lang="en-US" altLang="ko-KR" sz="2600" dirty="0" err="1"/>
              <a:t>adesso</a:t>
            </a:r>
            <a:r>
              <a:rPr lang="en-US" altLang="ko-KR" sz="2600" dirty="0"/>
              <a:t>.)</a:t>
            </a:r>
          </a:p>
          <a:p>
            <a:r>
              <a:rPr lang="en-US" altLang="ko-KR" sz="2600" dirty="0"/>
              <a:t> </a:t>
            </a:r>
            <a:r>
              <a:rPr lang="en-US" altLang="ko-KR" sz="2600" dirty="0" err="1"/>
              <a:t>Jigeum</a:t>
            </a:r>
            <a:r>
              <a:rPr lang="en-US" altLang="ko-KR" sz="2600" dirty="0"/>
              <a:t> </a:t>
            </a:r>
            <a:r>
              <a:rPr lang="en-US" altLang="ko-KR" sz="2600" dirty="0" err="1"/>
              <a:t>yeol-ahop-si-eyo</a:t>
            </a:r>
            <a:r>
              <a:rPr lang="en-US" altLang="ko-KR" sz="2600" dirty="0"/>
              <a:t>.</a:t>
            </a:r>
          </a:p>
          <a:p>
            <a:endParaRPr lang="en-US" altLang="ko-KR" sz="2600" dirty="0"/>
          </a:p>
          <a:p>
            <a:r>
              <a:rPr lang="en-US" altLang="ko-KR" sz="2600" dirty="0"/>
              <a:t>A) </a:t>
            </a:r>
            <a:r>
              <a:rPr lang="ko-KR" altLang="en-US" sz="2600" dirty="0"/>
              <a:t>내일 </a:t>
            </a:r>
            <a:r>
              <a:rPr lang="ko-KR" altLang="en-US" sz="2600" dirty="0" err="1"/>
              <a:t>몇시에</a:t>
            </a:r>
            <a:r>
              <a:rPr lang="ko-KR" altLang="en-US" sz="2600" dirty="0"/>
              <a:t> 일어나요</a:t>
            </a:r>
            <a:r>
              <a:rPr lang="en-US" altLang="ko-KR" sz="2600" dirty="0"/>
              <a:t>? (A </a:t>
            </a:r>
            <a:r>
              <a:rPr lang="en-US" altLang="ko-KR" sz="2600" dirty="0" err="1"/>
              <a:t>che</a:t>
            </a:r>
            <a:r>
              <a:rPr lang="en-US" altLang="ko-KR" sz="2600" dirty="0"/>
              <a:t> ora </a:t>
            </a:r>
            <a:r>
              <a:rPr lang="en-US" altLang="ko-KR" sz="2600" dirty="0" err="1"/>
              <a:t>ti</a:t>
            </a:r>
            <a:r>
              <a:rPr lang="en-US" altLang="ko-KR" sz="2600" dirty="0"/>
              <a:t> </a:t>
            </a:r>
            <a:r>
              <a:rPr lang="en-US" altLang="ko-KR" sz="2600" dirty="0" err="1"/>
              <a:t>svegli</a:t>
            </a:r>
            <a:r>
              <a:rPr lang="en-US" altLang="ko-KR" sz="2600" dirty="0"/>
              <a:t> </a:t>
            </a:r>
            <a:r>
              <a:rPr lang="en-US" altLang="ko-KR" sz="2600" dirty="0" err="1"/>
              <a:t>domani</a:t>
            </a:r>
            <a:r>
              <a:rPr lang="en-US" altLang="ko-KR" sz="2600" dirty="0"/>
              <a:t>?)</a:t>
            </a:r>
          </a:p>
          <a:p>
            <a:r>
              <a:rPr lang="en-US" altLang="ko-KR" sz="2600" dirty="0"/>
              <a:t> </a:t>
            </a:r>
            <a:r>
              <a:rPr lang="en-US" altLang="ko-KR" sz="2600" dirty="0" err="1"/>
              <a:t>Naeil</a:t>
            </a:r>
            <a:r>
              <a:rPr lang="en-US" altLang="ko-KR" sz="2600" dirty="0"/>
              <a:t> </a:t>
            </a:r>
            <a:r>
              <a:rPr lang="en-US" altLang="ko-KR" sz="2600" dirty="0" err="1"/>
              <a:t>myeot</a:t>
            </a:r>
            <a:r>
              <a:rPr lang="en-US" altLang="ko-KR" sz="2600" dirty="0"/>
              <a:t> </a:t>
            </a:r>
            <a:r>
              <a:rPr lang="en-US" altLang="ko-KR" sz="2600" dirty="0" err="1"/>
              <a:t>si</a:t>
            </a:r>
            <a:r>
              <a:rPr lang="en-US" altLang="ko-KR" sz="2600" dirty="0"/>
              <a:t>-e </a:t>
            </a:r>
            <a:r>
              <a:rPr lang="en-US" altLang="ko-KR" sz="2600" dirty="0" err="1"/>
              <a:t>ireona-yo</a:t>
            </a:r>
            <a:r>
              <a:rPr lang="en-US" altLang="ko-KR" sz="2600" dirty="0"/>
              <a:t>?</a:t>
            </a:r>
          </a:p>
          <a:p>
            <a:endParaRPr lang="en-US" altLang="ko-KR" sz="2600" dirty="0"/>
          </a:p>
          <a:p>
            <a:r>
              <a:rPr lang="en-US" altLang="ko-KR" sz="2600" dirty="0"/>
              <a:t>B) </a:t>
            </a:r>
            <a:r>
              <a:rPr lang="ko-KR" altLang="en-US" sz="2600" dirty="0"/>
              <a:t>내일 </a:t>
            </a:r>
            <a:r>
              <a:rPr lang="en-US" altLang="ko-KR" sz="2600" dirty="0"/>
              <a:t>7</a:t>
            </a:r>
            <a:r>
              <a:rPr lang="ko-KR" altLang="en-US" sz="2600" dirty="0"/>
              <a:t>시에 </a:t>
            </a:r>
            <a:r>
              <a:rPr lang="ko-KR" altLang="en-US" sz="2600" dirty="0" err="1"/>
              <a:t>일어날거예요</a:t>
            </a:r>
            <a:r>
              <a:rPr lang="en-US" altLang="ko-KR" sz="2600" dirty="0"/>
              <a:t>. (Mi </a:t>
            </a:r>
            <a:r>
              <a:rPr lang="en-US" altLang="ko-KR" sz="2600" dirty="0" err="1"/>
              <a:t>sveglierò</a:t>
            </a:r>
            <a:r>
              <a:rPr lang="en-US" altLang="ko-KR" sz="2600" dirty="0"/>
              <a:t> alle 7 </a:t>
            </a:r>
            <a:r>
              <a:rPr lang="en-US" altLang="ko-KR" sz="2600" dirty="0" err="1"/>
              <a:t>domani</a:t>
            </a:r>
            <a:r>
              <a:rPr lang="en-US" altLang="ko-KR" sz="2600" dirty="0"/>
              <a:t>.)</a:t>
            </a:r>
          </a:p>
          <a:p>
            <a:r>
              <a:rPr lang="en-US" altLang="ko-KR" sz="2600" dirty="0"/>
              <a:t> </a:t>
            </a:r>
            <a:r>
              <a:rPr lang="en-US" altLang="ko-KR" sz="2600" dirty="0" err="1"/>
              <a:t>Naeil</a:t>
            </a:r>
            <a:r>
              <a:rPr lang="en-US" altLang="ko-KR" sz="2600" dirty="0"/>
              <a:t> </a:t>
            </a:r>
            <a:r>
              <a:rPr lang="en-US" altLang="ko-KR" sz="2600" dirty="0" err="1"/>
              <a:t>ilgop</a:t>
            </a:r>
            <a:r>
              <a:rPr lang="en-US" altLang="ko-KR" sz="2600" dirty="0"/>
              <a:t>-</a:t>
            </a:r>
            <a:r>
              <a:rPr lang="en-US" altLang="ko-KR" sz="2600" dirty="0" err="1"/>
              <a:t>si</a:t>
            </a:r>
            <a:r>
              <a:rPr lang="en-US" altLang="ko-KR" sz="2600" dirty="0"/>
              <a:t>-e </a:t>
            </a:r>
            <a:r>
              <a:rPr lang="en-US" altLang="ko-KR" sz="2600" dirty="0" err="1"/>
              <a:t>ireonalkkeoyeyo</a:t>
            </a:r>
            <a:r>
              <a:rPr lang="en-US" altLang="ko-KR" sz="2600" dirty="0"/>
              <a:t>.</a:t>
            </a:r>
          </a:p>
          <a:p>
            <a:endParaRPr lang="en-US" altLang="ko-KR" sz="2600" dirty="0"/>
          </a:p>
        </p:txBody>
      </p:sp>
    </p:spTree>
    <p:extLst>
      <p:ext uri="{BB962C8B-B14F-4D97-AF65-F5344CB8AC3E}">
        <p14:creationId xmlns:p14="http://schemas.microsoft.com/office/powerpoint/2010/main" val="2691910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1DFF4-DCE4-D3EF-A544-F5EBDBFE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ACE021F-BACC-1D92-99C3-D4E0FF8E2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6A21D7D-D213-D3A0-98D3-309DC2836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70" y="-107524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263D68-2C8B-CCB0-0434-8EC28421F70B}"/>
              </a:ext>
            </a:extLst>
          </p:cNvPr>
          <p:cNvSpPr txBox="1"/>
          <p:nvPr/>
        </p:nvSpPr>
        <p:spPr>
          <a:xfrm>
            <a:off x="1596570" y="1254320"/>
            <a:ext cx="931468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600" dirty="0"/>
              <a:t>numeri </a:t>
            </a:r>
            <a:r>
              <a:rPr lang="en-US" altLang="ko-KR" sz="2600" dirty="0" err="1"/>
              <a:t>coreani</a:t>
            </a:r>
            <a:r>
              <a:rPr lang="en-US" altLang="ko-KR" sz="2600" dirty="0"/>
              <a:t> puri: </a:t>
            </a:r>
            <a:r>
              <a:rPr lang="en-US" altLang="ko-KR" sz="2600" dirty="0" err="1"/>
              <a:t>quando</a:t>
            </a:r>
            <a:r>
              <a:rPr lang="en-US" altLang="ko-KR" sz="2600" dirty="0"/>
              <a:t> </a:t>
            </a:r>
            <a:r>
              <a:rPr lang="en-US" altLang="ko-KR" sz="2600" dirty="0" err="1"/>
              <a:t>alcuni</a:t>
            </a:r>
            <a:r>
              <a:rPr lang="en-US" altLang="ko-KR" sz="2600" dirty="0"/>
              <a:t> di </a:t>
            </a:r>
            <a:r>
              <a:rPr lang="en-US" altLang="ko-KR" sz="2600" dirty="0" err="1"/>
              <a:t>essi</a:t>
            </a:r>
            <a:r>
              <a:rPr lang="en-US" altLang="ko-KR" sz="2600" dirty="0"/>
              <a:t> </a:t>
            </a:r>
            <a:r>
              <a:rPr lang="en-US" altLang="ko-KR" sz="2600" dirty="0" err="1"/>
              <a:t>vengono</a:t>
            </a:r>
            <a:r>
              <a:rPr lang="en-US" altLang="ko-KR" sz="2600" dirty="0"/>
              <a:t> </a:t>
            </a:r>
            <a:r>
              <a:rPr lang="en-US" altLang="ko-KR" sz="2600" dirty="0" err="1"/>
              <a:t>usati</a:t>
            </a:r>
            <a:r>
              <a:rPr lang="en-US" altLang="ko-KR" sz="2600" dirty="0"/>
              <a:t> </a:t>
            </a:r>
            <a:r>
              <a:rPr lang="en-US" altLang="ko-KR" sz="2600" dirty="0" err="1"/>
              <a:t>davanti</a:t>
            </a:r>
            <a:r>
              <a:rPr lang="en-US" altLang="ko-KR" sz="2600" dirty="0"/>
              <a:t> a parole </a:t>
            </a:r>
            <a:r>
              <a:rPr lang="en-US" altLang="ko-KR" sz="2600" dirty="0" err="1"/>
              <a:t>specifiche</a:t>
            </a:r>
            <a:r>
              <a:rPr lang="en-US" altLang="ko-KR" sz="2600" dirty="0"/>
              <a:t> (come “</a:t>
            </a:r>
            <a:r>
              <a:rPr lang="ko-KR" altLang="en-US" sz="2600" dirty="0"/>
              <a:t>살” </a:t>
            </a:r>
            <a:r>
              <a:rPr lang="en-US" altLang="ko-KR" sz="2600" dirty="0"/>
              <a:t>per </a:t>
            </a:r>
            <a:r>
              <a:rPr lang="en-US" altLang="ko-KR" sz="2600" dirty="0" err="1"/>
              <a:t>l’età</a:t>
            </a:r>
            <a:r>
              <a:rPr lang="en-US" altLang="ko-KR" sz="2600" dirty="0"/>
              <a:t>, “</a:t>
            </a:r>
            <a:r>
              <a:rPr lang="ko-KR" altLang="en-US" sz="2600" dirty="0"/>
              <a:t>명” </a:t>
            </a:r>
            <a:r>
              <a:rPr lang="en-US" altLang="ko-KR" sz="2600" dirty="0"/>
              <a:t>per le </a:t>
            </a:r>
            <a:r>
              <a:rPr lang="en-US" altLang="ko-KR" sz="2600" dirty="0" err="1"/>
              <a:t>persone</a:t>
            </a:r>
            <a:r>
              <a:rPr lang="en-US" altLang="ko-KR" sz="2600" dirty="0"/>
              <a:t>, “</a:t>
            </a:r>
            <a:r>
              <a:rPr lang="ko-KR" altLang="en-US" sz="2600" dirty="0"/>
              <a:t>시” </a:t>
            </a:r>
            <a:r>
              <a:rPr lang="en-US" altLang="ko-KR" sz="2600" dirty="0"/>
              <a:t>per </a:t>
            </a:r>
            <a:r>
              <a:rPr lang="en-US" altLang="ko-KR" sz="2600" dirty="0" err="1"/>
              <a:t>l’ora</a:t>
            </a:r>
            <a:r>
              <a:rPr lang="en-US" altLang="ko-KR" sz="2600" dirty="0"/>
              <a:t>, </a:t>
            </a:r>
            <a:r>
              <a:rPr lang="en-US" altLang="ko-KR" sz="2600" dirty="0" err="1"/>
              <a:t>ecc</a:t>
            </a:r>
            <a:r>
              <a:rPr lang="en-US" altLang="ko-KR" sz="2600" dirty="0"/>
              <a:t>.), </a:t>
            </a:r>
            <a:r>
              <a:rPr lang="en-US" altLang="ko-KR" sz="2600" dirty="0" err="1"/>
              <a:t>subiscono</a:t>
            </a:r>
            <a:r>
              <a:rPr lang="en-US" altLang="ko-KR" sz="2600" dirty="0"/>
              <a:t> </a:t>
            </a:r>
            <a:r>
              <a:rPr lang="en-US" altLang="ko-KR" sz="2600" dirty="0" err="1"/>
              <a:t>piccole</a:t>
            </a:r>
            <a:r>
              <a:rPr lang="en-US" altLang="ko-KR" sz="2600" dirty="0"/>
              <a:t> </a:t>
            </a:r>
            <a:r>
              <a:rPr lang="en-US" altLang="ko-KR" sz="2600" dirty="0" err="1"/>
              <a:t>modifiche</a:t>
            </a:r>
            <a:r>
              <a:rPr lang="en-US" altLang="ko-KR" sz="2600" dirty="0"/>
              <a:t> </a:t>
            </a:r>
            <a:r>
              <a:rPr lang="en-US" altLang="ko-KR" sz="2600" dirty="0" err="1"/>
              <a:t>fonetiche</a:t>
            </a:r>
            <a:r>
              <a:rPr lang="en-US" altLang="ko-KR" sz="2600" dirty="0"/>
              <a:t> e </a:t>
            </a:r>
            <a:r>
              <a:rPr lang="en-US" altLang="ko-KR" sz="2600" dirty="0" err="1"/>
              <a:t>grammaticali</a:t>
            </a:r>
            <a:r>
              <a:rPr lang="en-US" altLang="ko-KR" sz="2600" dirty="0"/>
              <a:t> — </a:t>
            </a:r>
            <a:r>
              <a:rPr lang="en-US" altLang="ko-KR" sz="2600" dirty="0" err="1"/>
              <a:t>una</a:t>
            </a:r>
            <a:r>
              <a:rPr lang="en-US" altLang="ko-KR" sz="2600" dirty="0"/>
              <a:t> specie di forma </a:t>
            </a:r>
            <a:r>
              <a:rPr lang="en-US" altLang="ko-KR" sz="2600" dirty="0" err="1"/>
              <a:t>contratta</a:t>
            </a:r>
            <a:r>
              <a:rPr lang="en-US" altLang="ko-KR" sz="2600" dirty="0"/>
              <a:t> o </a:t>
            </a:r>
            <a:r>
              <a:rPr lang="en-US" altLang="ko-KR" sz="2600" dirty="0" err="1"/>
              <a:t>irregolare</a:t>
            </a:r>
            <a:r>
              <a:rPr lang="en-US" altLang="ko-KR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97699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CAE2C-28B2-3B62-1B3B-1E50729CD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6F813C0-65DB-E161-08DB-7FCF6B6B6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A969A8C5-31CF-35F5-A4F2-B5E59ABC4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70" y="-107524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F517F4-8D2B-80C9-A1FF-C381A62C961A}"/>
              </a:ext>
            </a:extLst>
          </p:cNvPr>
          <p:cNvSpPr txBox="1"/>
          <p:nvPr/>
        </p:nvSpPr>
        <p:spPr>
          <a:xfrm>
            <a:off x="1596570" y="1254320"/>
            <a:ext cx="931468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600" dirty="0"/>
              <a:t>📘 </a:t>
            </a:r>
            <a:r>
              <a:rPr lang="en-US" altLang="ko-KR" sz="2600" dirty="0" err="1"/>
              <a:t>Tabella</a:t>
            </a:r>
            <a:r>
              <a:rPr lang="en-US" altLang="ko-KR" sz="2600" dirty="0"/>
              <a:t> delle </a:t>
            </a:r>
            <a:r>
              <a:rPr lang="en-US" altLang="ko-KR" sz="2600" dirty="0" err="1"/>
              <a:t>forme</a:t>
            </a:r>
            <a:r>
              <a:rPr lang="en-US" altLang="ko-KR" sz="2600" dirty="0"/>
              <a:t> base e </a:t>
            </a:r>
            <a:r>
              <a:rPr lang="en-US" altLang="ko-KR" sz="2600" dirty="0" err="1"/>
              <a:t>irregolari</a:t>
            </a:r>
            <a:endParaRPr lang="en-US" altLang="ko-KR" sz="2600" dirty="0"/>
          </a:p>
          <a:p>
            <a:r>
              <a:rPr lang="en-US" altLang="ko-KR" sz="2600" dirty="0" err="1"/>
              <a:t>Numero</a:t>
            </a:r>
            <a:r>
              <a:rPr lang="en-US" altLang="ko-KR" sz="2600" dirty="0"/>
              <a:t>	Base	Forma </a:t>
            </a:r>
            <a:r>
              <a:rPr lang="en-US" altLang="ko-KR" sz="2600" dirty="0" err="1"/>
              <a:t>irregolare</a:t>
            </a:r>
            <a:r>
              <a:rPr lang="en-US" altLang="ko-KR" sz="2600" dirty="0"/>
              <a:t> (</a:t>
            </a:r>
            <a:r>
              <a:rPr lang="en-US" altLang="ko-KR" sz="2600" dirty="0" err="1"/>
              <a:t>davanti</a:t>
            </a:r>
            <a:r>
              <a:rPr lang="en-US" altLang="ko-KR" sz="2600" dirty="0"/>
              <a:t> a </a:t>
            </a:r>
            <a:r>
              <a:rPr lang="en-US" altLang="ko-KR" sz="2600" dirty="0" err="1"/>
              <a:t>contatori</a:t>
            </a:r>
            <a:r>
              <a:rPr lang="en-US" altLang="ko-KR" sz="2600" dirty="0"/>
              <a:t>)	</a:t>
            </a:r>
          </a:p>
          <a:p>
            <a:r>
              <a:rPr lang="en-US" altLang="ko-KR" sz="2600" dirty="0"/>
              <a:t>1	</a:t>
            </a:r>
            <a:r>
              <a:rPr lang="ko-KR" altLang="en-US" sz="2600" dirty="0"/>
              <a:t>하나	한	한 살 → </a:t>
            </a:r>
            <a:r>
              <a:rPr lang="en-US" altLang="ko-KR" sz="2600" dirty="0"/>
              <a:t>Ho un anno	(</a:t>
            </a:r>
            <a:r>
              <a:rPr lang="ko-KR" altLang="en-US" sz="2600" dirty="0" err="1"/>
              <a:t>하나살</a:t>
            </a:r>
            <a:r>
              <a:rPr lang="ko-KR" altLang="en-US" sz="2600" dirty="0"/>
              <a:t> </a:t>
            </a:r>
            <a:r>
              <a:rPr lang="en-US" altLang="ko-KR" sz="2600" dirty="0"/>
              <a:t>❌)</a:t>
            </a:r>
          </a:p>
          <a:p>
            <a:r>
              <a:rPr lang="en-US" altLang="ko-KR" sz="2600" dirty="0"/>
              <a:t>2	</a:t>
            </a:r>
            <a:r>
              <a:rPr lang="ko-KR" altLang="en-US" sz="2600" dirty="0"/>
              <a:t>둘	두	두 명 → </a:t>
            </a:r>
            <a:r>
              <a:rPr lang="en-US" altLang="ko-KR" sz="2600" dirty="0"/>
              <a:t>Due </a:t>
            </a:r>
            <a:r>
              <a:rPr lang="en-US" altLang="ko-KR" sz="2600" dirty="0" err="1"/>
              <a:t>persone</a:t>
            </a:r>
            <a:r>
              <a:rPr lang="en-US" altLang="ko-KR" sz="2600" dirty="0"/>
              <a:t>	(</a:t>
            </a:r>
            <a:r>
              <a:rPr lang="ko-KR" altLang="en-US" sz="2600" dirty="0" err="1"/>
              <a:t>둘명</a:t>
            </a:r>
            <a:r>
              <a:rPr lang="ko-KR" altLang="en-US" sz="2600" dirty="0"/>
              <a:t> </a:t>
            </a:r>
            <a:r>
              <a:rPr lang="en-US" altLang="ko-KR" sz="2600" dirty="0"/>
              <a:t>❌)</a:t>
            </a:r>
          </a:p>
          <a:p>
            <a:r>
              <a:rPr lang="en-US" altLang="ko-KR" sz="2600" dirty="0"/>
              <a:t>3	</a:t>
            </a:r>
            <a:r>
              <a:rPr lang="ko-KR" altLang="en-US" sz="2600" dirty="0"/>
              <a:t>셋	세	세 시 → </a:t>
            </a:r>
            <a:r>
              <a:rPr lang="en-US" altLang="ko-KR" sz="2600" dirty="0"/>
              <a:t>Le </a:t>
            </a:r>
            <a:r>
              <a:rPr lang="en-US" altLang="ko-KR" sz="2600" dirty="0" err="1"/>
              <a:t>tre</a:t>
            </a:r>
            <a:r>
              <a:rPr lang="en-US" altLang="ko-KR" sz="2600" dirty="0"/>
              <a:t> (ore)	(</a:t>
            </a:r>
            <a:r>
              <a:rPr lang="ko-KR" altLang="en-US" sz="2600" dirty="0" err="1"/>
              <a:t>셋시</a:t>
            </a:r>
            <a:r>
              <a:rPr lang="ko-KR" altLang="en-US" sz="2600" dirty="0"/>
              <a:t> </a:t>
            </a:r>
            <a:r>
              <a:rPr lang="en-US" altLang="ko-KR" sz="2600" dirty="0"/>
              <a:t>❌)</a:t>
            </a:r>
          </a:p>
          <a:p>
            <a:r>
              <a:rPr lang="en-US" altLang="ko-KR" sz="2600" dirty="0"/>
              <a:t>4	</a:t>
            </a:r>
            <a:r>
              <a:rPr lang="ko-KR" altLang="en-US" sz="2600" dirty="0"/>
              <a:t>넷	네	네 개 → </a:t>
            </a:r>
            <a:r>
              <a:rPr lang="en-US" altLang="ko-KR" sz="2600" dirty="0"/>
              <a:t>Quattro </a:t>
            </a:r>
            <a:r>
              <a:rPr lang="en-US" altLang="ko-KR" sz="2600" dirty="0" err="1"/>
              <a:t>oggetti</a:t>
            </a:r>
            <a:r>
              <a:rPr lang="en-US" altLang="ko-KR" sz="2600" dirty="0"/>
              <a:t>	(</a:t>
            </a:r>
            <a:r>
              <a:rPr lang="ko-KR" altLang="en-US" sz="2600" dirty="0" err="1"/>
              <a:t>넷개</a:t>
            </a:r>
            <a:r>
              <a:rPr lang="ko-KR" altLang="en-US" sz="2600" dirty="0"/>
              <a:t> </a:t>
            </a:r>
            <a:r>
              <a:rPr lang="en-US" altLang="ko-KR" sz="2600" dirty="0"/>
              <a:t>❌)</a:t>
            </a:r>
          </a:p>
          <a:p>
            <a:r>
              <a:rPr lang="en-US" altLang="ko-KR" sz="2600" dirty="0"/>
              <a:t>20	</a:t>
            </a:r>
            <a:r>
              <a:rPr lang="ko-KR" altLang="en-US" sz="2600" dirty="0"/>
              <a:t>스물	스무	스무 살 → </a:t>
            </a:r>
            <a:r>
              <a:rPr lang="en-US" altLang="ko-KR" sz="2600" dirty="0"/>
              <a:t>20 anni	(</a:t>
            </a:r>
            <a:r>
              <a:rPr lang="ko-KR" altLang="en-US" sz="2600" dirty="0"/>
              <a:t>스물살 </a:t>
            </a:r>
            <a:r>
              <a:rPr lang="en-US" altLang="ko-KR" sz="2600" dirty="0"/>
              <a:t>❌)</a:t>
            </a:r>
          </a:p>
        </p:txBody>
      </p:sp>
    </p:spTree>
    <p:extLst>
      <p:ext uri="{BB962C8B-B14F-4D97-AF65-F5344CB8AC3E}">
        <p14:creationId xmlns:p14="http://schemas.microsoft.com/office/powerpoint/2010/main" val="3897572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7FF66-3903-2211-CF0E-D002FFE66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D900A51-A647-AA55-4B67-8E306F6FE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0A95B03F-693C-26E2-E622-F37D2C221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70" y="-107524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CEEC5-8C16-D4D7-3B19-0567AFEBCC1D}"/>
              </a:ext>
            </a:extLst>
          </p:cNvPr>
          <p:cNvSpPr txBox="1"/>
          <p:nvPr/>
        </p:nvSpPr>
        <p:spPr>
          <a:xfrm>
            <a:off x="1596570" y="1254320"/>
            <a:ext cx="931468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600" dirty="0"/>
              <a:t>🗣 </a:t>
            </a:r>
            <a:r>
              <a:rPr lang="en-US" altLang="ko-KR" sz="2600" dirty="0" err="1"/>
              <a:t>Esempi</a:t>
            </a:r>
            <a:r>
              <a:rPr lang="en-US" altLang="ko-KR" sz="2600" dirty="0"/>
              <a:t> </a:t>
            </a:r>
            <a:r>
              <a:rPr lang="en-US" altLang="ko-KR" sz="2600" dirty="0" err="1"/>
              <a:t>pratici</a:t>
            </a:r>
            <a:endParaRPr lang="en-US" altLang="ko-KR" sz="2600" dirty="0"/>
          </a:p>
          <a:p>
            <a:r>
              <a:rPr lang="ko-KR" altLang="en-US" sz="2600" dirty="0"/>
              <a:t>🔹 </a:t>
            </a:r>
            <a:r>
              <a:rPr lang="en-US" altLang="ko-KR" sz="2600" dirty="0"/>
              <a:t>Cambiano forma solo: 1, 2, 3, 4, 20</a:t>
            </a:r>
          </a:p>
          <a:p>
            <a:endParaRPr lang="en-US" altLang="ko-KR" sz="2600" dirty="0"/>
          </a:p>
          <a:p>
            <a:r>
              <a:rPr lang="ko-KR" altLang="en-US" sz="2600" dirty="0"/>
              <a:t>저는 한 </a:t>
            </a:r>
            <a:r>
              <a:rPr lang="ko-KR" altLang="en-US" sz="2600" dirty="0" err="1"/>
              <a:t>살이에요</a:t>
            </a:r>
            <a:r>
              <a:rPr lang="en-US" altLang="ko-KR" sz="2600" dirty="0"/>
              <a:t>. → Ho un anno.</a:t>
            </a:r>
          </a:p>
          <a:p>
            <a:endParaRPr lang="en-US" altLang="ko-KR" sz="2600" dirty="0"/>
          </a:p>
          <a:p>
            <a:r>
              <a:rPr lang="ko-KR" altLang="en-US" sz="2600" dirty="0"/>
              <a:t>저는 두 </a:t>
            </a:r>
            <a:r>
              <a:rPr lang="ko-KR" altLang="en-US" sz="2600" dirty="0" err="1"/>
              <a:t>살이에요</a:t>
            </a:r>
            <a:r>
              <a:rPr lang="en-US" altLang="ko-KR" sz="2600" dirty="0"/>
              <a:t>. → Ho due anni.</a:t>
            </a:r>
          </a:p>
          <a:p>
            <a:endParaRPr lang="en-US" altLang="ko-KR" sz="2600" dirty="0"/>
          </a:p>
          <a:p>
            <a:r>
              <a:rPr lang="ko-KR" altLang="en-US" sz="2600" dirty="0"/>
              <a:t>지금 세 시예요</a:t>
            </a:r>
            <a:r>
              <a:rPr lang="en-US" altLang="ko-KR" sz="2600" dirty="0"/>
              <a:t>. → Sono le </a:t>
            </a:r>
            <a:r>
              <a:rPr lang="en-US" altLang="ko-KR" sz="2600" dirty="0" err="1"/>
              <a:t>tre</a:t>
            </a:r>
            <a:r>
              <a:rPr lang="en-US" altLang="ko-KR" sz="2600" dirty="0"/>
              <a:t>.</a:t>
            </a:r>
          </a:p>
          <a:p>
            <a:endParaRPr lang="en-US" altLang="ko-KR" sz="2600" dirty="0"/>
          </a:p>
          <a:p>
            <a:r>
              <a:rPr lang="ko-KR" altLang="en-US" sz="2600" dirty="0"/>
              <a:t>친구가 네 명 있어요</a:t>
            </a:r>
            <a:r>
              <a:rPr lang="en-US" altLang="ko-KR" sz="2600" dirty="0"/>
              <a:t>. → Ho quattro amici.</a:t>
            </a:r>
          </a:p>
          <a:p>
            <a:endParaRPr lang="en-US" altLang="ko-KR" sz="2600" dirty="0"/>
          </a:p>
          <a:p>
            <a:r>
              <a:rPr lang="ko-KR" altLang="en-US" sz="2600" dirty="0"/>
              <a:t>저는 스무 </a:t>
            </a:r>
            <a:r>
              <a:rPr lang="ko-KR" altLang="en-US" sz="2600" dirty="0" err="1"/>
              <a:t>살이에요</a:t>
            </a:r>
            <a:r>
              <a:rPr lang="en-US" altLang="ko-KR" sz="2600" dirty="0"/>
              <a:t>. → Ho </a:t>
            </a:r>
            <a:r>
              <a:rPr lang="en-US" altLang="ko-KR" sz="2600" dirty="0" err="1"/>
              <a:t>vent’anni</a:t>
            </a:r>
            <a:r>
              <a:rPr lang="en-US" altLang="ko-KR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65935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A92DD-2A4D-3CE8-1E21-8BB158C93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9F21028-A74C-9CB3-2394-BB8E4F0E8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A2BAB8C-14F8-45CB-A5E6-78E3A880F0D3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1. Cosa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 “</a:t>
            </a:r>
            <a:r>
              <a:rPr lang="ko-KR" altLang="en-US" sz="4000" b="1" dirty="0"/>
              <a:t>하나 </a:t>
            </a:r>
            <a:r>
              <a:rPr lang="en-US" altLang="ko-KR" sz="4000" b="1" dirty="0"/>
              <a:t>[ha-</a:t>
            </a:r>
            <a:r>
              <a:rPr lang="en-US" altLang="ko-KR" sz="4000" b="1" dirty="0" err="1"/>
              <a:t>na</a:t>
            </a:r>
            <a:r>
              <a:rPr lang="en-US" altLang="ko-KR" sz="4000" b="1" dirty="0"/>
              <a:t>]”?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Due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Tre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Uno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Quattro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6811435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E577D-2E75-A947-8B49-809C2E202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4E9E4E7-D03B-4799-859C-E414770B2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2FB4C19-B4BC-ECAE-E64F-76B0954B9C91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2. Quale </a:t>
            </a:r>
            <a:r>
              <a:rPr lang="en-US" altLang="ko-KR" sz="4000" b="1" dirty="0" err="1"/>
              <a:t>tra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questi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 “otto”?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여덟 </a:t>
            </a:r>
            <a:r>
              <a:rPr lang="en-US" altLang="ko-KR" sz="4000" b="1" dirty="0"/>
              <a:t>[yeo-</a:t>
            </a:r>
            <a:r>
              <a:rPr lang="en-US" altLang="ko-KR" sz="4000" b="1" dirty="0" err="1"/>
              <a:t>deolb</a:t>
            </a:r>
            <a:r>
              <a:rPr lang="en-US" altLang="ko-KR" sz="4000" b="1" dirty="0"/>
              <a:t>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일곱 </a:t>
            </a:r>
            <a:r>
              <a:rPr lang="en-US" altLang="ko-KR" sz="4000" b="1" dirty="0"/>
              <a:t>[il-gob]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여섯 </a:t>
            </a:r>
            <a:r>
              <a:rPr lang="en-US" altLang="ko-KR" sz="4000" b="1" dirty="0"/>
              <a:t>[yeo-sot]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아홉 </a:t>
            </a:r>
            <a:r>
              <a:rPr lang="en-US" altLang="ko-KR" sz="4000" b="1" dirty="0"/>
              <a:t>[a-hob]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10761496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B1F6D-2C21-326A-DC62-B09441FBA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347A2F2-EC15-E4A0-49AA-23901EC3A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8623E51-B046-6931-91B0-8FA57C1484C4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3. Cosa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 “</a:t>
            </a:r>
            <a:r>
              <a:rPr lang="ko-KR" altLang="en-US" sz="4000" b="1" dirty="0" err="1"/>
              <a:t>열넷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[</a:t>
            </a:r>
            <a:r>
              <a:rPr lang="en-US" altLang="ko-KR" sz="4000" b="1" dirty="0" err="1"/>
              <a:t>yeol</a:t>
            </a:r>
            <a:r>
              <a:rPr lang="en-US" altLang="ko-KR" sz="4000" b="1" dirty="0"/>
              <a:t>-net]”?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13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14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15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16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3036534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6F3AD-959C-B3DD-4403-CAEF1A22C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A3F67A5-CA36-1BEB-1F43-87244FC7D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9B6EEA7-A308-9B71-D658-EBD59B400B44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4. “</a:t>
            </a:r>
            <a:r>
              <a:rPr lang="ko-KR" altLang="en-US" sz="4000" b="1" dirty="0" err="1"/>
              <a:t>스물셋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[</a:t>
            </a:r>
            <a:r>
              <a:rPr lang="en-US" altLang="ko-KR" sz="4000" b="1" dirty="0" err="1"/>
              <a:t>seu</a:t>
            </a:r>
            <a:r>
              <a:rPr lang="en-US" altLang="ko-KR" sz="4000" b="1" dirty="0"/>
              <a:t>-</a:t>
            </a:r>
            <a:r>
              <a:rPr lang="en-US" altLang="ko-KR" sz="4000" b="1" dirty="0" err="1"/>
              <a:t>mul</a:t>
            </a:r>
            <a:r>
              <a:rPr lang="en-US" altLang="ko-KR" sz="4000" b="1" dirty="0"/>
              <a:t>-set]” </a:t>
            </a:r>
            <a:r>
              <a:rPr lang="en-US" altLang="ko-KR" sz="4000" b="1" dirty="0" err="1"/>
              <a:t>corrisponde</a:t>
            </a:r>
            <a:r>
              <a:rPr lang="en-US" altLang="ko-KR" sz="4000" b="1" dirty="0"/>
              <a:t> a…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20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22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23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25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9598038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F6E12-3627-A311-1FA1-2C6C911E4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8439DE9-0979-B276-D4AE-999F1CC0B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CEFE39C-0825-4324-1E10-C1C147953A20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5. “</a:t>
            </a:r>
            <a:r>
              <a:rPr lang="ko-KR" altLang="en-US" sz="4000" b="1" dirty="0"/>
              <a:t>쉰 </a:t>
            </a:r>
            <a:r>
              <a:rPr lang="en-US" altLang="ko-KR" sz="4000" b="1" dirty="0"/>
              <a:t>[</a:t>
            </a:r>
            <a:r>
              <a:rPr lang="en-US" altLang="ko-KR" sz="4000" b="1" dirty="0" err="1"/>
              <a:t>swin</a:t>
            </a:r>
            <a:r>
              <a:rPr lang="en-US" altLang="ko-KR" sz="4000" b="1" dirty="0"/>
              <a:t>]”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…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40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50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60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70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30788427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8FED-2E6D-6213-A12C-ED68B9938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B54243F-83FD-DC5C-F935-7A5908EF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9B0EB97-2AF2-0348-77FE-F99754C09BF6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6. Cosa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 “</a:t>
            </a:r>
            <a:r>
              <a:rPr lang="ko-KR" altLang="en-US" sz="4000" b="1" dirty="0"/>
              <a:t>아흔여덟 </a:t>
            </a:r>
            <a:r>
              <a:rPr lang="en-US" altLang="ko-KR" sz="4000" b="1" dirty="0"/>
              <a:t>[a-</a:t>
            </a:r>
            <a:r>
              <a:rPr lang="en-US" altLang="ko-KR" sz="4000" b="1" dirty="0" err="1"/>
              <a:t>heun</a:t>
            </a:r>
            <a:r>
              <a:rPr lang="en-US" altLang="ko-KR" sz="4000" b="1" dirty="0"/>
              <a:t> yeo-</a:t>
            </a:r>
            <a:r>
              <a:rPr lang="en-US" altLang="ko-KR" sz="4000" b="1" dirty="0" err="1"/>
              <a:t>deolb</a:t>
            </a:r>
            <a:r>
              <a:rPr lang="en-US" altLang="ko-KR" sz="4000" b="1" dirty="0"/>
              <a:t>]”?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88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98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78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89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7909213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4CFF-A726-1931-8874-BC3023E97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3477BF8-99CB-5437-21E0-1609E5C99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6F0B9B7-2764-553C-736C-29DEF8C00132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7.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per dire “Ho un anno”?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저는 </a:t>
            </a:r>
            <a:r>
              <a:rPr lang="ko-KR" altLang="en-US" sz="4000" b="1" dirty="0" err="1"/>
              <a:t>하나살이에요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저는 </a:t>
            </a:r>
            <a:r>
              <a:rPr lang="ko-KR" altLang="en-US" sz="4000" b="1" dirty="0" err="1"/>
              <a:t>한살이에요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저는 하나예요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저는 한이에요</a:t>
            </a:r>
            <a:r>
              <a:rPr lang="en-US" altLang="ko-KR" sz="4000" b="1" dirty="0"/>
              <a:t>.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3792213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12C35-ECDC-BCC7-7610-AE7DBE9A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572E900-4EBF-4682-3ADF-49EE4DD68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A1AB5A9-115C-3E90-30B1-2CE4FE773A64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8. Quale di </a:t>
            </a:r>
            <a:r>
              <a:rPr lang="en-US" altLang="ko-KR" sz="4000" b="1" dirty="0" err="1"/>
              <a:t>queste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espressioni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sbagliata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 err="1"/>
              <a:t>두살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 err="1"/>
              <a:t>세살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네살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스물살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3472275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C1EF3-9C6F-7482-9607-03C0DA920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974B3D9-D70D-5DB7-4DCD-A5669D33A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A721D30-A8A3-A09B-15CF-B74EA3ACFC7A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9. Cosa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 “</a:t>
            </a:r>
            <a:r>
              <a:rPr lang="ko-KR" altLang="en-US" sz="4000" b="1" dirty="0"/>
              <a:t>저는 </a:t>
            </a:r>
            <a:r>
              <a:rPr lang="ko-KR" altLang="en-US" sz="4000" b="1" dirty="0" err="1"/>
              <a:t>마흔다섯살이에요</a:t>
            </a:r>
            <a:r>
              <a:rPr lang="ko-KR" altLang="en-US" sz="4000" b="1" dirty="0"/>
              <a:t>”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Ho 35 anni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Ho 45 anni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Ho 55 anni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Ho 65 anni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4286374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1BA9A-E58E-C44E-5BAA-969602468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AC88043-2635-929D-0382-C4C571566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04E7F768-72A4-9BB2-600F-201585AB49B2}"/>
              </a:ext>
            </a:extLst>
          </p:cNvPr>
          <p:cNvSpPr txBox="1">
            <a:spLocks/>
          </p:cNvSpPr>
          <p:nvPr/>
        </p:nvSpPr>
        <p:spPr>
          <a:xfrm>
            <a:off x="1202045" y="522514"/>
            <a:ext cx="10614562" cy="432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10. In quale caso si usano i numeri coreani puri?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a) Quando si dice un numero di telefono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b) Quando si dice un prezzo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c) Quando si dice l’età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d) Quando si parla di numeri grandi (1000, 10000…)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851411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1887</Words>
  <Application>Microsoft Office PowerPoint</Application>
  <PresentationFormat>와이드스크린</PresentationFormat>
  <Paragraphs>332</Paragraphs>
  <Slides>51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6" baseType="lpstr">
      <vt:lpstr>레시피코리아 Medium</vt:lpstr>
      <vt:lpstr>맑은 고딕</vt:lpstr>
      <vt:lpstr>ADLaM Display</vt:lpstr>
      <vt:lpstr>Arial</vt:lpstr>
      <vt:lpstr>Office 테마</vt:lpstr>
      <vt:lpstr>2025년 11월 3일 월요일 (wol yo il) Lunedi’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Chi / 누구</vt:lpstr>
      <vt:lpstr>Chi / 누구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313</cp:revision>
  <dcterms:created xsi:type="dcterms:W3CDTF">2025-05-14T20:37:27Z</dcterms:created>
  <dcterms:modified xsi:type="dcterms:W3CDTF">2025-11-03T19:57:10Z</dcterms:modified>
</cp:coreProperties>
</file>